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9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3" r:id="rId9"/>
    <p:sldId id="275" r:id="rId10"/>
    <p:sldId id="274" r:id="rId11"/>
    <p:sldId id="277" r:id="rId12"/>
    <p:sldId id="276" r:id="rId13"/>
    <p:sldId id="278" r:id="rId14"/>
    <p:sldId id="279" r:id="rId15"/>
    <p:sldId id="280" r:id="rId16"/>
    <p:sldId id="281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89736" autoAdjust="0"/>
  </p:normalViewPr>
  <p:slideViewPr>
    <p:cSldViewPr>
      <p:cViewPr varScale="1">
        <p:scale>
          <a:sx n="65" d="100"/>
          <a:sy n="65" d="100"/>
        </p:scale>
        <p:origin x="-154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err="1" smtClean="0"/>
              <a:t>Intersociální</a:t>
            </a:r>
            <a:r>
              <a:rPr lang="cs-CZ" sz="8000" dirty="0" smtClean="0"/>
              <a:t> </a:t>
            </a:r>
            <a:r>
              <a:rPr lang="cs-CZ" sz="8000" dirty="0" smtClean="0"/>
              <a:t>problémy </a:t>
            </a:r>
            <a:br>
              <a:rPr lang="cs-CZ" sz="8000" dirty="0" smtClean="0"/>
            </a:br>
            <a:r>
              <a:rPr lang="cs-CZ" sz="8000" dirty="0" smtClean="0"/>
              <a:t>„4"</a:t>
            </a: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err="1" smtClean="0"/>
              <a:t>intersociální</a:t>
            </a:r>
            <a:r>
              <a:rPr lang="cs-CZ" dirty="0" smtClean="0"/>
              <a:t> problémy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Intersociální</a:t>
            </a:r>
            <a:r>
              <a:rPr lang="cs-CZ" sz="5400" dirty="0" smtClean="0"/>
              <a:t> problémy</a:t>
            </a:r>
            <a:endParaRPr lang="cs-CZ" dirty="0"/>
          </a:p>
        </p:txBody>
      </p:sp>
      <p:pic>
        <p:nvPicPr>
          <p:cNvPr id="1026" name="Picture 2" descr="C:\Users\Hradební\AppData\Local\Microsoft\Windows\Temporary Internet Files\Content.IE5\XXAF0QR7\MC9004331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975" y="2398998"/>
            <a:ext cx="2711416" cy="1799541"/>
          </a:xfrm>
          <a:prstGeom prst="rect">
            <a:avLst/>
          </a:prstGeom>
          <a:noFill/>
        </p:spPr>
      </p:pic>
      <p:pic>
        <p:nvPicPr>
          <p:cNvPr id="1027" name="Picture 3" descr="C:\Users\Hradební\AppData\Local\Microsoft\Windows\Temporary Internet Files\Content.IE5\65G59JTZ\MC9004332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4209510" cy="3451548"/>
          </a:xfrm>
          <a:prstGeom prst="rect">
            <a:avLst/>
          </a:prstGeom>
          <a:noFill/>
        </p:spPr>
      </p:pic>
      <p:pic>
        <p:nvPicPr>
          <p:cNvPr id="4" name="Picture 4" descr="C:\Program Files (x86)\Microsoft Office\MEDIA\CAGCAT10\j0285360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11550" y="3678238"/>
            <a:ext cx="1474788" cy="1817687"/>
          </a:xfrm>
          <a:prstGeom prst="rect">
            <a:avLst/>
          </a:prstGeom>
          <a:noFill/>
        </p:spPr>
      </p:pic>
      <p:pic>
        <p:nvPicPr>
          <p:cNvPr id="1029" name="Picture 5" descr="C:\Users\Hradební\AppData\Local\Microsoft\Windows\Temporary Internet Files\Content.IE5\XXAF0QR7\MP9003900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509120"/>
            <a:ext cx="2868438" cy="2046750"/>
          </a:xfrm>
          <a:prstGeom prst="rect">
            <a:avLst/>
          </a:prstGeom>
          <a:noFill/>
        </p:spPr>
      </p:pic>
      <p:pic>
        <p:nvPicPr>
          <p:cNvPr id="1030" name="Picture 6" descr="C:\Users\Hradební\AppData\Local\Microsoft\Windows\Temporary Internet Files\Content.IE5\GALGMYSP\MC9003796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30288" y="4572000"/>
            <a:ext cx="1833562" cy="1830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Boj proti chudobě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385392"/>
            <a:ext cx="8229600" cy="547260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 </a:t>
            </a:r>
            <a:r>
              <a:rPr lang="cs-CZ" sz="3200" dirty="0" smtClean="0"/>
              <a:t>efektivní domácí politika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přímé zahraniční investice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mezinárodní obchod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zvýšení oficiální rozvojové pomoci </a:t>
            </a:r>
            <a:r>
              <a:rPr lang="cs-CZ" sz="3200" dirty="0" smtClean="0"/>
              <a:t>na 0,7 </a:t>
            </a:r>
            <a:r>
              <a:rPr lang="cs-CZ" sz="3200" dirty="0" smtClean="0"/>
              <a:t>% HND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odpouštění dluhů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Summit tisíciletí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Millenium </a:t>
            </a:r>
            <a:r>
              <a:rPr lang="cs-CZ" sz="3200" dirty="0" err="1" smtClean="0"/>
              <a:t>Development</a:t>
            </a:r>
            <a:r>
              <a:rPr lang="cs-CZ" sz="3200" dirty="0" smtClean="0"/>
              <a:t> </a:t>
            </a:r>
            <a:r>
              <a:rPr lang="cs-CZ" sz="3200" dirty="0" err="1" smtClean="0"/>
              <a:t>Goals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/>
              <a:t>summit členských států OSN v roce 2000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členské státy se zavázaly splnit do </a:t>
            </a:r>
            <a:r>
              <a:rPr lang="cs-CZ" sz="3200" dirty="0" smtClean="0"/>
              <a:t>roku 2015 </a:t>
            </a:r>
            <a:r>
              <a:rPr lang="cs-CZ" sz="3200" dirty="0" smtClean="0"/>
              <a:t>osm konkrétních rozvojových cílů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24744"/>
            <a:ext cx="7848872" cy="1008112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1. cíl: Odstranit extrémní chudobu a hlad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• </a:t>
            </a:r>
            <a:r>
              <a:rPr lang="cs-CZ" sz="3200" dirty="0" smtClean="0"/>
              <a:t>Úkol 1:</a:t>
            </a:r>
          </a:p>
          <a:p>
            <a:pPr lvl="1"/>
            <a:r>
              <a:rPr lang="pl-PL" sz="3000" dirty="0" smtClean="0"/>
              <a:t>Do roku 2015 snížit na polovinu podíl </a:t>
            </a:r>
            <a:r>
              <a:rPr lang="pl-PL" sz="3000" dirty="0" smtClean="0"/>
              <a:t>lidí, </a:t>
            </a:r>
            <a:r>
              <a:rPr lang="cs-CZ" sz="3000" dirty="0" smtClean="0"/>
              <a:t>kteří </a:t>
            </a:r>
            <a:r>
              <a:rPr lang="cs-CZ" sz="3000" dirty="0" smtClean="0"/>
              <a:t>žijí z příjmu nižšího než 1 USD </a:t>
            </a:r>
            <a:r>
              <a:rPr lang="cs-CZ" sz="3000" dirty="0" smtClean="0"/>
              <a:t>na den</a:t>
            </a:r>
            <a:r>
              <a:rPr lang="cs-CZ" sz="3000" dirty="0" smtClean="0"/>
              <a:t>.</a:t>
            </a:r>
          </a:p>
          <a:p>
            <a:r>
              <a:rPr lang="cs-CZ" sz="3200" dirty="0" smtClean="0"/>
              <a:t>• Úkol 2:</a:t>
            </a:r>
          </a:p>
          <a:p>
            <a:pPr lvl="1"/>
            <a:r>
              <a:rPr lang="pl-PL" sz="3000" dirty="0" smtClean="0"/>
              <a:t>Do roku 2015 snížit na polovinu podíl </a:t>
            </a:r>
            <a:r>
              <a:rPr lang="pl-PL" sz="3000" dirty="0" smtClean="0"/>
              <a:t>lidí, </a:t>
            </a:r>
            <a:r>
              <a:rPr lang="cs-CZ" sz="3000" dirty="0" smtClean="0"/>
              <a:t>kteří </a:t>
            </a:r>
            <a:r>
              <a:rPr lang="cs-CZ" sz="3000" dirty="0" smtClean="0"/>
              <a:t>trpí hladem.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18448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2. cíl: Dosáhnout základního vzdělání pro</a:t>
            </a:r>
            <a:br>
              <a:rPr lang="cs-CZ" sz="5400" dirty="0" smtClean="0"/>
            </a:br>
            <a:r>
              <a:rPr lang="cs-CZ" sz="5400" dirty="0" smtClean="0"/>
              <a:t>všechny</a:t>
            </a:r>
            <a:endParaRPr lang="cs-CZ" sz="54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3429000"/>
            <a:ext cx="8280722" cy="73894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• </a:t>
            </a:r>
            <a:r>
              <a:rPr lang="cs-CZ" sz="3200" dirty="0" smtClean="0"/>
              <a:t>Úkol 3:</a:t>
            </a:r>
          </a:p>
          <a:p>
            <a:pPr lvl="1"/>
            <a:r>
              <a:rPr lang="pl-PL" sz="3000" dirty="0" smtClean="0"/>
              <a:t>Do roku 2015 zajistit, aby mohly děti kdekoli </a:t>
            </a:r>
            <a:r>
              <a:rPr lang="pl-PL" sz="3000" dirty="0" smtClean="0"/>
              <a:t>na </a:t>
            </a:r>
            <a:r>
              <a:rPr lang="cs-CZ" sz="3000" dirty="0" smtClean="0"/>
              <a:t>světě</a:t>
            </a:r>
            <a:r>
              <a:rPr lang="cs-CZ" sz="2800" dirty="0" smtClean="0"/>
              <a:t>, dívky i chlapci, dokončit základní školu.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cíl: Prosazovat rovnost pohlaví a posílit roli žen ve společnosti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4389120"/>
          </a:xfrm>
        </p:spPr>
        <p:txBody>
          <a:bodyPr>
            <a:noAutofit/>
          </a:bodyPr>
          <a:lstStyle/>
          <a:p>
            <a:r>
              <a:rPr lang="cs-CZ" sz="3200" dirty="0" smtClean="0"/>
              <a:t>• </a:t>
            </a:r>
            <a:r>
              <a:rPr lang="cs-CZ" sz="3200" dirty="0" smtClean="0"/>
              <a:t>Úkol 4:</a:t>
            </a:r>
          </a:p>
          <a:p>
            <a:pPr lvl="1"/>
            <a:r>
              <a:rPr lang="pl-PL" sz="3000" dirty="0" smtClean="0"/>
              <a:t>Do roku 2005 odstranit nepoměr pohlaví </a:t>
            </a:r>
            <a:r>
              <a:rPr lang="pl-PL" sz="3000" dirty="0" smtClean="0"/>
              <a:t>v </a:t>
            </a:r>
            <a:r>
              <a:rPr lang="pl-PL" sz="3200" dirty="0" smtClean="0"/>
              <a:t>základním </a:t>
            </a:r>
            <a:r>
              <a:rPr lang="pl-PL" sz="3200" dirty="0" smtClean="0"/>
              <a:t>a středním školství a do roku 2015 </a:t>
            </a:r>
            <a:r>
              <a:rPr lang="pl-PL" sz="3200" dirty="0" smtClean="0"/>
              <a:t>na </a:t>
            </a:r>
            <a:r>
              <a:rPr lang="cs-CZ" sz="3200" dirty="0" smtClean="0"/>
              <a:t>všech </a:t>
            </a:r>
            <a:r>
              <a:rPr lang="cs-CZ" sz="3200" dirty="0" smtClean="0"/>
              <a:t>úrovních vzdělávacího systému.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cíl: Snížit dětskou úmrtnost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891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• </a:t>
            </a:r>
            <a:r>
              <a:rPr lang="cs-CZ" dirty="0" smtClean="0"/>
              <a:t>Úkol 5:</a:t>
            </a:r>
          </a:p>
          <a:p>
            <a:pPr lvl="1"/>
            <a:r>
              <a:rPr lang="cs-CZ" dirty="0" smtClean="0"/>
              <a:t>Do roku 2015 snížit o dvě třetiny </a:t>
            </a:r>
            <a:r>
              <a:rPr lang="cs-CZ" dirty="0" smtClean="0"/>
              <a:t>úmrtnost dětí </a:t>
            </a:r>
            <a:r>
              <a:rPr lang="cs-CZ" dirty="0" smtClean="0"/>
              <a:t>do věku pěti let.</a:t>
            </a:r>
          </a:p>
          <a:p>
            <a:r>
              <a:rPr lang="cs-CZ" sz="4500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5. cíl: Zlepšit zdraví matek</a:t>
            </a:r>
          </a:p>
          <a:p>
            <a:r>
              <a:rPr lang="cs-CZ" dirty="0" smtClean="0"/>
              <a:t>• Úkol 6:</a:t>
            </a:r>
          </a:p>
          <a:p>
            <a:pPr lvl="1"/>
            <a:r>
              <a:rPr lang="cs-CZ" dirty="0" smtClean="0"/>
              <a:t>Do roku 2015 snížit o tři čtvrtiny </a:t>
            </a:r>
            <a:r>
              <a:rPr lang="cs-CZ" dirty="0" smtClean="0"/>
              <a:t>míru mateřské </a:t>
            </a:r>
            <a:r>
              <a:rPr lang="cs-CZ" dirty="0" smtClean="0"/>
              <a:t>úmrtnosti.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cíl: Bojovat s HIV/AIDS, malárií a dalšími </a:t>
            </a:r>
            <a:r>
              <a:rPr lang="cs-CZ" dirty="0" smtClean="0"/>
              <a:t>nemocemi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• </a:t>
            </a:r>
            <a:r>
              <a:rPr lang="cs-CZ" sz="3200" dirty="0" smtClean="0"/>
              <a:t>Úkol 7:</a:t>
            </a:r>
          </a:p>
          <a:p>
            <a:pPr lvl="1"/>
            <a:r>
              <a:rPr lang="cs-CZ" sz="3200" dirty="0" smtClean="0"/>
              <a:t>Do roku 2015 zastavit a zvrátit </a:t>
            </a:r>
            <a:r>
              <a:rPr lang="cs-CZ" sz="3200" dirty="0" err="1" smtClean="0"/>
              <a:t>šířeníHIV</a:t>
            </a:r>
            <a:r>
              <a:rPr lang="cs-CZ" sz="3200" dirty="0" smtClean="0"/>
              <a:t>/AIDS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• Úkol 8:</a:t>
            </a:r>
          </a:p>
          <a:p>
            <a:pPr lvl="1"/>
            <a:r>
              <a:rPr lang="cs-CZ" sz="3200" dirty="0" smtClean="0"/>
              <a:t>Do roku 2015 zastavit a zvrátit </a:t>
            </a:r>
            <a:r>
              <a:rPr lang="cs-CZ" sz="3200" dirty="0" smtClean="0"/>
              <a:t>šíření malárie </a:t>
            </a:r>
            <a:r>
              <a:rPr lang="cs-CZ" sz="3200" dirty="0" smtClean="0"/>
              <a:t>a dalších závažných onemocnění.</a:t>
            </a:r>
            <a:endParaRPr lang="cs-CZ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cíl: Zajistit udržitelný stav životního </a:t>
            </a:r>
            <a:r>
              <a:rPr lang="cs-CZ" dirty="0" smtClean="0"/>
              <a:t>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 smtClean="0"/>
              <a:t> </a:t>
            </a:r>
            <a:r>
              <a:rPr lang="cs-CZ" dirty="0" smtClean="0"/>
              <a:t>Úkol 9:</a:t>
            </a:r>
          </a:p>
          <a:p>
            <a:pPr>
              <a:buNone/>
            </a:pPr>
            <a:r>
              <a:rPr lang="cs-CZ" dirty="0" smtClean="0"/>
              <a:t>Integrovat principy udržitelného rozvoje do </a:t>
            </a:r>
            <a:r>
              <a:rPr lang="cs-CZ" dirty="0" smtClean="0"/>
              <a:t>politiky a programů </a:t>
            </a:r>
            <a:r>
              <a:rPr lang="cs-CZ" dirty="0" smtClean="0"/>
              <a:t>jednotlivých států a zabránit </a:t>
            </a:r>
            <a:r>
              <a:rPr lang="cs-CZ" dirty="0" smtClean="0"/>
              <a:t>ztrátám přírodních </a:t>
            </a:r>
            <a:r>
              <a:rPr lang="cs-CZ" dirty="0" smtClean="0"/>
              <a:t>zdrojů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Úkol </a:t>
            </a:r>
            <a:r>
              <a:rPr lang="cs-CZ" dirty="0" smtClean="0"/>
              <a:t>10:</a:t>
            </a:r>
          </a:p>
          <a:p>
            <a:pPr>
              <a:buNone/>
            </a:pPr>
            <a:r>
              <a:rPr lang="cs-CZ" dirty="0" smtClean="0"/>
              <a:t>Do roku 2015 snížit na polovinu počet lidí bez</a:t>
            </a:r>
          </a:p>
          <a:p>
            <a:pPr>
              <a:buNone/>
            </a:pPr>
            <a:r>
              <a:rPr lang="cs-CZ" dirty="0" smtClean="0"/>
              <a:t>dlouhodobě udržitelného přístupu k nezávadné</a:t>
            </a:r>
          </a:p>
          <a:p>
            <a:pPr>
              <a:buNone/>
            </a:pPr>
            <a:r>
              <a:rPr lang="cs-CZ" dirty="0" smtClean="0"/>
              <a:t>pitné vodě a základní hygieně.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11:</a:t>
            </a:r>
          </a:p>
          <a:p>
            <a:pPr>
              <a:buNone/>
            </a:pPr>
            <a:r>
              <a:rPr lang="cs-CZ" sz="3200" dirty="0" smtClean="0"/>
              <a:t>Do roku 2020 dosáhnout výrazného </a:t>
            </a:r>
            <a:r>
              <a:rPr lang="cs-CZ" sz="3200" dirty="0" smtClean="0"/>
              <a:t>zvýšení kvality </a:t>
            </a:r>
            <a:r>
              <a:rPr lang="cs-CZ" sz="3200" dirty="0" smtClean="0"/>
              <a:t>života minimálně 100 milionů </a:t>
            </a:r>
            <a:r>
              <a:rPr lang="cs-CZ" sz="3200" dirty="0" smtClean="0"/>
              <a:t>obyvatel příměstských </a:t>
            </a:r>
            <a:r>
              <a:rPr lang="cs-CZ" sz="3200" dirty="0" smtClean="0"/>
              <a:t>chudinských čtvrtí (slumů).</a:t>
            </a:r>
            <a:endParaRPr lang="cs-CZ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cíl: Budovat světové partnerství pro </a:t>
            </a:r>
            <a:r>
              <a:rPr lang="cs-CZ" dirty="0" smtClean="0"/>
              <a:t>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r>
              <a:rPr lang="cs-CZ" dirty="0" smtClean="0"/>
              <a:t>12:</a:t>
            </a:r>
          </a:p>
          <a:p>
            <a:r>
              <a:rPr lang="cs-CZ" sz="3200" dirty="0" smtClean="0"/>
              <a:t>Dále rozvíjet otevřený obchodní a </a:t>
            </a:r>
            <a:r>
              <a:rPr lang="cs-CZ" sz="3200" dirty="0" smtClean="0"/>
              <a:t>finanční </a:t>
            </a:r>
            <a:r>
              <a:rPr lang="pl-PL" sz="3200" dirty="0" smtClean="0"/>
              <a:t>systém </a:t>
            </a:r>
            <a:r>
              <a:rPr lang="pl-PL" sz="3200" dirty="0" smtClean="0"/>
              <a:t>založený na jasných </a:t>
            </a:r>
            <a:r>
              <a:rPr lang="pl-PL" sz="3200" dirty="0" smtClean="0"/>
              <a:t>pravidlech, </a:t>
            </a:r>
            <a:r>
              <a:rPr lang="cs-CZ" sz="3200" dirty="0" smtClean="0"/>
              <a:t>předvídatelnosti </a:t>
            </a:r>
            <a:r>
              <a:rPr lang="cs-CZ" sz="3200" dirty="0" smtClean="0"/>
              <a:t>a absenci diskriminace (</a:t>
            </a:r>
            <a:r>
              <a:rPr lang="cs-CZ" sz="3200" dirty="0" smtClean="0"/>
              <a:t>včetně závazku </a:t>
            </a:r>
            <a:r>
              <a:rPr lang="cs-CZ" sz="3200" dirty="0" smtClean="0"/>
              <a:t>usilovat o dobré vládnutí, rozvoj </a:t>
            </a:r>
            <a:r>
              <a:rPr lang="cs-CZ" sz="3200" dirty="0" smtClean="0"/>
              <a:t>a </a:t>
            </a:r>
            <a:r>
              <a:rPr lang="pl-PL" sz="3200" dirty="0" smtClean="0"/>
              <a:t>snižování </a:t>
            </a:r>
            <a:r>
              <a:rPr lang="pl-PL" sz="3200" dirty="0" smtClean="0"/>
              <a:t>chudoby, a to na národní </a:t>
            </a:r>
            <a:r>
              <a:rPr lang="pl-PL" sz="3200" dirty="0" smtClean="0"/>
              <a:t>i </a:t>
            </a:r>
            <a:r>
              <a:rPr lang="cs-CZ" sz="3200" dirty="0" smtClean="0"/>
              <a:t>mezinárodní </a:t>
            </a:r>
            <a:r>
              <a:rPr lang="cs-CZ" sz="3200" dirty="0" smtClean="0"/>
              <a:t>úrovni).</a:t>
            </a:r>
            <a:endParaRPr lang="cs-CZ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 13:</a:t>
            </a:r>
          </a:p>
          <a:p>
            <a:r>
              <a:rPr lang="cs-CZ" sz="3000" dirty="0" smtClean="0"/>
              <a:t>Řešit specifické potřeby nejméně </a:t>
            </a:r>
            <a:r>
              <a:rPr lang="cs-CZ" sz="3000" dirty="0" smtClean="0"/>
              <a:t>rozvinutých zemí </a:t>
            </a:r>
            <a:r>
              <a:rPr lang="cs-CZ" sz="3000" dirty="0" smtClean="0"/>
              <a:t>(přístup na trh pro vývoz z těchto zemí </a:t>
            </a:r>
            <a:r>
              <a:rPr lang="cs-CZ" sz="3000" dirty="0" smtClean="0"/>
              <a:t>bez zatížení </a:t>
            </a:r>
            <a:r>
              <a:rPr lang="cs-CZ" sz="3000" dirty="0" smtClean="0"/>
              <a:t>cly a dovozními kvótami; </a:t>
            </a:r>
            <a:r>
              <a:rPr lang="cs-CZ" sz="3000" dirty="0" smtClean="0"/>
              <a:t>odpuštění dluhů </a:t>
            </a:r>
            <a:r>
              <a:rPr lang="cs-CZ" sz="3000" dirty="0" smtClean="0"/>
              <a:t>pro nejvíce zadlužené země a </a:t>
            </a:r>
            <a:r>
              <a:rPr lang="cs-CZ" sz="3000" dirty="0" smtClean="0"/>
              <a:t>zrušení oficiálního </a:t>
            </a:r>
            <a:r>
              <a:rPr lang="cs-CZ" sz="3000" dirty="0" smtClean="0"/>
              <a:t>bilaterálního dluhu; </a:t>
            </a:r>
            <a:r>
              <a:rPr lang="cs-CZ" sz="3000" dirty="0" smtClean="0"/>
              <a:t>štědřejší poskytování </a:t>
            </a:r>
            <a:r>
              <a:rPr lang="cs-CZ" sz="3000" dirty="0" smtClean="0"/>
              <a:t>oficiální rozvojové pomoci </a:t>
            </a:r>
            <a:r>
              <a:rPr lang="cs-CZ" sz="3000" dirty="0" smtClean="0"/>
              <a:t>zemím, které </a:t>
            </a:r>
            <a:r>
              <a:rPr lang="cs-CZ" sz="3000" dirty="0" smtClean="0"/>
              <a:t>se zavázaly ke snížení chudoby atd.).</a:t>
            </a:r>
            <a:endParaRPr lang="cs-CZ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/>
          </a:bodyPr>
          <a:lstStyle/>
          <a:p>
            <a:r>
              <a:rPr lang="cs-CZ" dirty="0" smtClean="0"/>
              <a:t>Úkol 14: </a:t>
            </a:r>
            <a:endParaRPr lang="cs-CZ" dirty="0" smtClean="0"/>
          </a:p>
          <a:p>
            <a:pPr lvl="1"/>
            <a:r>
              <a:rPr lang="cs-CZ" dirty="0" smtClean="0"/>
              <a:t>Řešit </a:t>
            </a:r>
            <a:r>
              <a:rPr lang="cs-CZ" dirty="0" smtClean="0"/>
              <a:t>specifické potřeby vnitrozemských států </a:t>
            </a:r>
            <a:r>
              <a:rPr lang="cs-CZ" dirty="0" err="1" smtClean="0"/>
              <a:t>amalých</a:t>
            </a:r>
            <a:r>
              <a:rPr lang="cs-CZ" dirty="0" smtClean="0"/>
              <a:t> </a:t>
            </a:r>
            <a:r>
              <a:rPr lang="cs-CZ" dirty="0" smtClean="0"/>
              <a:t>ostrovních rozvojových států.</a:t>
            </a:r>
          </a:p>
          <a:p>
            <a:r>
              <a:rPr lang="cs-CZ" dirty="0" smtClean="0"/>
              <a:t>Úkol </a:t>
            </a:r>
            <a:r>
              <a:rPr lang="cs-CZ" dirty="0" smtClean="0"/>
              <a:t>15: </a:t>
            </a:r>
            <a:endParaRPr lang="cs-CZ" dirty="0" smtClean="0"/>
          </a:p>
          <a:p>
            <a:pPr lvl="1"/>
            <a:r>
              <a:rPr lang="cs-CZ" dirty="0" smtClean="0"/>
              <a:t>Komplexně </a:t>
            </a:r>
            <a:r>
              <a:rPr lang="cs-CZ" dirty="0" smtClean="0"/>
              <a:t>řešit problém zadlužení </a:t>
            </a:r>
            <a:r>
              <a:rPr lang="cs-CZ" dirty="0" smtClean="0"/>
              <a:t>rozvojových zemí </a:t>
            </a:r>
            <a:r>
              <a:rPr lang="cs-CZ" dirty="0" smtClean="0"/>
              <a:t>prostřednictvím národních a </a:t>
            </a:r>
            <a:r>
              <a:rPr lang="cs-CZ" dirty="0" smtClean="0"/>
              <a:t>mezinárodních opatření </a:t>
            </a:r>
            <a:r>
              <a:rPr lang="cs-CZ" dirty="0" smtClean="0"/>
              <a:t>s cílem zajistit dlouhodobou udržitelnost dluhu </a:t>
            </a:r>
            <a:r>
              <a:rPr lang="cs-CZ" dirty="0" smtClean="0"/>
              <a:t>u zadlužených zemí.</a:t>
            </a:r>
          </a:p>
          <a:p>
            <a:pPr lvl="1">
              <a:buNone/>
            </a:pPr>
            <a:r>
              <a:rPr lang="cs-CZ" dirty="0" smtClean="0"/>
              <a:t>Úkol 16: </a:t>
            </a:r>
          </a:p>
          <a:p>
            <a:pPr lvl="1"/>
            <a:r>
              <a:rPr lang="cs-CZ" dirty="0" smtClean="0"/>
              <a:t>Ve </a:t>
            </a:r>
            <a:r>
              <a:rPr lang="cs-CZ" dirty="0" smtClean="0"/>
              <a:t>spolupráci s rozvojovými zeměmi vytvořit </a:t>
            </a:r>
            <a:r>
              <a:rPr lang="cs-CZ" dirty="0" smtClean="0"/>
              <a:t>a realizovat </a:t>
            </a:r>
            <a:r>
              <a:rPr lang="cs-CZ" dirty="0" smtClean="0"/>
              <a:t>strategie směřující k zajištění slušné </a:t>
            </a:r>
            <a:r>
              <a:rPr lang="cs-CZ" dirty="0" smtClean="0"/>
              <a:t>a produktivní </a:t>
            </a:r>
            <a:r>
              <a:rPr lang="cs-CZ" dirty="0" smtClean="0"/>
              <a:t>práce pro mladé lidi.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r>
              <a:rPr lang="cs-CZ" dirty="0" smtClean="0"/>
              <a:t>17: </a:t>
            </a:r>
            <a:endParaRPr lang="cs-CZ" dirty="0" smtClean="0"/>
          </a:p>
          <a:p>
            <a:pPr lvl="1"/>
            <a:r>
              <a:rPr lang="cs-CZ" dirty="0" smtClean="0"/>
              <a:t>Ve </a:t>
            </a:r>
            <a:r>
              <a:rPr lang="cs-CZ" dirty="0" smtClean="0"/>
              <a:t>spolupráci s farmaceutickými </a:t>
            </a:r>
            <a:r>
              <a:rPr lang="cs-CZ" dirty="0" smtClean="0"/>
              <a:t>firmami poskytnout </a:t>
            </a:r>
            <a:r>
              <a:rPr lang="cs-CZ" dirty="0" smtClean="0"/>
              <a:t>přístup k dostupným základním lékům </a:t>
            </a:r>
            <a:r>
              <a:rPr lang="cs-CZ" dirty="0" smtClean="0"/>
              <a:t>v rozvojových </a:t>
            </a:r>
            <a:r>
              <a:rPr lang="cs-CZ" dirty="0" smtClean="0"/>
              <a:t>zemích.</a:t>
            </a:r>
          </a:p>
          <a:p>
            <a:r>
              <a:rPr lang="cs-CZ" dirty="0" smtClean="0"/>
              <a:t>Úkol </a:t>
            </a:r>
            <a:r>
              <a:rPr lang="cs-CZ" dirty="0" smtClean="0"/>
              <a:t>18: </a:t>
            </a:r>
            <a:endParaRPr lang="cs-CZ" dirty="0" smtClean="0"/>
          </a:p>
          <a:p>
            <a:pPr lvl="1"/>
            <a:r>
              <a:rPr lang="cs-CZ" dirty="0" smtClean="0"/>
              <a:t>Ve </a:t>
            </a:r>
            <a:r>
              <a:rPr lang="cs-CZ" dirty="0" smtClean="0"/>
              <a:t>spolupráci se soukromým </a:t>
            </a:r>
            <a:r>
              <a:rPr lang="cs-CZ" dirty="0" smtClean="0"/>
              <a:t>sektorem zpřístupnit </a:t>
            </a:r>
            <a:r>
              <a:rPr lang="cs-CZ" dirty="0" smtClean="0"/>
              <a:t>rozvojovým zemím výhody nových </a:t>
            </a:r>
            <a:r>
              <a:rPr lang="cs-CZ" dirty="0" smtClean="0"/>
              <a:t>technologií především </a:t>
            </a:r>
            <a:r>
              <a:rPr lang="cs-CZ" dirty="0" smtClean="0"/>
              <a:t>v informační a komunikační oblasti.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HERBER, Vladimír. Globální problémy lidstva [online]. [cit. 1.11.2012]. Dostupný na WWW: http://herber.kvalitne.cz/Lgs_2012/Globalni%20problemy%20lidstva_herber_lgs_2012.pdf</a:t>
            </a:r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930</TotalTime>
  <Words>580</Words>
  <Application>Microsoft Office PowerPoint</Application>
  <PresentationFormat>Předvádění na obrazovce (4:3)</PresentationFormat>
  <Paragraphs>76</Paragraphs>
  <Slides>17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Intersociální problémy  „4"</vt:lpstr>
      <vt:lpstr> </vt:lpstr>
      <vt:lpstr>Intersociální problémy</vt:lpstr>
      <vt:lpstr>Boj proti chudobě</vt:lpstr>
      <vt:lpstr>Summit tisíciletí</vt:lpstr>
      <vt:lpstr>1. cíl: Odstranit extrémní chudobu a hlad</vt:lpstr>
      <vt:lpstr>2. cíl: Dosáhnout základního vzdělání pro všechny</vt:lpstr>
      <vt:lpstr>3. cíl: Prosazovat rovnost pohlaví a posílit roli žen ve společnosti</vt:lpstr>
      <vt:lpstr>4. cíl: Snížit dětskou úmrtnost </vt:lpstr>
      <vt:lpstr>6. cíl: Bojovat s HIV/AIDS, malárií a dalšími nemocemi</vt:lpstr>
      <vt:lpstr>7. cíl: Zajistit udržitelný stav životního prostředí</vt:lpstr>
      <vt:lpstr>Snímek 12</vt:lpstr>
      <vt:lpstr>8. cíl: Budovat světové partnerství pro rozvoj</vt:lpstr>
      <vt:lpstr>Snímek 14</vt:lpstr>
      <vt:lpstr>Snímek 15</vt:lpstr>
      <vt:lpstr>Snímek 16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Hradební</cp:lastModifiedBy>
  <cp:revision>129</cp:revision>
  <dcterms:created xsi:type="dcterms:W3CDTF">2012-10-01T16:10:06Z</dcterms:created>
  <dcterms:modified xsi:type="dcterms:W3CDTF">2012-11-21T09:20:16Z</dcterms:modified>
</cp:coreProperties>
</file>