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7" r:id="rId4"/>
    <p:sldId id="272" r:id="rId5"/>
    <p:sldId id="278" r:id="rId6"/>
    <p:sldId id="279" r:id="rId7"/>
    <p:sldId id="280" r:id="rId8"/>
    <p:sldId id="28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pq=hrudn%C3%ADk&amp;cp=5&amp;gs_id=i&amp;xhr=t&amp;q=%C5%BEebra&amp;bav=on.2,or.r_gc.r_pw.r_qf.&amp;bpcl=38897761&amp;biw=1366&amp;bih=651&amp;wrapid=tljp135349323876428&amp;um=1&amp;ie=UTF-8&amp;tbm=isch&amp;source=og&amp;sa=N&amp;tab=wi&amp;ei=pqysUIPLHcSztAbyiID4BA" TargetMode="External"/><Relationship Id="rId2" Type="http://schemas.openxmlformats.org/officeDocument/2006/relationships/hyperlink" Target="http://www.google.cz/search?hl=cs&amp;cp=7&amp;gs_id=q&amp;xhr=t&amp;q=hrudn%C3%ADk&amp;bav=on.2,or.r_gc.r_pw.r_qf.&amp;bpcl=38897761&amp;biw=1366&amp;bih=651&amp;wrapid=tljp1353492977199012&amp;um=1&amp;ie=UTF-8&amp;tbm=isch&amp;source=og&amp;sa=N&amp;tab=wi&amp;ei=nqusUNqxLoXXtAblk4H4B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pq=%C5%BEebra&amp;cp=12&amp;gs_id=1a&amp;xhr=t&amp;q=hrudn%C3%AD+kost&amp;bav=on.2,or.r_gc.r_pw.r_qf.&amp;bpcl=38897761&amp;biw=1366&amp;bih=651&amp;wrapid=tljp1353494371175222&amp;um=1&amp;ie=UTF-8&amp;tbm=isch&amp;source=og&amp;sa=N&amp;tab=wi&amp;ei=ErGsUJmMEY3otQb-g4C4C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hrudník</a:t>
            </a: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ž</a:t>
            </a:r>
            <a:r>
              <a:rPr lang="cs-CZ" sz="4000" dirty="0" smtClean="0"/>
              <a:t>ebra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h</a:t>
            </a:r>
            <a:r>
              <a:rPr lang="cs-CZ" sz="4000" dirty="0" smtClean="0"/>
              <a:t>rudní kost</a:t>
            </a: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Thorax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opis : </a:t>
            </a:r>
          </a:p>
          <a:p>
            <a:pPr marL="0" indent="0">
              <a:buNone/>
            </a:pPr>
            <a:r>
              <a:rPr lang="cs-CZ" dirty="0" smtClean="0"/>
              <a:t> zepředu i zezadu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oploštělý</a:t>
            </a:r>
            <a:r>
              <a:rPr lang="cs-CZ" dirty="0" smtClean="0"/>
              <a:t> </a:t>
            </a:r>
            <a:r>
              <a:rPr lang="cs-CZ" dirty="0" smtClean="0">
                <a:sym typeface="Wingdings 3"/>
              </a:rPr>
              <a:t> vzpřímené držení těla</a:t>
            </a:r>
          </a:p>
          <a:p>
            <a:pPr marL="0" indent="0">
              <a:buNone/>
            </a:pPr>
            <a:endParaRPr lang="cs-CZ" dirty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f</a:t>
            </a:r>
            <a:r>
              <a:rPr lang="cs-CZ" dirty="0" smtClean="0">
                <a:sym typeface="Wingdings 3"/>
              </a:rPr>
              <a:t>unkce: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c</a:t>
            </a:r>
            <a:r>
              <a:rPr lang="cs-CZ" dirty="0" smtClean="0">
                <a:sym typeface="Wingdings 3"/>
              </a:rPr>
              <a:t>hrání plíce a srdce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p</a:t>
            </a:r>
            <a:r>
              <a:rPr lang="cs-CZ" dirty="0" smtClean="0">
                <a:sym typeface="Wingdings 3"/>
              </a:rPr>
              <a:t>ohyby hrudníku umožňují dýchání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vdech – žebra se zdvíhají –   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             hrudník se rozšiřuje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v</a:t>
            </a:r>
            <a:r>
              <a:rPr lang="cs-CZ" dirty="0" smtClean="0">
                <a:sym typeface="Wingdings 3"/>
              </a:rPr>
              <a:t>ýdech – žebra klesají – 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               hrudník se zmenšuje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7"/>
            <a:ext cx="2160240" cy="2736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61048"/>
            <a:ext cx="2304255" cy="2411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49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Žebra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12 párů plochých kostí umístěných po obou stranách hrudníku</a:t>
            </a:r>
          </a:p>
          <a:p>
            <a:pPr marL="0" indent="0">
              <a:buNone/>
            </a:pPr>
            <a:r>
              <a:rPr lang="cs-CZ" dirty="0" smtClean="0"/>
              <a:t> od obratlů hrudní páteře k hrudní kosti</a:t>
            </a:r>
          </a:p>
          <a:p>
            <a:pPr marL="0" indent="0">
              <a:buNone/>
            </a:pP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12590"/>
            <a:ext cx="3456383" cy="2100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678" y="3789040"/>
            <a:ext cx="2895600" cy="2100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713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Žebra pravá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žebra připojená chrupavkou přímo </a:t>
            </a:r>
          </a:p>
          <a:p>
            <a:pPr marL="0" indent="0">
              <a:buNone/>
            </a:pPr>
            <a:r>
              <a:rPr lang="cs-CZ" dirty="0" smtClean="0"/>
              <a:t>na hrudní kost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párů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4"/>
            <a:ext cx="3458794" cy="408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991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Žebra nepravá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žebra připojená chrupavčitým zakončením ke společné chrupavce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3. páry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384376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984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Žebra volná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žebra volně končící v dutině břišní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páry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23" y="3717032"/>
            <a:ext cx="374441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60628"/>
            <a:ext cx="3312368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124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 hrudní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ternum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lochá kost na přední straně hrudníku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ukojeť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 tělo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ečovitý výběžek </a:t>
            </a:r>
            <a:r>
              <a:rPr lang="cs-CZ" dirty="0" smtClean="0">
                <a:sym typeface="Wingdings 3"/>
              </a:rPr>
              <a:t>zůstává chrupavčitý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110" y="1196752"/>
            <a:ext cx="182880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33056"/>
            <a:ext cx="301762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96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http://www.google.cz/search?hl=cs&amp;cp=7&amp;gs_id=q&amp;xhr=t&amp;q=hrudn%C3%ADk&amp;bav=on.2,or.r_gc.r_pw.r_qf.&amp;</a:t>
            </a:r>
            <a:r>
              <a:rPr lang="cs-CZ" sz="800" dirty="0" smtClean="0">
                <a:hlinkClick r:id="rId2"/>
              </a:rPr>
              <a:t>bpcl=38897761&amp;biw=1366&amp;bih=651&amp;wrapid=tljp1353492977199012&amp;um=1&amp;ie=UTF-8&amp;tbm=isch&amp;source=og&amp;sa=N&amp;tab=wi&amp;ei=nqusUNqxLoXXtAblk4H4BQ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http://www.google.cz/search?hl=cs&amp;cp=7&amp;gs_id=q&amp;xhr=t&amp;q=hrudn%C3%ADk&amp;bav=on.2,or.r_gc.r_pw.r_qf.&amp;</a:t>
            </a:r>
            <a:r>
              <a:rPr lang="cs-CZ" sz="800" dirty="0" smtClean="0">
                <a:hlinkClick r:id="rId2"/>
              </a:rPr>
              <a:t>bpcl=38897761&amp;biw=1366&amp;bih=651&amp;wrapid=tljp1353492977199012&amp;um=1&amp;ie=UTF-8&amp;tbm=isch&amp;source=og&amp;sa=N&amp;tab=wi&amp;ei=nqusUNqxLoXXtAblk4H4BQ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http://www.google.cz/search?hl=cs&amp;pq=hrudn%C3%ADk&amp;cp=5&amp;gs_id=i&amp;xhr=t&amp;q=%C5%BEebra&amp;bav=on.2,or.r_gc.r_pw.r_qf.&amp;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bpcl=38897761&amp;biw=1366&amp;bih=651&amp;wrapid=tljp135349323876428&amp;um=1&amp;ie=UTF-8&amp;tbm=isch&amp;source=og&amp;sa=N&amp;tab=wi&amp;ei=pqysUIPLHcSztAbyiID4BA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http://www.google.cz/search?hl=cs&amp;pq=%C5%BEebra&amp;cp=12&amp;gs_id=1a&amp;xhr=t&amp;q=hrudn%C3%AD+kost&amp;bav=on.2,or.r_gc.r_pw.r_qf.&amp;</a:t>
            </a:r>
            <a:r>
              <a:rPr lang="cs-CZ" sz="800" dirty="0" smtClean="0">
                <a:hlinkClick r:id="rId4"/>
              </a:rPr>
              <a:t>bpcl=38897761&amp;biw=1366&amp;bih=651&amp;wrapid=tljp1353494371175222&amp;um=1&amp;ie=UTF-8&amp;tbm=isch&amp;source=og&amp;sa=N&amp;tab=wi&amp;ei=ErGsUJmMEY3otQb-g4C4CQ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pq=%C5%BEebra&amp;cp=12&amp;gs_id=1a&amp;xhr=t&amp;q=hrudn%C3%AD+kost&amp;bav=on.2,or.r_gc.r_pw.r_qf.&amp;bpcl=38897761&amp;biw=1366&amp;bih=651&amp;wrapid=tljp1353494371175222&amp;um=1&amp;ie=UTF-8&amp;tbm=isch&amp;source=og&amp;sa=N&amp;tab=wi&amp;ei=ErGsUJmMEY3otQb-g4C4CQ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244</TotalTime>
  <Words>190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Hrudník</vt:lpstr>
      <vt:lpstr>Osnova</vt:lpstr>
      <vt:lpstr>Hrudník</vt:lpstr>
      <vt:lpstr>Žebra</vt:lpstr>
      <vt:lpstr>Žebra pravá</vt:lpstr>
      <vt:lpstr>Žebra nepravá</vt:lpstr>
      <vt:lpstr>Žebra volná</vt:lpstr>
      <vt:lpstr>Kost hrudní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53</cp:revision>
  <dcterms:created xsi:type="dcterms:W3CDTF">2012-11-14T10:16:49Z</dcterms:created>
  <dcterms:modified xsi:type="dcterms:W3CDTF">2012-11-21T10:42:10Z</dcterms:modified>
</cp:coreProperties>
</file>