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04D2E49-FB13-4A1B-BC8C-A150EF86188D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0822543-6FCF-41F7-B13F-ADD335F9FC8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hl=cs&amp;q=kl%C3%AD%C4%8Dn%C3%AD+kost&amp;bav=on.2,or.r_gc.r_pw.r_qf.&amp;bpcl=38897761&amp;biw=1366&amp;bih=651&amp;wrapid=tlif135349583016410&amp;um=1&amp;ie=UTF-8&amp;tbm=isch&amp;source=og&amp;sa=N&amp;tab=wi&amp;ei=wLasUJ33O8yFtQbp_YCYCg" TargetMode="External"/><Relationship Id="rId7" Type="http://schemas.openxmlformats.org/officeDocument/2006/relationships/hyperlink" Target="http://www.google.cz/search?hl=cs&amp;cp=13&amp;gs_id=1k&amp;xhr=t&amp;q=%C4%8Dl%C3%A1nky+prst%C5%AF&amp;bav=on.2,or.r_gc.r_pw.r_qf.&amp;bpcl=38897761&amp;biw=1366&amp;bih=651&amp;wrapid=tljp1353498040175026&amp;um=1&amp;ie=UTF-8&amp;tbm=isch&amp;source=og&amp;sa=N&amp;tab=wi&amp;ei=bb-sUMTwCILXtAaGioD4BA" TargetMode="External"/><Relationship Id="rId2" Type="http://schemas.openxmlformats.org/officeDocument/2006/relationships/hyperlink" Target="http://www.google.cz/search?hl=cs&amp;cp=6&amp;gs_id=m&amp;xhr=t&amp;q=lopatka&amp;bpcl=38897761&amp;biw=1366&amp;bih=651&amp;bav=on.2,or.r_gc.r_pw.r_qf.&amp;wrapid=tlif135349545340810&amp;um=1&amp;ie=UTF-8&amp;tbm=isch&amp;source=og&amp;sa=N&amp;tab=wi&amp;ei=RrWsUMSlLIPPtAaSi4HoDQ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search?hl=cs&amp;cp=14&amp;gs_id=1i&amp;xhr=t&amp;q=kosti+z%C3%A1p%C4%9Bstn%C3%AD&amp;bav=on.2,or.r_gc.r_pw.r_qf.&amp;bpcl=38897761&amp;biw=1366&amp;bih=651&amp;wrapid=tljp1353496907154026&amp;um=1&amp;ie=UTF-8&amp;tbm=isch&amp;source=og&amp;sa=N&amp;tab=wi&amp;ei=-7qsUPCkEsfSsgaQ24GgDQ" TargetMode="External"/><Relationship Id="rId5" Type="http://schemas.openxmlformats.org/officeDocument/2006/relationships/hyperlink" Target="http://www.google.cz/search?num=10&amp;hl=cs&amp;site=imghp&amp;tbm=isch&amp;source=hp&amp;biw=1366&amp;bih=651&amp;q=kost+loketn%C3%AD+a+v%C5%99etenn%C3%AD&amp;oq=kost+loketn%C3%AD&amp;gs_l=img.1.1.0j0i24.1422.4469.0.6576.12.6.0.6.6.0.79.374.6.6.0...0.0...1ac.1.iMVJpsM1XMk" TargetMode="External"/><Relationship Id="rId4" Type="http://schemas.openxmlformats.org/officeDocument/2006/relationships/hyperlink" Target="http://www.google.cz/search?num=10&amp;hl=cs&amp;site=imghp&amp;tbm=isch&amp;source=hp&amp;biw=1366&amp;bih=651&amp;q=pa%C5%BEn%C3%AD+kost&amp;oq=pa%C5%BEn%C3%AD+kost&amp;gs_l=img.12..0.2700.6291.0.8518.10.5.0.5.5.0.77.355.5.5.0...0.0...1ac.1.Fxw6leB2aG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Horní končetina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Kosterní soustava - kostra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452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Osnova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767281"/>
          </a:xfrm>
        </p:spPr>
        <p:txBody>
          <a:bodyPr/>
          <a:lstStyle/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/>
              <a:t>p</a:t>
            </a:r>
            <a:r>
              <a:rPr lang="cs-CZ" sz="4000" dirty="0" smtClean="0"/>
              <a:t>letenec horní končetiny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/>
              <a:t>k</a:t>
            </a:r>
            <a:r>
              <a:rPr lang="cs-CZ" sz="4000" dirty="0" smtClean="0"/>
              <a:t>ostra volné končetiny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844824"/>
            <a:ext cx="2160240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5598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Pletenec horní končetiny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řipojuje horní končetinu ke </a:t>
            </a:r>
            <a:r>
              <a:rPr lang="cs-CZ" dirty="0" smtClean="0"/>
              <a:t>trupu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l</a:t>
            </a:r>
            <a:r>
              <a:rPr lang="cs-CZ" dirty="0" smtClean="0"/>
              <a:t>opatka a klíční kost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2180" y="1844824"/>
            <a:ext cx="2446204" cy="30963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37855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lopatka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err="1"/>
              <a:t>s</a:t>
            </a:r>
            <a:r>
              <a:rPr lang="cs-CZ" dirty="0" err="1" smtClean="0"/>
              <a:t>capula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lochá trojúhelníková kost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řední plocha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lehce vyhloubená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adní plocha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hřeben – hmatný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výběžek nadpažkový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kloubní plocha pro 	ramenní kloub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jáma </a:t>
            </a:r>
            <a:r>
              <a:rPr lang="cs-CZ" dirty="0" err="1" smtClean="0"/>
              <a:t>nadhřebenová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jáma </a:t>
            </a:r>
            <a:r>
              <a:rPr lang="cs-CZ" dirty="0" err="1" smtClean="0"/>
              <a:t>podhřebenová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hákovitý výběžek </a:t>
            </a:r>
            <a:r>
              <a:rPr lang="cs-CZ" dirty="0" smtClean="0">
                <a:sym typeface="Wingdings 3"/>
              </a:rPr>
              <a:t> 	pozůstatek krkavčí kosti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9612" y="1196752"/>
            <a:ext cx="2568772" cy="2131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5138" y="3645024"/>
            <a:ext cx="2833286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2896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Klíční kost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err="1"/>
              <a:t>c</a:t>
            </a:r>
            <a:r>
              <a:rPr lang="cs-CZ" dirty="0" err="1" smtClean="0"/>
              <a:t>lavicula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l</a:t>
            </a:r>
            <a:r>
              <a:rPr lang="cs-CZ" dirty="0" smtClean="0"/>
              <a:t>ehce esovitě prohnutá</a:t>
            </a:r>
          </a:p>
          <a:p>
            <a:pPr marL="0" indent="0">
              <a:buNone/>
            </a:pPr>
            <a:r>
              <a:rPr lang="cs-CZ" dirty="0" smtClean="0"/>
              <a:t>12 – 16 cm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řipojená 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k</a:t>
            </a:r>
            <a:r>
              <a:rPr lang="cs-CZ" dirty="0" smtClean="0"/>
              <a:t>ost hrudní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nadpažek lopatky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 marL="0" indent="0">
              <a:buNone/>
            </a:pPr>
            <a:r>
              <a:rPr lang="cs-CZ" dirty="0"/>
              <a:t>u</a:t>
            </a:r>
            <a:r>
              <a:rPr lang="cs-CZ" dirty="0" smtClean="0"/>
              <a:t>ložená povrchově  </a:t>
            </a:r>
          </a:p>
          <a:p>
            <a:pPr marL="0" indent="0">
              <a:buNone/>
            </a:pPr>
            <a:r>
              <a:rPr lang="cs-CZ" dirty="0" smtClean="0">
                <a:sym typeface="Wingdings 3"/>
              </a:rPr>
              <a:t> </a:t>
            </a:r>
            <a:r>
              <a:rPr lang="cs-CZ" dirty="0" smtClean="0"/>
              <a:t>hmatná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6267" y="4437112"/>
            <a:ext cx="3171825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6267" y="1628800"/>
            <a:ext cx="2919413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036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Kostra volná končetiny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e připojena k pletenci ramenním kloubem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492896"/>
            <a:ext cx="3744416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9834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 pažní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h</a:t>
            </a:r>
            <a:r>
              <a:rPr lang="cs-CZ" dirty="0" smtClean="0"/>
              <a:t>orní hlavice je od diafýzy oddělená anatomickým krčkem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íže chirurgický krček místo nejčastějších zlomenin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700808"/>
            <a:ext cx="2088232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924944"/>
            <a:ext cx="2016224" cy="32461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3259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předloktí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ost vřetenní </a:t>
            </a:r>
            <a:r>
              <a:rPr lang="cs-CZ" dirty="0" smtClean="0">
                <a:sym typeface="Wingdings 3"/>
              </a:rPr>
              <a:t> směřuje k palci</a:t>
            </a:r>
          </a:p>
          <a:p>
            <a:pPr marL="0" indent="0">
              <a:buNone/>
            </a:pPr>
            <a:r>
              <a:rPr lang="cs-CZ" dirty="0">
                <a:sym typeface="Wingdings 3"/>
              </a:rPr>
              <a:t>k</a:t>
            </a:r>
            <a:r>
              <a:rPr lang="cs-CZ" dirty="0" smtClean="0">
                <a:sym typeface="Wingdings 3"/>
              </a:rPr>
              <a:t>ost loketní     směřuje k malíku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077072"/>
            <a:ext cx="3096344" cy="2286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996952"/>
            <a:ext cx="3305175" cy="1926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52127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kosti zápěstní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rátké </a:t>
            </a:r>
            <a:r>
              <a:rPr lang="cs-CZ" dirty="0" smtClean="0"/>
              <a:t>kosti sestaveny ve 2 řadách po 4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0540" y="2996952"/>
            <a:ext cx="2088232" cy="258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985939"/>
            <a:ext cx="2335413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76350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Kosti záprstní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5 kostí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ejdůležitější kloubní spojení mezi kostí trapézovou a palcem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přitažení a odtažení </a:t>
            </a:r>
            <a:r>
              <a:rPr lang="cs-CZ" dirty="0" smtClean="0"/>
              <a:t>	palce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opozice – postavení </a:t>
            </a:r>
            <a:r>
              <a:rPr lang="cs-CZ" dirty="0" smtClean="0"/>
              <a:t>	palce </a:t>
            </a:r>
            <a:r>
              <a:rPr lang="cs-CZ" dirty="0" smtClean="0"/>
              <a:t>proti ostatním 	</a:t>
            </a:r>
            <a:r>
              <a:rPr lang="cs-CZ" dirty="0" smtClean="0"/>
              <a:t>prstům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ohnutí </a:t>
            </a:r>
            <a:r>
              <a:rPr lang="cs-CZ" dirty="0" smtClean="0"/>
              <a:t>a natažení palce v úhlu 90°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700808"/>
            <a:ext cx="1512168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924944"/>
            <a:ext cx="2800350" cy="162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2448" y="4695409"/>
            <a:ext cx="1524000" cy="186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4406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Články prstů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alec </a:t>
            </a:r>
            <a:r>
              <a:rPr lang="cs-CZ" dirty="0" smtClean="0">
                <a:sym typeface="Wingdings 3"/>
              </a:rPr>
              <a:t> 2 články</a:t>
            </a:r>
          </a:p>
          <a:p>
            <a:pPr marL="0" indent="0">
              <a:buNone/>
            </a:pPr>
            <a:endParaRPr lang="cs-CZ" dirty="0" smtClean="0">
              <a:sym typeface="Wingdings 3"/>
            </a:endParaRPr>
          </a:p>
          <a:p>
            <a:pPr marL="0" indent="0">
              <a:buNone/>
            </a:pPr>
            <a:r>
              <a:rPr lang="cs-CZ" dirty="0">
                <a:sym typeface="Wingdings 3"/>
              </a:rPr>
              <a:t>o</a:t>
            </a:r>
            <a:r>
              <a:rPr lang="cs-CZ" dirty="0" smtClean="0">
                <a:sym typeface="Wingdings 3"/>
              </a:rPr>
              <a:t>statní prsty  3 články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204864"/>
            <a:ext cx="2210519" cy="2869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138067"/>
            <a:ext cx="2376264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3111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800" dirty="0"/>
              <a:t>http://www.google.cz/imgres?q=lopatka&amp;um=1&amp;hl=cs&amp;sa=N&amp;biw=1366&amp;bih=651&amp;tbm=isch&amp;tbnid=0fzyhYmwiwEgyM:&amp;imgrefurl=http://cs.wikipedia.org/wiki/Lopatka&amp;docid=YXcemR-X2tm7oM&amp;imgurl=http://</a:t>
            </a:r>
            <a:r>
              <a:rPr lang="cs-CZ" sz="800" dirty="0" smtClean="0"/>
              <a:t>upload.wikimedia.org/wikipedia/commons/thumb/7/75/Gray204.gif/220px-Gray204.gif&amp;w=220&amp;h=213&amp;ei=ULWsUOnyHpHasgaDwYGwAg&amp;zoom=1&amp;iact=hc&amp;vpx=339&amp;vpy=179&amp;dur=34&amp;hovh=170&amp;hovw=176&amp;tx=93&amp;ty=103&amp;sig=107209084479291599427&amp;page=1&amp;tbnh=154&amp;tbnw=159&amp;start=0&amp;ndsp=19&amp;ved=1t:429,r:1,s:0,i:86</a:t>
            </a:r>
          </a:p>
          <a:p>
            <a:pPr marL="0" indent="0">
              <a:buNone/>
            </a:pPr>
            <a:r>
              <a:rPr lang="cs-CZ" sz="800" dirty="0">
                <a:hlinkClick r:id="rId2"/>
              </a:rPr>
              <a:t>http://www.google.cz/search?hl=cs&amp;cp=6&amp;gs_id=m&amp;xhr=t&amp;q=lopatka&amp;bpcl=38897761&amp;biw=1366&amp;bih=651&amp;bav=on.2,or.r_gc.r_pw.r_qf.&amp;</a:t>
            </a:r>
            <a:r>
              <a:rPr lang="cs-CZ" sz="800" dirty="0" smtClean="0">
                <a:hlinkClick r:id="rId2"/>
              </a:rPr>
              <a:t>wrapid=tlif135349545340810&amp;um=1&amp;ie=UTF-8&amp;tbm=isch&amp;source=og&amp;sa=N&amp;tab=wi&amp;ei=RrWsUMSlLIPPtAaSi4HoDQ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3"/>
              </a:rPr>
              <a:t>http://www.google.cz/search?hl=cs&amp;q=kl%C3%AD%C4%8Dn%C3%AD+kost&amp;bav=on.2,or.r_gc.r_pw.r_qf.&amp;</a:t>
            </a:r>
            <a:r>
              <a:rPr lang="cs-CZ" sz="800" dirty="0" smtClean="0">
                <a:hlinkClick r:id="rId3"/>
              </a:rPr>
              <a:t>bpcl=38897761&amp;biw=1366&amp;bih=651&amp;wrapid=tlif135349583016410&amp;um=1&amp;ie=UTF-8&amp;tbm=isch&amp;source=og&amp;sa=N&amp;tab=wi&amp;ei=wLasUJ33O8yFtQbp_YCYCg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3"/>
              </a:rPr>
              <a:t>http://www.google.cz/search?hl=cs&amp;q=kl%C3%AD%C4%8Dn%C3%AD+kost&amp;bav=on.2,or.r_gc.r_pw.r_qf.&amp;</a:t>
            </a:r>
            <a:r>
              <a:rPr lang="cs-CZ" sz="800" dirty="0" smtClean="0">
                <a:hlinkClick r:id="rId3"/>
              </a:rPr>
              <a:t>bpcl=38897761&amp;biw=1366&amp;bih=651&amp;wrapid=tlif135349583016410&amp;um=1&amp;ie=UTF-8&amp;tbm=isch&amp;source=og&amp;sa=N&amp;tab=wi&amp;ei=wLasUJ33O8yFtQbp_YCYCg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3"/>
              </a:rPr>
              <a:t>http://www.google.cz/search?hl=cs&amp;q=kl%C3%AD%C4%8Dn%C3%AD+kost&amp;bav=on.2,or.r_gc.r_pw.r_qf.&amp;</a:t>
            </a:r>
            <a:r>
              <a:rPr lang="cs-CZ" sz="800" dirty="0" smtClean="0">
                <a:hlinkClick r:id="rId3"/>
              </a:rPr>
              <a:t>bpcl=38897761&amp;biw=1366&amp;bih=651&amp;wrapid=tlif135349583016410&amp;um=1&amp;ie=UTF-8&amp;tbm=isch&amp;source=og&amp;sa=N&amp;tab=wi&amp;ei=wLasUJ33O8yFtQbp_YCYCg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/>
              <a:t>http://www.google.cz/</a:t>
            </a:r>
            <a:r>
              <a:rPr lang="cs-CZ" sz="800" dirty="0" err="1"/>
              <a:t>search?hl</a:t>
            </a:r>
            <a:r>
              <a:rPr lang="cs-CZ" sz="800" dirty="0"/>
              <a:t>=</a:t>
            </a:r>
            <a:r>
              <a:rPr lang="cs-CZ" sz="800" dirty="0" err="1"/>
              <a:t>cs&amp;q</a:t>
            </a:r>
            <a:r>
              <a:rPr lang="cs-CZ" sz="800" dirty="0"/>
              <a:t>=kl%C3%AD%C4%8Dn%C3%AD+kost&amp;bav=on.2,or.r_gc.r_pw.r_qf.&amp;bpcl=38897761&amp;biw=1366&amp;bih=651&amp;wrapid=tlif135349583016410&amp;um=1&amp;ie=UTF-8&amp;tbm=</a:t>
            </a:r>
            <a:r>
              <a:rPr lang="cs-CZ" sz="800" dirty="0" err="1"/>
              <a:t>isch&amp;source</a:t>
            </a:r>
            <a:r>
              <a:rPr lang="cs-CZ" sz="800" dirty="0"/>
              <a:t>=</a:t>
            </a:r>
            <a:r>
              <a:rPr lang="cs-CZ" sz="800" dirty="0" err="1"/>
              <a:t>og&amp;sa</a:t>
            </a:r>
            <a:r>
              <a:rPr lang="cs-CZ" sz="800" dirty="0"/>
              <a:t>=</a:t>
            </a:r>
            <a:r>
              <a:rPr lang="cs-CZ" sz="800" dirty="0" err="1"/>
              <a:t>N&amp;tab</a:t>
            </a:r>
            <a:r>
              <a:rPr lang="cs-CZ" sz="800" dirty="0"/>
              <a:t>=</a:t>
            </a:r>
            <a:r>
              <a:rPr lang="cs-CZ" sz="800" dirty="0" err="1"/>
              <a:t>wi&amp;ei</a:t>
            </a:r>
            <a:r>
              <a:rPr lang="cs-CZ" sz="800" dirty="0"/>
              <a:t>=wLasUJ33O8yFtQbp_YCYCg#um=1&amp;hl=</a:t>
            </a:r>
            <a:r>
              <a:rPr lang="cs-CZ" sz="800" dirty="0" err="1"/>
              <a:t>cs&amp;tbm</a:t>
            </a:r>
            <a:r>
              <a:rPr lang="cs-CZ" sz="800" dirty="0"/>
              <a:t>=</a:t>
            </a:r>
            <a:r>
              <a:rPr lang="cs-CZ" sz="800" dirty="0" err="1"/>
              <a:t>isch&amp;sa</a:t>
            </a:r>
            <a:r>
              <a:rPr lang="cs-CZ" sz="800" dirty="0"/>
              <a:t>=1&amp;q=kostra+horn%C3%AD+kon%C4%8Detiny+%C4%8Dlov%C4%9Bka&amp;oq=kostra+horn%C3%AD+kon%C4%8Detiny&amp;gs_l=img.1.0.0l2j0i24.300229.315665.0.318161.46.26.8.12.12.0.154.1774.25j1.26.0...0.0...1c.1.RUyVOBUytpE&amp;bav=on.2,or.r_gc.r_pw.r_qf.&amp;</a:t>
            </a:r>
            <a:r>
              <a:rPr lang="cs-CZ" sz="800" dirty="0" smtClean="0"/>
              <a:t>fp=88a96b328560429a&amp;bpcl=38897761&amp;biw=1366&amp;bih=651</a:t>
            </a:r>
          </a:p>
          <a:p>
            <a:pPr marL="0" indent="0">
              <a:buNone/>
            </a:pPr>
            <a:r>
              <a:rPr lang="cs-CZ" sz="800" dirty="0">
                <a:hlinkClick r:id="rId4"/>
              </a:rPr>
              <a:t>http://www.google.cz/</a:t>
            </a:r>
            <a:r>
              <a:rPr lang="cs-CZ" sz="800" dirty="0" err="1">
                <a:hlinkClick r:id="rId4"/>
              </a:rPr>
              <a:t>search?num</a:t>
            </a:r>
            <a:r>
              <a:rPr lang="cs-CZ" sz="800" dirty="0">
                <a:hlinkClick r:id="rId4"/>
              </a:rPr>
              <a:t>=10&amp;hl=</a:t>
            </a:r>
            <a:r>
              <a:rPr lang="cs-CZ" sz="800" dirty="0" err="1">
                <a:hlinkClick r:id="rId4"/>
              </a:rPr>
              <a:t>cs&amp;site</a:t>
            </a:r>
            <a:r>
              <a:rPr lang="cs-CZ" sz="800" dirty="0">
                <a:hlinkClick r:id="rId4"/>
              </a:rPr>
              <a:t>=</a:t>
            </a:r>
            <a:r>
              <a:rPr lang="cs-CZ" sz="800" dirty="0" err="1">
                <a:hlinkClick r:id="rId4"/>
              </a:rPr>
              <a:t>imghp&amp;tbm</a:t>
            </a:r>
            <a:r>
              <a:rPr lang="cs-CZ" sz="800" dirty="0">
                <a:hlinkClick r:id="rId4"/>
              </a:rPr>
              <a:t>=</a:t>
            </a:r>
            <a:r>
              <a:rPr lang="cs-CZ" sz="800" dirty="0" err="1">
                <a:hlinkClick r:id="rId4"/>
              </a:rPr>
              <a:t>isch&amp;source</a:t>
            </a:r>
            <a:r>
              <a:rPr lang="cs-CZ" sz="800" dirty="0">
                <a:hlinkClick r:id="rId4"/>
              </a:rPr>
              <a:t>=</a:t>
            </a:r>
            <a:r>
              <a:rPr lang="cs-CZ" sz="800" dirty="0" err="1">
                <a:hlinkClick r:id="rId4"/>
              </a:rPr>
              <a:t>hp&amp;biw</a:t>
            </a:r>
            <a:r>
              <a:rPr lang="cs-CZ" sz="800" dirty="0">
                <a:hlinkClick r:id="rId4"/>
              </a:rPr>
              <a:t>=1366&amp;bih=651&amp;q=pa%C5%BEn%C3%AD+kost&amp;oq=pa%C5%BEn%C3%AD+kost&amp;gs_l=img.12..0.2700.6291.0.8518.10.5.0.5.5.0.77.355.5.5.0...0.0...</a:t>
            </a:r>
            <a:r>
              <a:rPr lang="cs-CZ" sz="800" dirty="0" smtClean="0">
                <a:hlinkClick r:id="rId4"/>
              </a:rPr>
              <a:t>1ac.1.Fxw6leB2aGg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4"/>
              </a:rPr>
              <a:t>http://www.google.cz/</a:t>
            </a:r>
            <a:r>
              <a:rPr lang="cs-CZ" sz="800" dirty="0" err="1">
                <a:hlinkClick r:id="rId4"/>
              </a:rPr>
              <a:t>search?num</a:t>
            </a:r>
            <a:r>
              <a:rPr lang="cs-CZ" sz="800" dirty="0">
                <a:hlinkClick r:id="rId4"/>
              </a:rPr>
              <a:t>=10&amp;hl=</a:t>
            </a:r>
            <a:r>
              <a:rPr lang="cs-CZ" sz="800" dirty="0" err="1">
                <a:hlinkClick r:id="rId4"/>
              </a:rPr>
              <a:t>cs&amp;site</a:t>
            </a:r>
            <a:r>
              <a:rPr lang="cs-CZ" sz="800" dirty="0">
                <a:hlinkClick r:id="rId4"/>
              </a:rPr>
              <a:t>=</a:t>
            </a:r>
            <a:r>
              <a:rPr lang="cs-CZ" sz="800" dirty="0" err="1">
                <a:hlinkClick r:id="rId4"/>
              </a:rPr>
              <a:t>imghp&amp;tbm</a:t>
            </a:r>
            <a:r>
              <a:rPr lang="cs-CZ" sz="800" dirty="0">
                <a:hlinkClick r:id="rId4"/>
              </a:rPr>
              <a:t>=</a:t>
            </a:r>
            <a:r>
              <a:rPr lang="cs-CZ" sz="800" dirty="0" err="1">
                <a:hlinkClick r:id="rId4"/>
              </a:rPr>
              <a:t>isch&amp;source</a:t>
            </a:r>
            <a:r>
              <a:rPr lang="cs-CZ" sz="800" dirty="0">
                <a:hlinkClick r:id="rId4"/>
              </a:rPr>
              <a:t>=</a:t>
            </a:r>
            <a:r>
              <a:rPr lang="cs-CZ" sz="800" dirty="0" err="1">
                <a:hlinkClick r:id="rId4"/>
              </a:rPr>
              <a:t>hp&amp;biw</a:t>
            </a:r>
            <a:r>
              <a:rPr lang="cs-CZ" sz="800" dirty="0">
                <a:hlinkClick r:id="rId4"/>
              </a:rPr>
              <a:t>=1366&amp;bih=651&amp;q=pa%C5%BEn%C3%AD+kost&amp;oq=pa%C5%BEn%C3%AD+kost&amp;gs_l=img.12..0.2700.6291.0.8518.10.5.0.5.5.0.77.355.5.5.0...0.0...</a:t>
            </a:r>
            <a:r>
              <a:rPr lang="cs-CZ" sz="800" dirty="0" smtClean="0">
                <a:hlinkClick r:id="rId4"/>
              </a:rPr>
              <a:t>1ac.1.Fxw6leB2aGg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5"/>
              </a:rPr>
              <a:t>http://www.google.cz/</a:t>
            </a:r>
            <a:r>
              <a:rPr lang="cs-CZ" sz="800" dirty="0" err="1">
                <a:hlinkClick r:id="rId5"/>
              </a:rPr>
              <a:t>search?num</a:t>
            </a:r>
            <a:r>
              <a:rPr lang="cs-CZ" sz="800" dirty="0">
                <a:hlinkClick r:id="rId5"/>
              </a:rPr>
              <a:t>=10&amp;hl=</a:t>
            </a:r>
            <a:r>
              <a:rPr lang="cs-CZ" sz="800" dirty="0" err="1">
                <a:hlinkClick r:id="rId5"/>
              </a:rPr>
              <a:t>cs&amp;site</a:t>
            </a:r>
            <a:r>
              <a:rPr lang="cs-CZ" sz="800" dirty="0">
                <a:hlinkClick r:id="rId5"/>
              </a:rPr>
              <a:t>=</a:t>
            </a:r>
            <a:r>
              <a:rPr lang="cs-CZ" sz="800" dirty="0" err="1">
                <a:hlinkClick r:id="rId5"/>
              </a:rPr>
              <a:t>imghp&amp;tbm</a:t>
            </a:r>
            <a:r>
              <a:rPr lang="cs-CZ" sz="800" dirty="0">
                <a:hlinkClick r:id="rId5"/>
              </a:rPr>
              <a:t>=</a:t>
            </a:r>
            <a:r>
              <a:rPr lang="cs-CZ" sz="800" dirty="0" err="1">
                <a:hlinkClick r:id="rId5"/>
              </a:rPr>
              <a:t>isch&amp;source</a:t>
            </a:r>
            <a:r>
              <a:rPr lang="cs-CZ" sz="800" dirty="0">
                <a:hlinkClick r:id="rId5"/>
              </a:rPr>
              <a:t>=</a:t>
            </a:r>
            <a:r>
              <a:rPr lang="cs-CZ" sz="800" dirty="0" err="1">
                <a:hlinkClick r:id="rId5"/>
              </a:rPr>
              <a:t>hp&amp;biw</a:t>
            </a:r>
            <a:r>
              <a:rPr lang="cs-CZ" sz="800" dirty="0">
                <a:hlinkClick r:id="rId5"/>
              </a:rPr>
              <a:t>=1366&amp;bih=651&amp;q=kost+loketn%C3%AD+a+v%C5%99etenn%C3%AD&amp;oq=kost+loketn%C3%AD&amp;gs_l=img.1.1.0j0i24.1422.4469.0.6576.12.6.0.6.6.0.79.374.6.6.0...0.0...</a:t>
            </a:r>
            <a:r>
              <a:rPr lang="cs-CZ" sz="800" dirty="0" smtClean="0">
                <a:hlinkClick r:id="rId5"/>
              </a:rPr>
              <a:t>1ac.1.iMVJpsM1XMk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6"/>
              </a:rPr>
              <a:t>http://www.google.cz/search?hl=cs&amp;cp=14&amp;gs_id=1i&amp;xhr=t&amp;q=kosti+z%C3%A1p%C4%9Bstn%C3%AD&amp;bav=on.2,or.r_gc.r_pw.r_qf.&amp;bpcl=38897761&amp;biw=1366&amp;bih=651&amp;wrapid=tljp1353496907154026&amp;um=1&amp;ie=UTF-8&amp;tbm=isch&amp;source=og&amp;sa=N&amp;tab=wi&amp;ei=-</a:t>
            </a:r>
            <a:r>
              <a:rPr lang="cs-CZ" sz="800" dirty="0" smtClean="0">
                <a:hlinkClick r:id="rId6"/>
              </a:rPr>
              <a:t>7qsUPCkEsfSsgaQ24GgDQ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6"/>
              </a:rPr>
              <a:t>http://www.google.cz/search?hl=cs&amp;cp=14&amp;gs_id=1i&amp;xhr=t&amp;q=kosti+z%C3%A1p%C4%9Bstn%C3%AD&amp;bav=on.2,or.r_gc.r_pw.r_qf.&amp;bpcl=38897761&amp;biw=1366&amp;bih=651&amp;wrapid=tljp1353496907154026&amp;um=1&amp;ie=UTF-8&amp;tbm=isch&amp;source=og&amp;sa=N&amp;tab=wi&amp;ei=-</a:t>
            </a:r>
            <a:r>
              <a:rPr lang="cs-CZ" sz="800" dirty="0" smtClean="0">
                <a:hlinkClick r:id="rId6"/>
              </a:rPr>
              <a:t>7qsUPCkEsfSsgaQ24GgDQ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/>
              <a:t>http://www.google.cz/search?hl=cs&amp;pq=kosti+z%C3%A1p%C4%9Bstn%C3%AD&amp;cp=14&amp;gs_id=1i&amp;xhr=t&amp;q=kosti+z%C3%A1prstn%C3%AD&amp;bav=on.2,or.r_gc.r_pw.r_qf.&amp;</a:t>
            </a:r>
            <a:r>
              <a:rPr lang="cs-CZ" sz="800" dirty="0" smtClean="0"/>
              <a:t>bpcl=38897761&amp;biw=1366&amp;bih=651&amp;wrapid=tljp1353497212928226&amp;um=1&amp;ie=UTF-8&amp;tbm=isch&amp;source=og&amp;sa=N&amp;tab=wi&amp;ei=L7ysUNvgJo3HtAbV-IDIAQ</a:t>
            </a:r>
          </a:p>
          <a:p>
            <a:pPr marL="0" indent="0">
              <a:buNone/>
            </a:pPr>
            <a:r>
              <a:rPr lang="cs-CZ" sz="800" dirty="0"/>
              <a:t>http://www.google.cz/search?hl=cs&amp;pq=kosti+z%C3%A1p%C4%9Bstn%C3%AD&amp;cp=14&amp;gs_id=1i&amp;xhr=t&amp;q=kosti+z%C3%A1prstn%C3%AD&amp;bav=on.2,or.r_gc.r_pw.r_qf.&amp;</a:t>
            </a:r>
            <a:r>
              <a:rPr lang="cs-CZ" sz="800" dirty="0" smtClean="0"/>
              <a:t>bpcl=38897761&amp;biw=1366&amp;bih=651&amp;wrapid=tljp1353497212928226&amp;um=1&amp;ie=UTF-8&amp;tbm=isch&amp;source=og&amp;sa=N&amp;tab=wi&amp;ei=L7ysUNvgJo3HtAbV-IDIAQ</a:t>
            </a:r>
          </a:p>
          <a:p>
            <a:pPr marL="0" indent="0">
              <a:buNone/>
            </a:pPr>
            <a:r>
              <a:rPr lang="cs-CZ" sz="800" dirty="0"/>
              <a:t>http://www.google.cz/search?hl=cs&amp;pq=kosti+z%C3%A1p%C4%9Bstn%C3%AD&amp;cp=14&amp;gs_id=1i&amp;xhr=t&amp;q=kosti+z%C3%A1prstn%C3%AD&amp;bav=on.2,or.r_gc.r_pw.r_qf.&amp;</a:t>
            </a:r>
            <a:r>
              <a:rPr lang="cs-CZ" sz="800" dirty="0" smtClean="0"/>
              <a:t>bpcl=38897761&amp;biw=1366&amp;bih=651&amp;wrapid=tljp1353497212928226&amp;um=1&amp;ie=UTF-8&amp;tbm=isch&amp;source=og&amp;sa=N&amp;tab=wi&amp;ei=L7ysUNvgJo3HtAbV-IDIAQ</a:t>
            </a:r>
          </a:p>
          <a:p>
            <a:pPr marL="0" indent="0">
              <a:buNone/>
            </a:pPr>
            <a:r>
              <a:rPr lang="cs-CZ" sz="800" dirty="0"/>
              <a:t>http://www.google.cz/search?hl=cs&amp;pq=kosti+z%C3%A1prstn%C3%AD&amp;cp=11&amp;gs_id=20&amp;xhr=t&amp;q=%C4%8Dl%C3%A1nky+prst%C5%AF&amp;bav=on.2,or.r_gc.r_pw.r_qf.&amp;</a:t>
            </a:r>
            <a:r>
              <a:rPr lang="cs-CZ" sz="800" dirty="0" smtClean="0"/>
              <a:t>bpcl=38897761&amp;biw=1366&amp;bih=651&amp;wrapid=tljp1353497528124246&amp;um=1&amp;ie=UTF-8&amp;tbm=isch&amp;source=og&amp;sa=N&amp;tab=wi&amp;ei=br2sUMHAN8nTtAabxYDwCw</a:t>
            </a:r>
          </a:p>
          <a:p>
            <a:pPr marL="0" indent="0">
              <a:buNone/>
            </a:pPr>
            <a:r>
              <a:rPr lang="cs-CZ" sz="800" dirty="0">
                <a:hlinkClick r:id="rId7"/>
              </a:rPr>
              <a:t>http://www.google.cz/search?hl=cs&amp;cp=13&amp;gs_id=1k&amp;xhr=t&amp;q=%C4%8Dl%C3%A1nky+prst%C5%AF&amp;bav=on.2,or.r_gc.r_pw.r_qf.&amp;</a:t>
            </a:r>
            <a:r>
              <a:rPr lang="cs-CZ" sz="800" dirty="0" smtClean="0">
                <a:hlinkClick r:id="rId7"/>
              </a:rPr>
              <a:t>bpcl=38897761&amp;biw=1366&amp;bih=651&amp;wrapid=tljp1353498040175026&amp;um=1&amp;ie=UTF-8&amp;tbm=isch&amp;source=og&amp;sa=N&amp;tab=wi&amp;ei=bb-sUMTwCILXtAaGioD4BA</a:t>
            </a:r>
            <a:endParaRPr lang="cs-CZ" sz="800" dirty="0" smtClean="0"/>
          </a:p>
          <a:p>
            <a:pPr marL="0" indent="0">
              <a:buNone/>
            </a:pPr>
            <a:r>
              <a:rPr lang="cs-CZ" sz="800" dirty="0"/>
              <a:t>http://www.google.cz/</a:t>
            </a:r>
            <a:r>
              <a:rPr lang="cs-CZ" sz="800" dirty="0" err="1"/>
              <a:t>search?num</a:t>
            </a:r>
            <a:r>
              <a:rPr lang="cs-CZ" sz="800" dirty="0"/>
              <a:t>=10&amp;hl=</a:t>
            </a:r>
            <a:r>
              <a:rPr lang="cs-CZ" sz="800" dirty="0" err="1"/>
              <a:t>cs&amp;site</a:t>
            </a:r>
            <a:r>
              <a:rPr lang="cs-CZ" sz="800" dirty="0"/>
              <a:t>=</a:t>
            </a:r>
            <a:r>
              <a:rPr lang="cs-CZ" sz="800" dirty="0" err="1"/>
              <a:t>imghp&amp;tbm</a:t>
            </a:r>
            <a:r>
              <a:rPr lang="cs-CZ" sz="800" dirty="0"/>
              <a:t>=</a:t>
            </a:r>
            <a:r>
              <a:rPr lang="cs-CZ" sz="800" dirty="0" err="1"/>
              <a:t>isch&amp;source</a:t>
            </a:r>
            <a:r>
              <a:rPr lang="cs-CZ" sz="800" dirty="0"/>
              <a:t>=</a:t>
            </a:r>
            <a:r>
              <a:rPr lang="cs-CZ" sz="800" dirty="0" err="1"/>
              <a:t>hp&amp;biw</a:t>
            </a:r>
            <a:r>
              <a:rPr lang="cs-CZ" sz="800" dirty="0"/>
              <a:t>=1366&amp;bih=651&amp;q=horn%C3%AD+kon%C4%8Detina-kosti&amp;oq=horn%C3%AD+kon%C4%8Detina&amp;gs_l=img.1.0.0l3.2520.6140.0.9164.15.9.0.6.6.0.113.673.8j1.9.0...0.0...1ac.1.DZ6Cyyg_hig</a:t>
            </a:r>
          </a:p>
        </p:txBody>
      </p:sp>
    </p:spTree>
    <p:extLst>
      <p:ext uri="{BB962C8B-B14F-4D97-AF65-F5344CB8AC3E}">
        <p14:creationId xmlns:p14="http://schemas.microsoft.com/office/powerpoint/2010/main" val="3164679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261</TotalTime>
  <Words>241</Words>
  <Application>Microsoft Office PowerPoint</Application>
  <PresentationFormat>Předvádění na obrazovce (4:3)</PresentationFormat>
  <Paragraphs>82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Horní končetina</vt:lpstr>
      <vt:lpstr>Osnova</vt:lpstr>
      <vt:lpstr>Pletenec horní končetiny</vt:lpstr>
      <vt:lpstr>lopatka</vt:lpstr>
      <vt:lpstr>Klíční kost</vt:lpstr>
      <vt:lpstr>Kostra volná končetiny</vt:lpstr>
      <vt:lpstr>Kost pažní</vt:lpstr>
      <vt:lpstr>předloktí</vt:lpstr>
      <vt:lpstr>kosti zápěstní</vt:lpstr>
      <vt:lpstr>Kosti záprstní</vt:lpstr>
      <vt:lpstr>Články prstů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obezita</dc:title>
  <dc:creator>Kamila Černá</dc:creator>
  <cp:lastModifiedBy>Kamila Černá</cp:lastModifiedBy>
  <cp:revision>58</cp:revision>
  <dcterms:created xsi:type="dcterms:W3CDTF">2012-11-14T10:16:49Z</dcterms:created>
  <dcterms:modified xsi:type="dcterms:W3CDTF">2012-11-21T11:51:08Z</dcterms:modified>
</cp:coreProperties>
</file>