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4" r:id="rId2"/>
    <p:sldId id="263" r:id="rId3"/>
    <p:sldId id="259" r:id="rId4"/>
    <p:sldId id="260" r:id="rId5"/>
    <p:sldId id="262" r:id="rId6"/>
    <p:sldId id="261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  <a:srgbClr val="99AE1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848" autoAdjust="0"/>
  </p:normalViewPr>
  <p:slideViewPr>
    <p:cSldViewPr>
      <p:cViewPr>
        <p:scale>
          <a:sx n="60" d="100"/>
          <a:sy n="60" d="100"/>
        </p:scale>
        <p:origin x="-786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Znáš další význam slova NOTEBOOK? Synonymum pro EXERCISE – BOOK.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Procvičujeme existenční vazbu: „T</a:t>
            </a:r>
            <a:r>
              <a:rPr lang="en-US" sz="1000" i="1" baseline="0" dirty="0" smtClean="0">
                <a:latin typeface="Tahoma" pitchFamily="34" charset="0"/>
                <a:cs typeface="Tahoma" pitchFamily="34" charset="0"/>
              </a:rPr>
              <a:t>here </a:t>
            </a:r>
            <a:r>
              <a:rPr lang="en-US" sz="1000" i="1" baseline="0" dirty="0" smtClean="0">
                <a:latin typeface="Tahoma" pitchFamily="34" charset="0"/>
                <a:cs typeface="Tahoma" pitchFamily="34" charset="0"/>
              </a:rPr>
              <a:t>is/are</a:t>
            </a:r>
            <a:r>
              <a:rPr lang="en-US" sz="1000" i="1" baseline="0" dirty="0" smtClean="0">
                <a:latin typeface="Tahoma" pitchFamily="34" charset="0"/>
                <a:cs typeface="Tahoma" pitchFamily="34" charset="0"/>
              </a:rPr>
              <a:t>…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“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  <p:transition spd="med"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  <p:transition spd="med"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  <p:transition spd="med"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  <p:transition spd="med"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  <p:transition spd="med"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  <p:transition spd="med"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  <p:transition spd="med"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  <p:transition spd="med"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  <p:transition spd="med"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  <p:transition spd="med"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  <p:transition spd="med"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med">
    <p:plus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School supplies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VY_22_INOVACE_03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Michaela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Slaninová,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4987518"/>
      </p:ext>
    </p:extLst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5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upevňování znalosti slovní zásoby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point,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metodika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viz.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poznámky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u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jednotlivých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snímků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141644"/>
      </p:ext>
    </p:extLst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28718"/>
            <a:ext cx="8229600" cy="234635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noProof="1" smtClean="0"/>
              <a:t>School supplies</a:t>
            </a:r>
            <a:br>
              <a:rPr lang="cs-CZ" b="1" noProof="1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FF0000"/>
                </a:solidFill>
              </a:rPr>
              <a:t>Školní pomůcky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noProof="1" smtClean="0">
                <a:solidFill>
                  <a:srgbClr val="00B0F0"/>
                </a:solidFill>
              </a:rPr>
              <a:t>Things you need at school</a:t>
            </a:r>
            <a:br>
              <a:rPr lang="cs-CZ" b="1" noProof="1" smtClean="0">
                <a:solidFill>
                  <a:srgbClr val="00B0F0"/>
                </a:solidFill>
              </a:rPr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00B050"/>
                </a:solidFill>
              </a:rPr>
              <a:t/>
            </a:r>
            <a:br>
              <a:rPr lang="cs-CZ" b="1" dirty="0" smtClean="0">
                <a:solidFill>
                  <a:srgbClr val="00B050"/>
                </a:solidFill>
              </a:rPr>
            </a:b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7189566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500" b="1" dirty="0" smtClean="0">
                <a:latin typeface="Tahoma" pitchFamily="34" charset="0"/>
                <a:cs typeface="Tahoma" pitchFamily="34" charset="0"/>
              </a:rPr>
              <a:t>Co si představíš pod těmito slovy? Najdeš je v tašce?</a:t>
            </a:r>
            <a:endParaRPr lang="cs-CZ" sz="1500" b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5572132" y="4786322"/>
            <a:ext cx="914400" cy="301752"/>
          </a:xfrm>
          <a:prstGeom prst="flowChartTerminator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pencil</a:t>
            </a:r>
            <a:endParaRPr lang="cs-CZ" noProof="1"/>
          </a:p>
        </p:txBody>
      </p:sp>
      <p:sp>
        <p:nvSpPr>
          <p:cNvPr id="11" name="Vývojový diagram: ukončení 10"/>
          <p:cNvSpPr/>
          <p:nvPr/>
        </p:nvSpPr>
        <p:spPr>
          <a:xfrm>
            <a:off x="5643570" y="2643182"/>
            <a:ext cx="1160678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scissors</a:t>
            </a:r>
            <a:endParaRPr lang="cs-CZ" noProof="1"/>
          </a:p>
        </p:txBody>
      </p:sp>
      <p:sp>
        <p:nvSpPr>
          <p:cNvPr id="12" name="Vývojový diagram: ukončení 11"/>
          <p:cNvSpPr/>
          <p:nvPr/>
        </p:nvSpPr>
        <p:spPr>
          <a:xfrm>
            <a:off x="2928926" y="2643182"/>
            <a:ext cx="914400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crayon</a:t>
            </a:r>
            <a:endParaRPr lang="cs-CZ" noProof="1"/>
          </a:p>
        </p:txBody>
      </p:sp>
      <p:sp>
        <p:nvSpPr>
          <p:cNvPr id="13" name="Vývojový diagram: ukončení 12"/>
          <p:cNvSpPr/>
          <p:nvPr/>
        </p:nvSpPr>
        <p:spPr>
          <a:xfrm>
            <a:off x="3923928" y="4509120"/>
            <a:ext cx="914400" cy="301752"/>
          </a:xfrm>
          <a:prstGeom prst="flowChartTerminator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ruler</a:t>
            </a:r>
            <a:endParaRPr lang="cs-CZ" noProof="1"/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Vývojový diagram: ukončení 14"/>
          <p:cNvSpPr/>
          <p:nvPr/>
        </p:nvSpPr>
        <p:spPr>
          <a:xfrm>
            <a:off x="3491880" y="3645024"/>
            <a:ext cx="914400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glue</a:t>
            </a:r>
            <a:endParaRPr lang="cs-CZ" noProof="1"/>
          </a:p>
        </p:txBody>
      </p:sp>
      <p:sp>
        <p:nvSpPr>
          <p:cNvPr id="16" name="Vývojový diagram: ukončení 15"/>
          <p:cNvSpPr/>
          <p:nvPr/>
        </p:nvSpPr>
        <p:spPr>
          <a:xfrm>
            <a:off x="1259632" y="3933056"/>
            <a:ext cx="914400" cy="301752"/>
          </a:xfrm>
          <a:prstGeom prst="flowChartTermina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rubber</a:t>
            </a:r>
            <a:endParaRPr lang="cs-CZ" noProof="1"/>
          </a:p>
        </p:txBody>
      </p:sp>
      <p:sp>
        <p:nvSpPr>
          <p:cNvPr id="17" name="Vývojový diagram: ukončení 16"/>
          <p:cNvSpPr/>
          <p:nvPr/>
        </p:nvSpPr>
        <p:spPr>
          <a:xfrm>
            <a:off x="5076056" y="3501008"/>
            <a:ext cx="914400" cy="301752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pen</a:t>
            </a:r>
          </a:p>
        </p:txBody>
      </p:sp>
      <p:sp>
        <p:nvSpPr>
          <p:cNvPr id="18" name="Vývojový diagram: ukončení 17"/>
          <p:cNvSpPr/>
          <p:nvPr/>
        </p:nvSpPr>
        <p:spPr>
          <a:xfrm>
            <a:off x="2051720" y="4941168"/>
            <a:ext cx="914400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book</a:t>
            </a:r>
            <a:endParaRPr lang="cs-CZ" noProof="1"/>
          </a:p>
        </p:txBody>
      </p:sp>
      <p:sp>
        <p:nvSpPr>
          <p:cNvPr id="19" name="Vývojový diagram: ukončení 18"/>
          <p:cNvSpPr/>
          <p:nvPr/>
        </p:nvSpPr>
        <p:spPr>
          <a:xfrm>
            <a:off x="1115616" y="2996952"/>
            <a:ext cx="1274440" cy="301752"/>
          </a:xfrm>
          <a:prstGeom prst="flowChartTerminator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marker</a:t>
            </a:r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20" name="Vývojový diagram: ukončení 19"/>
          <p:cNvSpPr/>
          <p:nvPr/>
        </p:nvSpPr>
        <p:spPr>
          <a:xfrm>
            <a:off x="6804248" y="3573016"/>
            <a:ext cx="1410282" cy="301752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School </a:t>
            </a:r>
            <a:r>
              <a:rPr lang="cs-CZ" dirty="0" smtClean="0"/>
              <a:t>bag</a:t>
            </a:r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uiExpand="1" build="p" animBg="1"/>
      <p:bldP spid="13" grpId="0" animBg="1"/>
      <p:bldP spid="15" grpId="0" uiExpand="1" build="p" animBg="1"/>
      <p:bldP spid="16" grpId="0" uiExpand="1" build="p" animBg="1"/>
      <p:bldP spid="17" grpId="0" uiExpand="1" build="p" animBg="1"/>
      <p:bldP spid="18" grpId="0" uiExpand="1" build="p" animBg="1"/>
      <p:bldP spid="19" grpId="0" uiExpand="1" build="p" animBg="1"/>
      <p:bldP spid="20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500" b="1" dirty="0" smtClean="0">
                <a:latin typeface="Tahoma" pitchFamily="34" charset="0"/>
                <a:cs typeface="Tahoma" pitchFamily="34" charset="0"/>
              </a:rPr>
              <a:t>Dokážeš spojit české a anglické výrazy?</a:t>
            </a:r>
            <a:endParaRPr lang="cs-CZ" sz="1500" b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Slza 4"/>
          <p:cNvSpPr/>
          <p:nvPr/>
        </p:nvSpPr>
        <p:spPr>
          <a:xfrm>
            <a:off x="5643570" y="3071810"/>
            <a:ext cx="1357290" cy="1143008"/>
          </a:xfrm>
          <a:prstGeom prst="teardrop">
            <a:avLst>
              <a:gd name="adj" fmla="val 200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tužka</a:t>
            </a:r>
          </a:p>
          <a:p>
            <a:pPr algn="ctr"/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Slza 5"/>
          <p:cNvSpPr/>
          <p:nvPr/>
        </p:nvSpPr>
        <p:spPr>
          <a:xfrm>
            <a:off x="1643042" y="1928802"/>
            <a:ext cx="1557342" cy="1143008"/>
          </a:xfrm>
          <a:prstGeom prst="teardrop">
            <a:avLst>
              <a:gd name="adj" fmla="val 200000"/>
            </a:avLst>
          </a:prstGeom>
          <a:solidFill>
            <a:srgbClr val="FF0000">
              <a:alpha val="82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school </a:t>
            </a:r>
            <a:r>
              <a:rPr lang="cs-CZ" dirty="0" smtClean="0"/>
              <a:t>bag</a:t>
            </a:r>
            <a:endParaRPr lang="cs-CZ" dirty="0"/>
          </a:p>
        </p:txBody>
      </p:sp>
      <p:sp>
        <p:nvSpPr>
          <p:cNvPr id="7" name="Slza 6"/>
          <p:cNvSpPr/>
          <p:nvPr/>
        </p:nvSpPr>
        <p:spPr>
          <a:xfrm>
            <a:off x="4572000" y="1714488"/>
            <a:ext cx="1414466" cy="1143008"/>
          </a:xfrm>
          <a:prstGeom prst="teardrop">
            <a:avLst>
              <a:gd name="adj" fmla="val 20000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pencil</a:t>
            </a:r>
            <a:endParaRPr lang="cs-CZ" noProof="1"/>
          </a:p>
        </p:txBody>
      </p:sp>
      <p:sp>
        <p:nvSpPr>
          <p:cNvPr id="8" name="Slza 7"/>
          <p:cNvSpPr/>
          <p:nvPr/>
        </p:nvSpPr>
        <p:spPr>
          <a:xfrm>
            <a:off x="500034" y="4572008"/>
            <a:ext cx="1343028" cy="1428760"/>
          </a:xfrm>
          <a:prstGeom prst="teardrop">
            <a:avLst>
              <a:gd name="adj" fmla="val 200000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book</a:t>
            </a:r>
            <a:endParaRPr lang="cs-CZ" noProof="1"/>
          </a:p>
        </p:txBody>
      </p:sp>
      <p:sp>
        <p:nvSpPr>
          <p:cNvPr id="9" name="Vývojový diagram: paměť se sekvenčním přístupem 8"/>
          <p:cNvSpPr/>
          <p:nvPr/>
        </p:nvSpPr>
        <p:spPr>
          <a:xfrm>
            <a:off x="2643174" y="5000636"/>
            <a:ext cx="1428760" cy="857256"/>
          </a:xfrm>
          <a:prstGeom prst="flowChartMagneticTap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pero</a:t>
            </a:r>
          </a:p>
          <a:p>
            <a:pPr algn="ctr"/>
            <a:endParaRPr lang="cs-CZ" dirty="0"/>
          </a:p>
        </p:txBody>
      </p:sp>
      <p:sp>
        <p:nvSpPr>
          <p:cNvPr id="10" name="Vývojový diagram: paměť se sekvenčním přístupem 9"/>
          <p:cNvSpPr/>
          <p:nvPr/>
        </p:nvSpPr>
        <p:spPr>
          <a:xfrm>
            <a:off x="142844" y="3000372"/>
            <a:ext cx="1357322" cy="969838"/>
          </a:xfrm>
          <a:prstGeom prst="flowChartMagneticTape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pen</a:t>
            </a:r>
          </a:p>
          <a:p>
            <a:pPr algn="ctr"/>
            <a:endParaRPr lang="cs-CZ" dirty="0"/>
          </a:p>
        </p:txBody>
      </p:sp>
      <p:sp>
        <p:nvSpPr>
          <p:cNvPr id="11" name="Vývojový diagram: paměť se sekvenčním přístupem 10"/>
          <p:cNvSpPr/>
          <p:nvPr/>
        </p:nvSpPr>
        <p:spPr>
          <a:xfrm>
            <a:off x="3428992" y="3214686"/>
            <a:ext cx="1500198" cy="1214446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taška do školy</a:t>
            </a:r>
          </a:p>
          <a:p>
            <a:pPr algn="ctr"/>
            <a:endParaRPr lang="cs-CZ" dirty="0"/>
          </a:p>
        </p:txBody>
      </p:sp>
      <p:sp>
        <p:nvSpPr>
          <p:cNvPr id="12" name="Vývojový diagram: paměť se sekvenčním přístupem 11"/>
          <p:cNvSpPr/>
          <p:nvPr/>
        </p:nvSpPr>
        <p:spPr>
          <a:xfrm>
            <a:off x="5286380" y="5214950"/>
            <a:ext cx="1285884" cy="755524"/>
          </a:xfrm>
          <a:prstGeom prst="flowChartMagneticTap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kniha</a:t>
            </a:r>
            <a:endParaRPr lang="cs-CZ" dirty="0"/>
          </a:p>
        </p:txBody>
      </p:sp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81778" y="1124744"/>
            <a:ext cx="7772400" cy="1470025"/>
          </a:xfrm>
        </p:spPr>
        <p:txBody>
          <a:bodyPr>
            <a:normAutofit/>
          </a:bodyPr>
          <a:lstStyle/>
          <a:p>
            <a:r>
              <a:rPr lang="en-US" sz="2000" noProof="1" smtClean="0">
                <a:solidFill>
                  <a:srgbClr val="FFC000"/>
                </a:solidFill>
                <a:latin typeface="Tahoma" pitchFamily="34" charset="0"/>
                <a:cs typeface="Tahoma" pitchFamily="34" charset="0"/>
              </a:rPr>
              <a:t>How many pens, pencils and crayons are there </a:t>
            </a:r>
            <a:br>
              <a:rPr lang="en-US" sz="2000" noProof="1" smtClean="0">
                <a:solidFill>
                  <a:srgbClr val="FFC000"/>
                </a:solidFill>
                <a:latin typeface="Tahoma" pitchFamily="34" charset="0"/>
                <a:cs typeface="Tahoma" pitchFamily="34" charset="0"/>
              </a:rPr>
            </a:br>
            <a:r>
              <a:rPr lang="en-US" sz="2000" noProof="1" smtClean="0">
                <a:solidFill>
                  <a:srgbClr val="FFC000"/>
                </a:solidFill>
                <a:latin typeface="Tahoma" pitchFamily="34" charset="0"/>
                <a:cs typeface="Tahoma" pitchFamily="34" charset="0"/>
              </a:rPr>
              <a:t>on your teacher’s desk?</a:t>
            </a:r>
            <a:endParaRPr lang="en-US" sz="2000" noProof="1">
              <a:solidFill>
                <a:srgbClr val="FFC00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0162" y="3140968"/>
            <a:ext cx="6400800" cy="622920"/>
          </a:xfrm>
          <a:scene3d>
            <a:camera prst="orthographicFront"/>
            <a:lightRig rig="threePt" dir="t"/>
          </a:scene3d>
          <a:sp3d>
            <a:bevelB/>
          </a:sp3d>
        </p:spPr>
        <p:txBody>
          <a:bodyPr>
            <a:normAutofit/>
          </a:bodyPr>
          <a:lstStyle/>
          <a:p>
            <a:r>
              <a:rPr lang="cs-CZ" sz="2000" noProof="1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cs typeface="Tahoma" pitchFamily="34" charset="0"/>
              </a:rPr>
              <a:t>What can you find in your school bag?</a:t>
            </a:r>
            <a:endParaRPr lang="cs-CZ" sz="2000" noProof="1">
              <a:solidFill>
                <a:schemeClr val="accent2">
                  <a:lumMod val="75000"/>
                </a:schemeClr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28326" y="4509120"/>
            <a:ext cx="6286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noProof="1" smtClean="0">
                <a:solidFill>
                  <a:schemeClr val="accent3">
                    <a:lumMod val="75000"/>
                  </a:schemeClr>
                </a:solidFill>
                <a:latin typeface="Tahoma" pitchFamily="34" charset="0"/>
                <a:cs typeface="Tahoma" pitchFamily="34" charset="0"/>
              </a:rPr>
              <a:t>Is there a pencil case on your desk?</a:t>
            </a:r>
            <a:endParaRPr lang="cs-CZ" sz="2000" noProof="1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 smtClean="0">
                <a:latin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 smtClean="0">
              <a:latin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547</TotalTime>
  <Words>212</Words>
  <Application>Microsoft Office PowerPoint</Application>
  <PresentationFormat>Předvádění na obrazovce (4:3)</PresentationFormat>
  <Paragraphs>59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        School supplies  Školní pomůcky  Things you need at school   </vt:lpstr>
      <vt:lpstr>Co si představíš pod těmito slovy? Najdeš je v tašce?</vt:lpstr>
      <vt:lpstr>Dokážeš spojit české a anglické výrazy?</vt:lpstr>
      <vt:lpstr>How many pens, pencils and crayons are there  on your teacher’s desk?</vt:lpstr>
      <vt:lpstr>Prezentace aplikace PowerPoint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108</cp:revision>
  <dcterms:created xsi:type="dcterms:W3CDTF">2011-05-26T14:17:08Z</dcterms:created>
  <dcterms:modified xsi:type="dcterms:W3CDTF">2011-12-11T16:54:30Z</dcterms:modified>
</cp:coreProperties>
</file>