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1" r:id="rId2"/>
    <p:sldId id="262" r:id="rId3"/>
    <p:sldId id="263" r:id="rId4"/>
    <p:sldId id="264" r:id="rId5"/>
    <p:sldId id="265" r:id="rId6"/>
    <p:sldId id="266" r:id="rId7"/>
    <p:sldId id="269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 Základní škola a Mateřská škola Studená, okres Jindřichův Hradec 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Kotounová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Podstatná jména pomnožná, hromadná, látková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VY_32_INOVACE_2C46Čj6_Podstatná jména pomnožná, hromadná, látková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0" custLinFactNeighborY="-1288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0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110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192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211BFD8-C9B0-48E2-8460-542686712008}" type="presOf" srcId="{FBBFC3EA-9D9D-4F3A-BEA6-9C2C0E46BF20}" destId="{643EA938-EDE0-4533-ACCC-D2BD6F3A527C}" srcOrd="0" destOrd="0" presId="urn:microsoft.com/office/officeart/2005/8/layout/target3"/>
    <dgm:cxn modelId="{3B248891-8EAE-4F90-B5F0-58461DE87BC2}" type="presOf" srcId="{C73C7642-F245-4585-8F88-243F9FAEF6CA}" destId="{9A9B6F4F-B6FF-4F2D-B640-A8473E589523}" srcOrd="0" destOrd="0" presId="urn:microsoft.com/office/officeart/2005/8/layout/target3"/>
    <dgm:cxn modelId="{8089B7BA-FFB8-436B-868D-46FD50E4C1A9}" type="presOf" srcId="{445C7998-7549-48B0-BD68-D4F0167F02E5}" destId="{BC35EE03-4121-4EF9-923D-7CB6D30D358D}" srcOrd="0" destOrd="0" presId="urn:microsoft.com/office/officeart/2005/8/layout/target3"/>
    <dgm:cxn modelId="{FB273D1A-BEBA-4CEC-B1DE-6F83C70680B8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07A230C-B313-4D31-A252-9563E6EF84DE}" type="presOf" srcId="{39F8B381-5807-488E-AC22-73DD4140ED4A}" destId="{71045F8C-00FA-488E-A7BD-E2E6753D979D}" srcOrd="0" destOrd="0" presId="urn:microsoft.com/office/officeart/2005/8/layout/target3"/>
    <dgm:cxn modelId="{D579968E-0C7C-4402-8EE8-933FE5C0D90E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3184BCF-7013-4906-8579-E31BC650751D}" type="presOf" srcId="{445C7998-7549-48B0-BD68-D4F0167F02E5}" destId="{4D19AB04-24FA-40C2-B203-52AE3D15E171}" srcOrd="1" destOrd="0" presId="urn:microsoft.com/office/officeart/2005/8/layout/target3"/>
    <dgm:cxn modelId="{13FC9D81-C020-43BA-89A8-BDD9DA9CB293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1EE7F3A-F931-450E-B457-29C17B0CA411}" type="presOf" srcId="{FBBFC3EA-9D9D-4F3A-BEA6-9C2C0E46BF20}" destId="{832BF48F-0145-4429-9E02-8FCA946CCE9E}" srcOrd="1" destOrd="0" presId="urn:microsoft.com/office/officeart/2005/8/layout/target3"/>
    <dgm:cxn modelId="{EAA5BC05-6BD7-4623-8E9A-9DA8F8695C8E}" type="presOf" srcId="{EBC41103-E2E5-4D48-9B4B-425520D3D098}" destId="{3BA01B75-849B-4716-8BCD-084A86FF328F}" srcOrd="0" destOrd="0" presId="urn:microsoft.com/office/officeart/2005/8/layout/target3"/>
    <dgm:cxn modelId="{8A2EA2AB-0226-4A33-BF4F-F5DCE47BA4E8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7F51996F-388C-4A04-A720-5F064BBF1081}" type="presParOf" srcId="{71045F8C-00FA-488E-A7BD-E2E6753D979D}" destId="{3577EC6B-C980-4F34-8C69-4365E7B8FC8C}" srcOrd="0" destOrd="0" presId="urn:microsoft.com/office/officeart/2005/8/layout/target3"/>
    <dgm:cxn modelId="{0F525033-AA0D-4263-A3D4-E99FAF7CA3D7}" type="presParOf" srcId="{71045F8C-00FA-488E-A7BD-E2E6753D979D}" destId="{6940EB87-DC1D-4BC3-9408-9AC2E1FFC039}" srcOrd="1" destOrd="0" presId="urn:microsoft.com/office/officeart/2005/8/layout/target3"/>
    <dgm:cxn modelId="{2F60B288-9AA3-48D4-BC04-339C37FB6E1F}" type="presParOf" srcId="{71045F8C-00FA-488E-A7BD-E2E6753D979D}" destId="{BC35EE03-4121-4EF9-923D-7CB6D30D358D}" srcOrd="2" destOrd="0" presId="urn:microsoft.com/office/officeart/2005/8/layout/target3"/>
    <dgm:cxn modelId="{A17426F7-05ED-4D96-87C6-4CF4E1323CCF}" type="presParOf" srcId="{71045F8C-00FA-488E-A7BD-E2E6753D979D}" destId="{C95EEA27-3CBF-4645-A92D-9D8AF5C1CBFC}" srcOrd="3" destOrd="0" presId="urn:microsoft.com/office/officeart/2005/8/layout/target3"/>
    <dgm:cxn modelId="{C9271784-793B-431C-B146-627CD733A762}" type="presParOf" srcId="{71045F8C-00FA-488E-A7BD-E2E6753D979D}" destId="{851BB866-B6AE-4566-893F-4C635BA974FC}" srcOrd="4" destOrd="0" presId="urn:microsoft.com/office/officeart/2005/8/layout/target3"/>
    <dgm:cxn modelId="{529EBB71-CD98-4E4B-A5C9-B2E5C774AF81}" type="presParOf" srcId="{71045F8C-00FA-488E-A7BD-E2E6753D979D}" destId="{643EA938-EDE0-4533-ACCC-D2BD6F3A527C}" srcOrd="5" destOrd="0" presId="urn:microsoft.com/office/officeart/2005/8/layout/target3"/>
    <dgm:cxn modelId="{FD51E8B3-8750-4F97-852F-BFFBEE4D761E}" type="presParOf" srcId="{71045F8C-00FA-488E-A7BD-E2E6753D979D}" destId="{92F31B18-D66D-4CC7-89B9-378928DE877D}" srcOrd="6" destOrd="0" presId="urn:microsoft.com/office/officeart/2005/8/layout/target3"/>
    <dgm:cxn modelId="{9C86B6E5-FCBE-4CEA-B17A-6462737F1D5D}" type="presParOf" srcId="{71045F8C-00FA-488E-A7BD-E2E6753D979D}" destId="{902074E1-B931-4618-97F1-FADBE82E9C3C}" srcOrd="7" destOrd="0" presId="urn:microsoft.com/office/officeart/2005/8/layout/target3"/>
    <dgm:cxn modelId="{B4B93B17-88AC-4E82-92B2-528497C03A27}" type="presParOf" srcId="{71045F8C-00FA-488E-A7BD-E2E6753D979D}" destId="{A3817367-F2BC-482F-8832-FA00B51DCCF3}" srcOrd="8" destOrd="0" presId="urn:microsoft.com/office/officeart/2005/8/layout/target3"/>
    <dgm:cxn modelId="{41E7CFFF-DC3F-4939-9E8C-E58F06FC2024}" type="presParOf" srcId="{71045F8C-00FA-488E-A7BD-E2E6753D979D}" destId="{2DD79E57-A63E-47D4-A1AB-6DF333476AD4}" srcOrd="9" destOrd="0" presId="urn:microsoft.com/office/officeart/2005/8/layout/target3"/>
    <dgm:cxn modelId="{785CAF58-6C6A-4DCF-BBD9-BCA39F728C88}" type="presParOf" srcId="{71045F8C-00FA-488E-A7BD-E2E6753D979D}" destId="{648967D3-ED80-4214-8D87-4E7012561E4A}" srcOrd="10" destOrd="0" presId="urn:microsoft.com/office/officeart/2005/8/layout/target3"/>
    <dgm:cxn modelId="{9923B4C8-E663-456B-A521-7B6923089058}" type="presParOf" srcId="{71045F8C-00FA-488E-A7BD-E2E6753D979D}" destId="{9A9B6F4F-B6FF-4F2D-B640-A8473E589523}" srcOrd="11" destOrd="0" presId="urn:microsoft.com/office/officeart/2005/8/layout/target3"/>
    <dgm:cxn modelId="{81E11776-2BF8-49A4-AD4C-D3871AFEC03A}" type="presParOf" srcId="{71045F8C-00FA-488E-A7BD-E2E6753D979D}" destId="{13BD0FAF-9F2C-4708-9E63-A8E8E5252943}" srcOrd="12" destOrd="0" presId="urn:microsoft.com/office/officeart/2005/8/layout/target3"/>
    <dgm:cxn modelId="{716CEBE0-D347-4CCD-9BC8-B81B4A900557}" type="presParOf" srcId="{71045F8C-00FA-488E-A7BD-E2E6753D979D}" destId="{6821E7C9-5E4B-45FA-8F82-01E6F26FAA25}" srcOrd="13" destOrd="0" presId="urn:microsoft.com/office/officeart/2005/8/layout/target3"/>
    <dgm:cxn modelId="{0C861430-5A16-40BC-B135-A199FCFA3B69}" type="presParOf" srcId="{71045F8C-00FA-488E-A7BD-E2E6753D979D}" destId="{3BA01B75-849B-4716-8BCD-084A86FF328F}" srcOrd="14" destOrd="0" presId="urn:microsoft.com/office/officeart/2005/8/layout/target3"/>
    <dgm:cxn modelId="{46DAB565-52EB-4CB8-92AA-FCB610F8D5E7}" type="presParOf" srcId="{71045F8C-00FA-488E-A7BD-E2E6753D979D}" destId="{4D19AB04-24FA-40C2-B203-52AE3D15E171}" srcOrd="15" destOrd="0" presId="urn:microsoft.com/office/officeart/2005/8/layout/target3"/>
    <dgm:cxn modelId="{D9519FBE-6C80-4DEC-9DF9-2A45956BFF88}" type="presParOf" srcId="{71045F8C-00FA-488E-A7BD-E2E6753D979D}" destId="{832BF48F-0145-4429-9E02-8FCA946CCE9E}" srcOrd="16" destOrd="0" presId="urn:microsoft.com/office/officeart/2005/8/layout/target3"/>
    <dgm:cxn modelId="{6C58C086-003C-42FC-99EB-3D25A3F39877}" type="presParOf" srcId="{71045F8C-00FA-488E-A7BD-E2E6753D979D}" destId="{E7297F21-D4FD-4A41-AE58-814D01A6B5E7}" srcOrd="17" destOrd="0" presId="urn:microsoft.com/office/officeart/2005/8/layout/target3"/>
    <dgm:cxn modelId="{6FFC0986-B722-4E3E-A075-45C86A9767A1}" type="presParOf" srcId="{71045F8C-00FA-488E-A7BD-E2E6753D979D}" destId="{59F530CB-4999-43B3-A00D-6AB53886BD77}" srcOrd="18" destOrd="0" presId="urn:microsoft.com/office/officeart/2005/8/layout/target3"/>
    <dgm:cxn modelId="{5AC84E96-1DF0-49D7-97F2-259EFAFA0BF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 Základní škola a Mateřská škola Studená, okres Jindřichův Hradec 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Eva </a:t>
          </a:r>
          <a:r>
            <a:rPr lang="cs-CZ" sz="1800" kern="1200" dirty="0" err="1" smtClean="0"/>
            <a:t>Kotounová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316227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VY_32_INOVACE_2C46Čj6_Podstatná jména pomnožná, hromadná, látková</a:t>
          </a:r>
          <a:endParaRPr lang="cs-CZ" sz="1800" kern="1200" dirty="0"/>
        </a:p>
      </dsp:txBody>
      <dsp:txXfrm>
        <a:off x="2016223" y="1316227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64296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Podstatná jména pomnožná, hromadná, látková</a:t>
          </a:r>
          <a:endParaRPr lang="cs-CZ" sz="1800" kern="1200" dirty="0"/>
        </a:p>
      </dsp:txBody>
      <dsp:txXfrm>
        <a:off x="2016223" y="1964296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897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589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973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2599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46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6446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022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27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461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946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724F6-C941-4A3F-9B91-FC93BD16B5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955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C724F6-C941-4A3F-9B91-FC93BD16B5F7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26DA7-DF75-4F8A-9E2F-1B17366AFC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251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041217057"/>
              </p:ext>
            </p:extLst>
          </p:nvPr>
        </p:nvGraphicFramePr>
        <p:xfrm>
          <a:off x="1475656" y="1752734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69070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2855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určeno žákům 6. ročníku</a:t>
            </a:r>
          </a:p>
          <a:p>
            <a:r>
              <a:rPr lang="cs-CZ" dirty="0" smtClean="0"/>
              <a:t>prezentace určena pro promítání na IT</a:t>
            </a:r>
          </a:p>
          <a:p>
            <a:r>
              <a:rPr lang="cs-CZ" dirty="0" smtClean="0"/>
              <a:t>podporuje aktivitu žáků při procvičování podstatných jmen pomnožných, hromadných, látkových</a:t>
            </a:r>
          </a:p>
          <a:p>
            <a:r>
              <a:rPr lang="cs-CZ" dirty="0" smtClean="0"/>
              <a:t>pomůcky: učebnice, nástěnné tabule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0013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Podstatná jména pomnožná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m</a:t>
            </a:r>
            <a:r>
              <a:rPr lang="cs-CZ" dirty="0" smtClean="0"/>
              <a:t>ají pouze tary množného čísla</a:t>
            </a:r>
          </a:p>
          <a:p>
            <a:r>
              <a:rPr lang="cs-CZ" dirty="0"/>
              <a:t>o</a:t>
            </a:r>
            <a:r>
              <a:rPr lang="cs-CZ" dirty="0" smtClean="0"/>
              <a:t>značují jednu věc</a:t>
            </a:r>
          </a:p>
          <a:p>
            <a:r>
              <a:rPr lang="cs-CZ" dirty="0"/>
              <a:t>u</a:t>
            </a:r>
            <a:r>
              <a:rPr lang="cs-CZ" dirty="0" smtClean="0"/>
              <a:t>rčujeme číslo množné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n</a:t>
            </a:r>
            <a:r>
              <a:rPr lang="cs-CZ" dirty="0" smtClean="0">
                <a:solidFill>
                  <a:srgbClr val="C00000"/>
                </a:solidFill>
              </a:rPr>
              <a:t>ůžky</a:t>
            </a:r>
            <a:r>
              <a:rPr lang="cs-CZ" dirty="0" smtClean="0">
                <a:solidFill>
                  <a:srgbClr val="C00000"/>
                </a:solidFill>
              </a:rPr>
              <a:t>, housle, záda, narozeniny, Hradčany, Čechy, </a:t>
            </a:r>
            <a:r>
              <a:rPr lang="cs-CZ" dirty="0" smtClean="0">
                <a:solidFill>
                  <a:srgbClr val="C00000"/>
                </a:solidFill>
              </a:rPr>
              <a:t>Pardubice</a:t>
            </a:r>
          </a:p>
          <a:p>
            <a:pPr marL="0" indent="0">
              <a:buNone/>
            </a:pPr>
            <a:r>
              <a:rPr lang="cs-CZ" dirty="0" smtClean="0"/>
              <a:t>Uveď další příklady: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0083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Podstatná jména hromadná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</a:t>
            </a:r>
            <a:r>
              <a:rPr lang="cs-CZ" dirty="0" smtClean="0"/>
              <a:t>ají pouze tvar jednotného čísla</a:t>
            </a:r>
          </a:p>
          <a:p>
            <a:r>
              <a:rPr lang="cs-CZ" dirty="0"/>
              <a:t>o</a:t>
            </a:r>
            <a:r>
              <a:rPr lang="cs-CZ" dirty="0" smtClean="0"/>
              <a:t>značují větší množství věcí stejného druhu</a:t>
            </a:r>
          </a:p>
          <a:p>
            <a:r>
              <a:rPr lang="cs-CZ" dirty="0"/>
              <a:t>u</a:t>
            </a:r>
            <a:r>
              <a:rPr lang="cs-CZ" dirty="0" smtClean="0"/>
              <a:t>rčujeme číslo jednotné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Obyvatelstvo, hmyz, peří, prádlo, rostlinstvo, hmyz, zrní, listí</a:t>
            </a:r>
          </a:p>
          <a:p>
            <a:pPr marL="0" indent="0">
              <a:buNone/>
            </a:pPr>
            <a:r>
              <a:rPr lang="cs-CZ" dirty="0" smtClean="0"/>
              <a:t>Uveď další příklady: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______________________________________________________________________________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96407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Podstatná jména látková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</a:t>
            </a:r>
            <a:r>
              <a:rPr lang="cs-CZ" dirty="0" smtClean="0"/>
              <a:t>ají tvar jednotného čísla</a:t>
            </a:r>
          </a:p>
          <a:p>
            <a:r>
              <a:rPr lang="cs-CZ" dirty="0"/>
              <a:t>o</a:t>
            </a:r>
            <a:r>
              <a:rPr lang="cs-CZ" dirty="0" smtClean="0"/>
              <a:t>značují látku bez ohledu na její množství</a:t>
            </a:r>
          </a:p>
          <a:p>
            <a:r>
              <a:rPr lang="cs-CZ" dirty="0"/>
              <a:t>v</a:t>
            </a:r>
            <a:r>
              <a:rPr lang="cs-CZ" dirty="0" smtClean="0"/>
              <a:t> množném čísle mají tato slova pozměněný význam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Voda, mýdlo, dřevo, mouka, káva, sůl</a:t>
            </a:r>
          </a:p>
          <a:p>
            <a:pPr marL="0" indent="0">
              <a:buNone/>
            </a:pPr>
            <a:r>
              <a:rPr lang="cs-CZ" sz="2800" dirty="0" smtClean="0"/>
              <a:t>Ve sklenici je </a:t>
            </a:r>
            <a:r>
              <a:rPr lang="cs-CZ" sz="2800" dirty="0" smtClean="0">
                <a:solidFill>
                  <a:srgbClr val="C00000"/>
                </a:solidFill>
              </a:rPr>
              <a:t>voda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smtClean="0">
                <a:solidFill>
                  <a:srgbClr val="00B0F0"/>
                </a:solidFill>
              </a:rPr>
              <a:t>X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smtClean="0"/>
              <a:t>Maminka přinesla dvě </a:t>
            </a:r>
            <a:r>
              <a:rPr lang="cs-CZ" sz="2800" dirty="0" smtClean="0">
                <a:solidFill>
                  <a:srgbClr val="C00000"/>
                </a:solidFill>
              </a:rPr>
              <a:t>vody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Ve spíži máme </a:t>
            </a:r>
            <a:r>
              <a:rPr lang="cs-CZ" sz="2800" dirty="0" smtClean="0">
                <a:solidFill>
                  <a:srgbClr val="C00000"/>
                </a:solidFill>
              </a:rPr>
              <a:t>mouku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00B0F0"/>
                </a:solidFill>
              </a:rPr>
              <a:t>X</a:t>
            </a:r>
            <a:r>
              <a:rPr lang="cs-CZ" sz="2800" dirty="0" smtClean="0"/>
              <a:t> Kup mi dvě hladké</a:t>
            </a:r>
            <a:r>
              <a:rPr lang="cs-CZ" sz="2800" dirty="0" smtClean="0">
                <a:solidFill>
                  <a:srgbClr val="C00000"/>
                </a:solidFill>
              </a:rPr>
              <a:t> mouky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Uveď další příklady:_____________________________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8092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Z textu vyber podstatná jména pomnožná, hromadná, látková: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Včely patří mezi užitečný hmyz. Vysypal sůl na zem. Večer si oblékni nové šaty. Už se těšíme na letní prázdniny. K narozeninám dostala babička nové nůžky. Vedle plotu leželo kamení. Nejraději piji kávu s mlékem. V Čechách se nám dobře žije. Brzy budou Velikonoce. Opravář si připravil kleště. Teta suší prádlo nad kamny. Slepice zobaly zrní. Vojsko pochodovalo krajinou. Cukr se rozsypal.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5271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Podstatná jména</a:t>
            </a:r>
            <a:endParaRPr lang="cs-CZ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8466628"/>
              </p:ext>
            </p:extLst>
          </p:nvPr>
        </p:nvGraphicFramePr>
        <p:xfrm>
          <a:off x="467544" y="1700806"/>
          <a:ext cx="8229600" cy="48497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53885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pomnožná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hromadná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látková</a:t>
                      </a:r>
                      <a:endParaRPr lang="cs-CZ" sz="2800" dirty="0"/>
                    </a:p>
                  </a:txBody>
                  <a:tcPr/>
                </a:tc>
              </a:tr>
              <a:tr h="53885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885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885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885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885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885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885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885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62036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Řešení: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Včely patří mezi užitečný </a:t>
            </a:r>
            <a:r>
              <a:rPr lang="cs-CZ" dirty="0">
                <a:solidFill>
                  <a:srgbClr val="C00000"/>
                </a:solidFill>
              </a:rPr>
              <a:t>hmyz</a:t>
            </a:r>
            <a:r>
              <a:rPr lang="cs-CZ" dirty="0"/>
              <a:t>. Vysypal</a:t>
            </a:r>
            <a:r>
              <a:rPr lang="cs-CZ" dirty="0">
                <a:solidFill>
                  <a:srgbClr val="00B050"/>
                </a:solidFill>
              </a:rPr>
              <a:t> sůl </a:t>
            </a:r>
            <a:r>
              <a:rPr lang="cs-CZ" dirty="0"/>
              <a:t>na zem. Večer si oblékni nové </a:t>
            </a:r>
            <a:r>
              <a:rPr lang="cs-CZ" dirty="0">
                <a:solidFill>
                  <a:schemeClr val="accent1"/>
                </a:solidFill>
              </a:rPr>
              <a:t>šaty</a:t>
            </a:r>
            <a:r>
              <a:rPr lang="cs-CZ" dirty="0"/>
              <a:t>. Už se těšíme na letní </a:t>
            </a:r>
            <a:r>
              <a:rPr lang="cs-CZ" dirty="0">
                <a:solidFill>
                  <a:schemeClr val="accent1"/>
                </a:solidFill>
              </a:rPr>
              <a:t>prázdniny</a:t>
            </a:r>
            <a:r>
              <a:rPr lang="cs-CZ" dirty="0"/>
              <a:t>. K </a:t>
            </a:r>
            <a:r>
              <a:rPr lang="cs-CZ" dirty="0">
                <a:solidFill>
                  <a:schemeClr val="accent1"/>
                </a:solidFill>
              </a:rPr>
              <a:t>narozeninám</a:t>
            </a:r>
            <a:r>
              <a:rPr lang="cs-CZ" dirty="0"/>
              <a:t> dostala babička nové </a:t>
            </a:r>
            <a:r>
              <a:rPr lang="cs-CZ" dirty="0">
                <a:solidFill>
                  <a:schemeClr val="accent1"/>
                </a:solidFill>
              </a:rPr>
              <a:t>nůžky</a:t>
            </a:r>
            <a:r>
              <a:rPr lang="cs-CZ" dirty="0"/>
              <a:t>. Vedle plotu leželo</a:t>
            </a:r>
            <a:r>
              <a:rPr lang="cs-CZ" dirty="0">
                <a:solidFill>
                  <a:srgbClr val="C00000"/>
                </a:solidFill>
              </a:rPr>
              <a:t> kamení</a:t>
            </a:r>
            <a:r>
              <a:rPr lang="cs-CZ" dirty="0"/>
              <a:t>. Nejraději piji </a:t>
            </a:r>
            <a:r>
              <a:rPr lang="cs-CZ" dirty="0">
                <a:solidFill>
                  <a:srgbClr val="00B050"/>
                </a:solidFill>
              </a:rPr>
              <a:t>kávu</a:t>
            </a:r>
            <a:r>
              <a:rPr lang="cs-CZ" dirty="0"/>
              <a:t> s </a:t>
            </a:r>
            <a:r>
              <a:rPr lang="cs-CZ" dirty="0">
                <a:solidFill>
                  <a:srgbClr val="00B050"/>
                </a:solidFill>
              </a:rPr>
              <a:t>mlékem</a:t>
            </a:r>
            <a:r>
              <a:rPr lang="cs-CZ" dirty="0"/>
              <a:t>. V </a:t>
            </a:r>
            <a:r>
              <a:rPr lang="cs-CZ" dirty="0">
                <a:solidFill>
                  <a:schemeClr val="accent1"/>
                </a:solidFill>
              </a:rPr>
              <a:t>Čechách</a:t>
            </a:r>
            <a:r>
              <a:rPr lang="cs-CZ" dirty="0"/>
              <a:t> se nám dobře žije. Brzy budou </a:t>
            </a:r>
            <a:r>
              <a:rPr lang="cs-CZ" dirty="0">
                <a:solidFill>
                  <a:schemeClr val="accent1"/>
                </a:solidFill>
              </a:rPr>
              <a:t>Velikonoce</a:t>
            </a:r>
            <a:r>
              <a:rPr lang="cs-CZ" dirty="0"/>
              <a:t>. Opravář si připravil </a:t>
            </a:r>
            <a:r>
              <a:rPr lang="cs-CZ" dirty="0">
                <a:solidFill>
                  <a:schemeClr val="accent1"/>
                </a:solidFill>
              </a:rPr>
              <a:t>kleště</a:t>
            </a:r>
            <a:r>
              <a:rPr lang="cs-CZ" dirty="0"/>
              <a:t>. Teta suší </a:t>
            </a:r>
            <a:r>
              <a:rPr lang="cs-CZ" dirty="0">
                <a:solidFill>
                  <a:srgbClr val="C00000"/>
                </a:solidFill>
              </a:rPr>
              <a:t>prádlo</a:t>
            </a:r>
            <a:r>
              <a:rPr lang="cs-CZ" dirty="0"/>
              <a:t> nad </a:t>
            </a:r>
            <a:r>
              <a:rPr lang="cs-CZ" dirty="0">
                <a:solidFill>
                  <a:schemeClr val="accent1"/>
                </a:solidFill>
              </a:rPr>
              <a:t>kamny</a:t>
            </a:r>
            <a:r>
              <a:rPr lang="cs-CZ" dirty="0"/>
              <a:t>. Slepice zobaly </a:t>
            </a:r>
            <a:r>
              <a:rPr lang="cs-CZ" dirty="0">
                <a:solidFill>
                  <a:srgbClr val="C00000"/>
                </a:solidFill>
              </a:rPr>
              <a:t>zrní</a:t>
            </a:r>
            <a:r>
              <a:rPr lang="cs-CZ" dirty="0"/>
              <a:t>. </a:t>
            </a:r>
            <a:r>
              <a:rPr lang="cs-CZ" dirty="0">
                <a:solidFill>
                  <a:srgbClr val="C00000"/>
                </a:solidFill>
              </a:rPr>
              <a:t>Vojsko</a:t>
            </a:r>
            <a:r>
              <a:rPr lang="cs-CZ" dirty="0"/>
              <a:t> pochodovalo krajinou. </a:t>
            </a:r>
            <a:r>
              <a:rPr lang="cs-CZ" dirty="0">
                <a:solidFill>
                  <a:srgbClr val="00B050"/>
                </a:solidFill>
              </a:rPr>
              <a:t>Cukr</a:t>
            </a:r>
            <a:r>
              <a:rPr lang="cs-CZ" dirty="0"/>
              <a:t> se rozsypal.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4132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404</TotalTime>
  <Words>372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Podstatná jména pomnožná</vt:lpstr>
      <vt:lpstr>Podstatná jména hromadná</vt:lpstr>
      <vt:lpstr>Podstatná jména látková</vt:lpstr>
      <vt:lpstr>Z textu vyber podstatná jména pomnožná, hromadná, látková:</vt:lpstr>
      <vt:lpstr>Podstatná jména</vt:lpstr>
      <vt:lpstr>Řešení: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Větné členy</dc:title>
  <dc:creator>Kotounová Eva</dc:creator>
  <cp:lastModifiedBy>Kotounová Eva</cp:lastModifiedBy>
  <cp:revision>22</cp:revision>
  <dcterms:created xsi:type="dcterms:W3CDTF">2012-02-24T09:20:10Z</dcterms:created>
  <dcterms:modified xsi:type="dcterms:W3CDTF">2012-03-09T13:12:37Z</dcterms:modified>
</cp:coreProperties>
</file>