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6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7EE72-DED7-45DA-86B9-C107750DE5A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133452-E0D9-42B4-B0A1-91457656836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1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4798BB-4026-4440-8BD4-8C10F2FF054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293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EA95EDF-0EC1-41E7-9683-BD358CB883F8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4613F2-47AC-4673-B6A3-FB9C49F3F2B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899377"/>
              </p:ext>
            </p:extLst>
          </p:nvPr>
        </p:nvGraphicFramePr>
        <p:xfrm>
          <a:off x="1511660" y="1196752"/>
          <a:ext cx="6120680" cy="5353989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_ 32_INOVACE_13_SČÍTÁNÍ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 ODČÍTÁNÍ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DO 100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Kukuczková 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8. 9.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SČÍTÁNÍ 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ODČÍTÁNÍ DO 100 - procvičování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sčítání a odčítání do 100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Sčítá a odčítá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charset="0"/>
                        </a:rPr>
                        <a:t>do 100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použité z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klipartu  Microsoft Office.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79195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etra\AppData\Local\Microsoft\Windows\Temporary Internet Files\Content.IE5\R8S25GK3\MP90043875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5" y="2191355"/>
            <a:ext cx="3312972" cy="4638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108520" y="404665"/>
            <a:ext cx="9361040" cy="1440160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SČÍTÁNÍ A ODČÍTÁNÍ DO 100</a:t>
            </a:r>
            <a:br>
              <a:rPr lang="cs-CZ" dirty="0" smtClean="0"/>
            </a:br>
            <a:r>
              <a:rPr lang="cs-CZ" sz="4000" dirty="0" smtClean="0"/>
              <a:t>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34453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Přímá spojnice se šipkou 40"/>
          <p:cNvCxnSpPr>
            <a:stCxn id="15" idx="3"/>
          </p:cNvCxnSpPr>
          <p:nvPr/>
        </p:nvCxnSpPr>
        <p:spPr>
          <a:xfrm flipH="1" flipV="1">
            <a:off x="550508" y="6242078"/>
            <a:ext cx="429079" cy="39383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>
            <a:stCxn id="15" idx="5"/>
          </p:cNvCxnSpPr>
          <p:nvPr/>
        </p:nvCxnSpPr>
        <p:spPr>
          <a:xfrm flipV="1">
            <a:off x="1539677" y="6234871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2739047" y="6242078"/>
            <a:ext cx="479096" cy="42720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 flipV="1">
            <a:off x="3735921" y="6221791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 flipV="1">
            <a:off x="5043304" y="6221791"/>
            <a:ext cx="436783" cy="427203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V="1">
            <a:off x="6004619" y="6234871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>
            <a:stCxn id="11" idx="3"/>
          </p:cNvCxnSpPr>
          <p:nvPr/>
        </p:nvCxnSpPr>
        <p:spPr>
          <a:xfrm flipH="1" flipV="1">
            <a:off x="7142545" y="6234871"/>
            <a:ext cx="425774" cy="401044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 flipV="1">
            <a:off x="8128409" y="6208712"/>
            <a:ext cx="431640" cy="4010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>
            <a:stCxn id="12" idx="7"/>
          </p:cNvCxnSpPr>
          <p:nvPr/>
        </p:nvCxnSpPr>
        <p:spPr>
          <a:xfrm>
            <a:off x="8128409" y="800853"/>
            <a:ext cx="431640" cy="46418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>
            <a:endCxn id="12" idx="1"/>
          </p:cNvCxnSpPr>
          <p:nvPr/>
        </p:nvCxnSpPr>
        <p:spPr>
          <a:xfrm flipV="1">
            <a:off x="7142545" y="800853"/>
            <a:ext cx="425774" cy="48514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stCxn id="14" idx="7"/>
          </p:cNvCxnSpPr>
          <p:nvPr/>
        </p:nvCxnSpPr>
        <p:spPr>
          <a:xfrm>
            <a:off x="6040177" y="800853"/>
            <a:ext cx="331819" cy="46418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>
            <a:endCxn id="14" idx="1"/>
          </p:cNvCxnSpPr>
          <p:nvPr/>
        </p:nvCxnSpPr>
        <p:spPr>
          <a:xfrm flipV="1">
            <a:off x="5018353" y="800853"/>
            <a:ext cx="461734" cy="485148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10" idx="7"/>
          </p:cNvCxnSpPr>
          <p:nvPr/>
        </p:nvCxnSpPr>
        <p:spPr>
          <a:xfrm>
            <a:off x="3735921" y="800853"/>
            <a:ext cx="431640" cy="464187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2739047" y="833173"/>
            <a:ext cx="436783" cy="485147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se šipkou 38"/>
          <p:cNvCxnSpPr>
            <a:stCxn id="9" idx="7"/>
          </p:cNvCxnSpPr>
          <p:nvPr/>
        </p:nvCxnSpPr>
        <p:spPr>
          <a:xfrm>
            <a:off x="1539677" y="703693"/>
            <a:ext cx="381729" cy="575093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>
            <a:endCxn id="9" idx="1"/>
          </p:cNvCxnSpPr>
          <p:nvPr/>
        </p:nvCxnSpPr>
        <p:spPr>
          <a:xfrm flipV="1">
            <a:off x="494639" y="703693"/>
            <a:ext cx="484948" cy="582307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0"/>
            <a:ext cx="6512511" cy="102312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>
                <a:solidFill>
                  <a:srgbClr val="C00000"/>
                </a:solidFill>
              </a:rPr>
              <a:t>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058053317"/>
              </p:ext>
            </p:extLst>
          </p:nvPr>
        </p:nvGraphicFramePr>
        <p:xfrm>
          <a:off x="467544" y="1268760"/>
          <a:ext cx="1656184" cy="4968551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pPr algn="ctr"/>
                      <a:endParaRPr lang="cs-CZ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4000" dirty="0" smtClean="0"/>
                        <a:t>13</a:t>
                      </a:r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pPr algn="ctr"/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4798173"/>
              </p:ext>
            </p:extLst>
          </p:nvPr>
        </p:nvGraphicFramePr>
        <p:xfrm>
          <a:off x="2627784" y="1268760"/>
          <a:ext cx="1656184" cy="4968551"/>
        </p:xfrm>
        <a:graphic>
          <a:graphicData uri="http://schemas.openxmlformats.org/drawingml/2006/table">
            <a:tbl>
              <a:tblPr bandRow="1">
                <a:tableStyleId>{C4B1156A-380E-4F78-BDF5-A606A8083BF9}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15</a:t>
                      </a:r>
                      <a:endParaRPr lang="cs-CZ" sz="4000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3913846"/>
              </p:ext>
            </p:extLst>
          </p:nvPr>
        </p:nvGraphicFramePr>
        <p:xfrm>
          <a:off x="7020272" y="1268760"/>
          <a:ext cx="1656184" cy="4968551"/>
        </p:xfrm>
        <a:graphic>
          <a:graphicData uri="http://schemas.openxmlformats.org/drawingml/2006/table">
            <a:tbl>
              <a:tblPr bandRow="1">
                <a:tableStyleId>{C4B1156A-380E-4F78-BDF5-A606A8083BF9}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14</a:t>
                      </a:r>
                      <a:endParaRPr lang="cs-CZ" sz="4000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6833092"/>
              </p:ext>
            </p:extLst>
          </p:nvPr>
        </p:nvGraphicFramePr>
        <p:xfrm>
          <a:off x="4932040" y="1268760"/>
          <a:ext cx="1656184" cy="4968551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828092"/>
                <a:gridCol w="828092"/>
              </a:tblGrid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17</a:t>
                      </a:r>
                      <a:endParaRPr lang="cs-CZ" sz="4000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09793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Ovál 8"/>
          <p:cNvSpPr/>
          <p:nvPr/>
        </p:nvSpPr>
        <p:spPr>
          <a:xfrm>
            <a:off x="863588" y="598240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+3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3059832" y="695400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+</a:t>
            </a:r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7452320" y="6021288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12" name="Ovál 11"/>
          <p:cNvSpPr/>
          <p:nvPr/>
        </p:nvSpPr>
        <p:spPr>
          <a:xfrm>
            <a:off x="7452320" y="695400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+5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5364088" y="6021288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cs-CZ" sz="2800" dirty="0">
                <a:solidFill>
                  <a:schemeClr val="accent6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14" name="Ovál 13"/>
          <p:cNvSpPr/>
          <p:nvPr/>
        </p:nvSpPr>
        <p:spPr>
          <a:xfrm>
            <a:off x="5364088" y="695400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+4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863588" y="6021288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-3</a:t>
            </a:r>
          </a:p>
        </p:txBody>
      </p:sp>
      <p:sp>
        <p:nvSpPr>
          <p:cNvPr id="16" name="Ovál 15"/>
          <p:cNvSpPr/>
          <p:nvPr/>
        </p:nvSpPr>
        <p:spPr>
          <a:xfrm>
            <a:off x="3059832" y="6021288"/>
            <a:ext cx="792088" cy="72008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-2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60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584176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Vypočítej a napiš podíly, rozdíly a součty</a:t>
            </a:r>
            <a:endParaRPr lang="cs-CZ" dirty="0"/>
          </a:p>
        </p:txBody>
      </p:sp>
      <p:graphicFrame>
        <p:nvGraphicFramePr>
          <p:cNvPr id="5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5738124"/>
              </p:ext>
            </p:extLst>
          </p:nvPr>
        </p:nvGraphicFramePr>
        <p:xfrm>
          <a:off x="179512" y="2348880"/>
          <a:ext cx="8784974" cy="3672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8634"/>
                <a:gridCol w="798634"/>
                <a:gridCol w="798634"/>
                <a:gridCol w="798634"/>
                <a:gridCol w="798634"/>
                <a:gridCol w="798634"/>
                <a:gridCol w="798634"/>
                <a:gridCol w="798634"/>
                <a:gridCol w="798634"/>
                <a:gridCol w="798634"/>
                <a:gridCol w="798634"/>
              </a:tblGrid>
              <a:tr h="9181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360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4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6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8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20 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2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16 </a:t>
                      </a:r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18102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rgbClr val="FF0000"/>
                          </a:solidFill>
                        </a:rPr>
                        <a:t>:</a:t>
                      </a:r>
                      <a:r>
                        <a:rPr lang="cs-CZ" sz="3600" b="1" dirty="0" smtClean="0">
                          <a:solidFill>
                            <a:srgbClr val="FF0000"/>
                          </a:solidFill>
                        </a:rPr>
                        <a:t> 2</a:t>
                      </a:r>
                      <a:endParaRPr lang="cs-CZ" sz="36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18102"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- 2</a:t>
                      </a:r>
                      <a:endParaRPr lang="cs-CZ" sz="3600" b="1" dirty="0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918102">
                <a:tc>
                  <a:txBody>
                    <a:bodyPr/>
                    <a:lstStyle/>
                    <a:p>
                      <a:r>
                        <a:rPr lang="cs-CZ" sz="3600" b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+2</a:t>
                      </a:r>
                      <a:endParaRPr lang="cs-CZ" sz="3600" b="1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36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Freeform 14"/>
          <p:cNvSpPr>
            <a:spLocks/>
          </p:cNvSpPr>
          <p:nvPr/>
        </p:nvSpPr>
        <p:spPr bwMode="auto">
          <a:xfrm rot="10800000">
            <a:off x="525452" y="2455546"/>
            <a:ext cx="405415" cy="260350"/>
          </a:xfrm>
          <a:custGeom>
            <a:avLst/>
            <a:gdLst>
              <a:gd name="T0" fmla="*/ 0 w 540"/>
              <a:gd name="T1" fmla="*/ 90 h 328"/>
              <a:gd name="T2" fmla="*/ 246 w 540"/>
              <a:gd name="T3" fmla="*/ 90 h 328"/>
              <a:gd name="T4" fmla="*/ 244 w 540"/>
              <a:gd name="T5" fmla="*/ 0 h 328"/>
              <a:gd name="T6" fmla="*/ 540 w 540"/>
              <a:gd name="T7" fmla="*/ 158 h 328"/>
              <a:gd name="T8" fmla="*/ 248 w 540"/>
              <a:gd name="T9" fmla="*/ 328 h 328"/>
              <a:gd name="T10" fmla="*/ 248 w 540"/>
              <a:gd name="T11" fmla="*/ 238 h 328"/>
              <a:gd name="T12" fmla="*/ 0 w 540"/>
              <a:gd name="T13" fmla="*/ 238 h 328"/>
              <a:gd name="T14" fmla="*/ 0 w 540"/>
              <a:gd name="T15" fmla="*/ 90 h 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0" h="328">
                <a:moveTo>
                  <a:pt x="0" y="90"/>
                </a:moveTo>
                <a:lnTo>
                  <a:pt x="246" y="90"/>
                </a:lnTo>
                <a:lnTo>
                  <a:pt x="244" y="0"/>
                </a:lnTo>
                <a:lnTo>
                  <a:pt x="540" y="158"/>
                </a:lnTo>
                <a:lnTo>
                  <a:pt x="248" y="328"/>
                </a:lnTo>
                <a:lnTo>
                  <a:pt x="248" y="238"/>
                </a:lnTo>
                <a:lnTo>
                  <a:pt x="0" y="238"/>
                </a:lnTo>
                <a:lnTo>
                  <a:pt x="0" y="90"/>
                </a:lnTo>
                <a:close/>
              </a:path>
            </a:pathLst>
          </a:custGeom>
          <a:solidFill>
            <a:srgbClr val="8CC6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" name="Picture 2" descr="C:\Users\Petra\AppData\Local\Microsoft\Windows\Temporary Internet Files\Content.IE5\K0O7W0UI\MC900441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97" y="2759087"/>
            <a:ext cx="704726" cy="52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219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1088"/>
            <a:ext cx="9144000" cy="864096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Doplň chybějící čísla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32267"/>
              </p:ext>
            </p:extLst>
          </p:nvPr>
        </p:nvGraphicFramePr>
        <p:xfrm>
          <a:off x="234400" y="1427202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42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2178616" y="136876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endParaRPr lang="cs-CZ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2193705"/>
              </p:ext>
            </p:extLst>
          </p:nvPr>
        </p:nvGraphicFramePr>
        <p:xfrm>
          <a:off x="2615248" y="1439029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32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6" name="Ovál 5"/>
          <p:cNvSpPr/>
          <p:nvPr/>
        </p:nvSpPr>
        <p:spPr>
          <a:xfrm>
            <a:off x="755576" y="980728"/>
            <a:ext cx="864096" cy="57606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7" name="Ovál 6"/>
          <p:cNvSpPr/>
          <p:nvPr/>
        </p:nvSpPr>
        <p:spPr>
          <a:xfrm>
            <a:off x="3162712" y="980728"/>
            <a:ext cx="864096" cy="57606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4090394"/>
              </p:ext>
            </p:extLst>
          </p:nvPr>
        </p:nvGraphicFramePr>
        <p:xfrm>
          <a:off x="4692548" y="2106292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73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20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6636764" y="204785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endParaRPr lang="cs-CZ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0882033"/>
              </p:ext>
            </p:extLst>
          </p:nvPr>
        </p:nvGraphicFramePr>
        <p:xfrm>
          <a:off x="7073396" y="2118119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33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Ovál 10"/>
          <p:cNvSpPr/>
          <p:nvPr/>
        </p:nvSpPr>
        <p:spPr>
          <a:xfrm>
            <a:off x="5213724" y="1659818"/>
            <a:ext cx="864096" cy="57606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12" name="Ovál 11"/>
          <p:cNvSpPr/>
          <p:nvPr/>
        </p:nvSpPr>
        <p:spPr>
          <a:xfrm>
            <a:off x="7620860" y="1659818"/>
            <a:ext cx="864096" cy="576064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186163"/>
              </p:ext>
            </p:extLst>
          </p:nvPr>
        </p:nvGraphicFramePr>
        <p:xfrm>
          <a:off x="234400" y="2828333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64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10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2178616" y="2769893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endParaRPr lang="cs-CZ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0773677"/>
              </p:ext>
            </p:extLst>
          </p:nvPr>
        </p:nvGraphicFramePr>
        <p:xfrm>
          <a:off x="2615248" y="2840160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34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Ovál 15"/>
          <p:cNvSpPr/>
          <p:nvPr/>
        </p:nvSpPr>
        <p:spPr>
          <a:xfrm>
            <a:off x="755576" y="2381859"/>
            <a:ext cx="864096" cy="576064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17" name="Ovál 16"/>
          <p:cNvSpPr/>
          <p:nvPr/>
        </p:nvSpPr>
        <p:spPr>
          <a:xfrm>
            <a:off x="3162712" y="2381859"/>
            <a:ext cx="864096" cy="576064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104202"/>
              </p:ext>
            </p:extLst>
          </p:nvPr>
        </p:nvGraphicFramePr>
        <p:xfrm>
          <a:off x="4692548" y="3605476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22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60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6636764" y="3547036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endParaRPr lang="cs-CZ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20" name="Tabulk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003554"/>
              </p:ext>
            </p:extLst>
          </p:nvPr>
        </p:nvGraphicFramePr>
        <p:xfrm>
          <a:off x="7073396" y="3617303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42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" name="Ovál 20"/>
          <p:cNvSpPr/>
          <p:nvPr/>
        </p:nvSpPr>
        <p:spPr>
          <a:xfrm>
            <a:off x="5213724" y="3159002"/>
            <a:ext cx="864096" cy="57606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22" name="Ovál 21"/>
          <p:cNvSpPr/>
          <p:nvPr/>
        </p:nvSpPr>
        <p:spPr>
          <a:xfrm>
            <a:off x="7620860" y="3159002"/>
            <a:ext cx="864096" cy="576064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graphicFrame>
        <p:nvGraphicFramePr>
          <p:cNvPr id="23" name="Tabulka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5423899"/>
              </p:ext>
            </p:extLst>
          </p:nvPr>
        </p:nvGraphicFramePr>
        <p:xfrm>
          <a:off x="234400" y="4403009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31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60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4" name="TextovéPole 23"/>
          <p:cNvSpPr txBox="1"/>
          <p:nvPr/>
        </p:nvSpPr>
        <p:spPr>
          <a:xfrm>
            <a:off x="2178616" y="4344569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endParaRPr lang="cs-CZ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49499"/>
              </p:ext>
            </p:extLst>
          </p:nvPr>
        </p:nvGraphicFramePr>
        <p:xfrm>
          <a:off x="2615248" y="4414836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51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6" name="Ovál 25"/>
          <p:cNvSpPr/>
          <p:nvPr/>
        </p:nvSpPr>
        <p:spPr>
          <a:xfrm>
            <a:off x="755576" y="3956535"/>
            <a:ext cx="864096" cy="576064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27" name="Ovál 26"/>
          <p:cNvSpPr/>
          <p:nvPr/>
        </p:nvSpPr>
        <p:spPr>
          <a:xfrm>
            <a:off x="3162712" y="3956535"/>
            <a:ext cx="864096" cy="576064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415164"/>
              </p:ext>
            </p:extLst>
          </p:nvPr>
        </p:nvGraphicFramePr>
        <p:xfrm>
          <a:off x="4673664" y="5070952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38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40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6617880" y="501251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endParaRPr lang="cs-CZ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30" name="Tabulka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397374"/>
              </p:ext>
            </p:extLst>
          </p:nvPr>
        </p:nvGraphicFramePr>
        <p:xfrm>
          <a:off x="7054512" y="5082779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18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31" name="Ovál 30"/>
          <p:cNvSpPr/>
          <p:nvPr/>
        </p:nvSpPr>
        <p:spPr>
          <a:xfrm>
            <a:off x="5194840" y="4624478"/>
            <a:ext cx="864096" cy="57606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32" name="Ovál 31"/>
          <p:cNvSpPr/>
          <p:nvPr/>
        </p:nvSpPr>
        <p:spPr>
          <a:xfrm>
            <a:off x="7601976" y="4624478"/>
            <a:ext cx="864096" cy="576064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graphicFrame>
        <p:nvGraphicFramePr>
          <p:cNvPr id="33" name="Tabulka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645270"/>
              </p:ext>
            </p:extLst>
          </p:nvPr>
        </p:nvGraphicFramePr>
        <p:xfrm>
          <a:off x="234400" y="5877272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56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30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4" name="TextovéPole 33"/>
          <p:cNvSpPr txBox="1"/>
          <p:nvPr/>
        </p:nvSpPr>
        <p:spPr>
          <a:xfrm>
            <a:off x="2178616" y="5818832"/>
            <a:ext cx="432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endParaRPr lang="cs-CZ" sz="36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6485552"/>
              </p:ext>
            </p:extLst>
          </p:nvPr>
        </p:nvGraphicFramePr>
        <p:xfrm>
          <a:off x="2615248" y="5889099"/>
          <a:ext cx="1944216" cy="5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648072"/>
                <a:gridCol w="648072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16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+</a:t>
                      </a:r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28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6" name="Ovál 35"/>
          <p:cNvSpPr/>
          <p:nvPr/>
        </p:nvSpPr>
        <p:spPr>
          <a:xfrm>
            <a:off x="755576" y="5430798"/>
            <a:ext cx="864096" cy="57606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  <p:sp>
        <p:nvSpPr>
          <p:cNvPr id="37" name="Ovál 36"/>
          <p:cNvSpPr/>
          <p:nvPr/>
        </p:nvSpPr>
        <p:spPr>
          <a:xfrm>
            <a:off x="3184064" y="5430798"/>
            <a:ext cx="864096" cy="57606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42071299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</TotalTime>
  <Words>213</Words>
  <Application>Microsoft Office PowerPoint</Application>
  <PresentationFormat>Předvádění na obrazovce (4:3)</PresentationFormat>
  <Paragraphs>96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Aerodynamika</vt:lpstr>
      <vt:lpstr>Prezentace aplikace PowerPoint</vt:lpstr>
      <vt:lpstr>SČÍTÁNÍ A ODČÍTÁNÍ DO 100  </vt:lpstr>
      <vt:lpstr>Počítej</vt:lpstr>
      <vt:lpstr>Vypočítej a napiš podíly, rozdíly a součty</vt:lpstr>
      <vt:lpstr>Doplň chybějící čísla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Učitel</cp:lastModifiedBy>
  <cp:revision>7</cp:revision>
  <dcterms:created xsi:type="dcterms:W3CDTF">2011-10-31T15:30:05Z</dcterms:created>
  <dcterms:modified xsi:type="dcterms:W3CDTF">2012-11-22T18:18:17Z</dcterms:modified>
</cp:coreProperties>
</file>