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B37A9E-B03E-4DCA-BD88-F0A33355573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6509E0-3295-4F9D-86B3-6BC2468A85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8860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798BB-4026-4440-8BD4-8C10F2FF054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5293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E6F5A-5F5E-4F5C-B71D-94E438B8851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CF61-2139-4168-AE00-5193C24073D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E6F5A-5F5E-4F5C-B71D-94E438B8851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CF61-2139-4168-AE00-5193C24073D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E6F5A-5F5E-4F5C-B71D-94E438B8851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CF61-2139-4168-AE00-5193C2407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E6F5A-5F5E-4F5C-B71D-94E438B8851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CF61-2139-4168-AE00-5193C24073D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E6F5A-5F5E-4F5C-B71D-94E438B8851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CF61-2139-4168-AE00-5193C24073D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E6F5A-5F5E-4F5C-B71D-94E438B8851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CF61-2139-4168-AE00-5193C2407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E6F5A-5F5E-4F5C-B71D-94E438B8851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CF61-2139-4168-AE00-5193C2407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E6F5A-5F5E-4F5C-B71D-94E438B8851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CF61-2139-4168-AE00-5193C2407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E6F5A-5F5E-4F5C-B71D-94E438B8851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CF61-2139-4168-AE00-5193C24073D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E6F5A-5F5E-4F5C-B71D-94E438B8851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CF61-2139-4168-AE00-5193C2407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E6F5A-5F5E-4F5C-B71D-94E438B8851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CF61-2139-4168-AE00-5193C2407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94E6F5A-5F5E-4F5C-B71D-94E438B8851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44CF61-2139-4168-AE00-5193C24073D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03" name="Group 1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5535475"/>
              </p:ext>
            </p:extLst>
          </p:nvPr>
        </p:nvGraphicFramePr>
        <p:xfrm>
          <a:off x="1511660" y="1196752"/>
          <a:ext cx="6120680" cy="5353989"/>
        </p:xfrm>
        <a:graphic>
          <a:graphicData uri="http://schemas.openxmlformats.org/drawingml/2006/table">
            <a:tbl>
              <a:tblPr/>
              <a:tblGrid>
                <a:gridCol w="2466869"/>
                <a:gridCol w="3653811"/>
              </a:tblGrid>
              <a:tr h="5022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přílohy: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_ 32_INOVACE_18_SČÍTÁNÍ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 ODČÍTÁNÍ DO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  S PŘECHODEM PŘES 10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Petra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Kukuczková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Třída: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2. ročník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788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Šablona projektu: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III/2 Inovace a zkvalitnění výuky prostřednictvím ICT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zařazení do výuky a zapsání do třídní knihy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6. 10.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2011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a 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SČÍTÁNÍ A ODČÍTÁNÍ DO 20 S PŘECHODEM PŘES 10 - procvičování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– Prezentace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Power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Point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Sčítá a odčítá do 20 s  přechodem přes desítku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636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Využité materiály: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Obrázky byly použité z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klipartu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Microsoft Office.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91" name="Rectangle 139"/>
          <p:cNvSpPr>
            <a:spLocks noChangeArrowheads="1"/>
          </p:cNvSpPr>
          <p:nvPr/>
        </p:nvSpPr>
        <p:spPr bwMode="auto">
          <a:xfrm>
            <a:off x="0" y="58023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Arial" charset="0"/>
            </a:endParaRPr>
          </a:p>
        </p:txBody>
      </p:sp>
      <p:pic>
        <p:nvPicPr>
          <p:cNvPr id="2369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260350"/>
            <a:ext cx="4692650" cy="7921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90611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Petra\AppData\Local\Microsoft\Windows\Temporary Internet Files\Content.IE5\R8S25GK3\MP90043875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5" y="2191355"/>
            <a:ext cx="3312972" cy="4638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04664"/>
            <a:ext cx="8856983" cy="2232249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>SČÍTÁNÍ A ODČÍTÁNÍ DO 20</a:t>
            </a:r>
            <a:br>
              <a:rPr lang="cs-CZ" dirty="0" smtClean="0"/>
            </a:br>
            <a:r>
              <a:rPr lang="cs-CZ" sz="4000" dirty="0"/>
              <a:t>S</a:t>
            </a:r>
            <a:r>
              <a:rPr lang="cs-CZ" sz="4000" dirty="0" smtClean="0"/>
              <a:t> PŘECHODEM PŘES DESÍTKU 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49604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59632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C00000"/>
                </a:solidFill>
              </a:rPr>
              <a:t>Doplň chybějící číslo a napiš příklady</a:t>
            </a:r>
            <a:endParaRPr lang="cs-CZ" dirty="0">
              <a:solidFill>
                <a:srgbClr val="C0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9245880"/>
              </p:ext>
            </p:extLst>
          </p:nvPr>
        </p:nvGraphicFramePr>
        <p:xfrm>
          <a:off x="323528" y="3356992"/>
          <a:ext cx="3482975" cy="6089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6595"/>
                <a:gridCol w="696595"/>
                <a:gridCol w="696595"/>
                <a:gridCol w="696595"/>
                <a:gridCol w="696595"/>
              </a:tblGrid>
              <a:tr h="6089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6964573"/>
              </p:ext>
            </p:extLst>
          </p:nvPr>
        </p:nvGraphicFramePr>
        <p:xfrm>
          <a:off x="323528" y="4293096"/>
          <a:ext cx="3482975" cy="6089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6595"/>
                <a:gridCol w="696595"/>
                <a:gridCol w="696595"/>
                <a:gridCol w="696595"/>
                <a:gridCol w="696595"/>
              </a:tblGrid>
              <a:tr h="6089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977359"/>
              </p:ext>
            </p:extLst>
          </p:nvPr>
        </p:nvGraphicFramePr>
        <p:xfrm>
          <a:off x="323528" y="5157192"/>
          <a:ext cx="3482975" cy="648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6595"/>
                <a:gridCol w="696595"/>
                <a:gridCol w="696595"/>
                <a:gridCol w="696595"/>
                <a:gridCol w="696595"/>
              </a:tblGrid>
              <a:tr h="6480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406943"/>
              </p:ext>
            </p:extLst>
          </p:nvPr>
        </p:nvGraphicFramePr>
        <p:xfrm>
          <a:off x="323528" y="6021288"/>
          <a:ext cx="3482975" cy="6089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6595"/>
                <a:gridCol w="696595"/>
                <a:gridCol w="696595"/>
                <a:gridCol w="696595"/>
                <a:gridCol w="696595"/>
              </a:tblGrid>
              <a:tr h="6089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Krychle 7"/>
          <p:cNvSpPr/>
          <p:nvPr/>
        </p:nvSpPr>
        <p:spPr>
          <a:xfrm>
            <a:off x="1099084" y="2472328"/>
            <a:ext cx="936104" cy="792088"/>
          </a:xfrm>
          <a:prstGeom prst="cub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>
                <a:solidFill>
                  <a:schemeClr val="accent3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9" name="Krychle 8"/>
          <p:cNvSpPr/>
          <p:nvPr/>
        </p:nvSpPr>
        <p:spPr>
          <a:xfrm>
            <a:off x="2210900" y="2451760"/>
            <a:ext cx="936104" cy="792088"/>
          </a:xfrm>
          <a:prstGeom prst="cub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endParaRPr lang="cs-CZ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Krychle 9"/>
          <p:cNvSpPr/>
          <p:nvPr/>
        </p:nvSpPr>
        <p:spPr>
          <a:xfrm>
            <a:off x="1622224" y="1844824"/>
            <a:ext cx="936104" cy="792088"/>
          </a:xfrm>
          <a:prstGeom prst="cub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891905"/>
              </p:ext>
            </p:extLst>
          </p:nvPr>
        </p:nvGraphicFramePr>
        <p:xfrm>
          <a:off x="5292080" y="3429000"/>
          <a:ext cx="3482975" cy="6089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6595"/>
                <a:gridCol w="696595"/>
                <a:gridCol w="696595"/>
                <a:gridCol w="696595"/>
                <a:gridCol w="696595"/>
              </a:tblGrid>
              <a:tr h="6089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5312023"/>
              </p:ext>
            </p:extLst>
          </p:nvPr>
        </p:nvGraphicFramePr>
        <p:xfrm>
          <a:off x="5292080" y="4293096"/>
          <a:ext cx="3482975" cy="6089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6595"/>
                <a:gridCol w="696595"/>
                <a:gridCol w="696595"/>
                <a:gridCol w="696595"/>
                <a:gridCol w="696595"/>
              </a:tblGrid>
              <a:tr h="6089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6662013"/>
              </p:ext>
            </p:extLst>
          </p:nvPr>
        </p:nvGraphicFramePr>
        <p:xfrm>
          <a:off x="5292080" y="5157192"/>
          <a:ext cx="3482975" cy="6089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6595"/>
                <a:gridCol w="696595"/>
                <a:gridCol w="696595"/>
                <a:gridCol w="696595"/>
                <a:gridCol w="696595"/>
              </a:tblGrid>
              <a:tr h="6089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612715"/>
              </p:ext>
            </p:extLst>
          </p:nvPr>
        </p:nvGraphicFramePr>
        <p:xfrm>
          <a:off x="5292080" y="6021288"/>
          <a:ext cx="3482975" cy="6089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6595"/>
                <a:gridCol w="696595"/>
                <a:gridCol w="696595"/>
                <a:gridCol w="696595"/>
                <a:gridCol w="696595"/>
              </a:tblGrid>
              <a:tr h="6089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Krychle 14"/>
          <p:cNvSpPr/>
          <p:nvPr/>
        </p:nvSpPr>
        <p:spPr>
          <a:xfrm>
            <a:off x="6012160" y="2513856"/>
            <a:ext cx="936104" cy="792088"/>
          </a:xfrm>
          <a:prstGeom prst="cub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>
                <a:solidFill>
                  <a:schemeClr val="accent3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6" name="Krychle 15"/>
          <p:cNvSpPr/>
          <p:nvPr/>
        </p:nvSpPr>
        <p:spPr>
          <a:xfrm>
            <a:off x="7092280" y="2513856"/>
            <a:ext cx="936104" cy="792088"/>
          </a:xfrm>
          <a:prstGeom prst="cub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>
                <a:solidFill>
                  <a:schemeClr val="accent1">
                    <a:lumMod val="75000"/>
                  </a:schemeClr>
                </a:solidFill>
              </a:rPr>
              <a:t>9</a:t>
            </a:r>
          </a:p>
        </p:txBody>
      </p:sp>
      <p:sp>
        <p:nvSpPr>
          <p:cNvPr id="17" name="Krychle 16"/>
          <p:cNvSpPr/>
          <p:nvPr/>
        </p:nvSpPr>
        <p:spPr>
          <a:xfrm>
            <a:off x="6624228" y="1937048"/>
            <a:ext cx="936104" cy="792088"/>
          </a:xfrm>
          <a:prstGeom prst="cub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7708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Obdélník 42"/>
          <p:cNvSpPr/>
          <p:nvPr/>
        </p:nvSpPr>
        <p:spPr>
          <a:xfrm>
            <a:off x="1535613" y="3328091"/>
            <a:ext cx="820142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779754" y="18864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Doplň chybějící čísla</a:t>
            </a:r>
            <a:endParaRPr lang="cs-CZ" dirty="0"/>
          </a:p>
        </p:txBody>
      </p:sp>
      <p:pic>
        <p:nvPicPr>
          <p:cNvPr id="7" name="Picture 9" descr="C:\Users\Petra\AppData\Local\Microsoft\Windows\Temporary Internet Files\Content.IE5\W0JDQO07\MC900437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55" y="36344"/>
            <a:ext cx="1816100" cy="17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71392" y="5933191"/>
            <a:ext cx="820142" cy="7920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156316" y="5933151"/>
            <a:ext cx="820142" cy="7920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120474" y="5933151"/>
            <a:ext cx="820142" cy="7920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28733" y="5141063"/>
            <a:ext cx="820142" cy="7920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710403" y="5141063"/>
            <a:ext cx="820142" cy="7920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253005" y="4348975"/>
            <a:ext cx="820142" cy="7920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312981" y="3412213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/>
              <a:t>4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6325829" y="5933191"/>
            <a:ext cx="820142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310753" y="5933151"/>
            <a:ext cx="820142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8274911" y="5933151"/>
            <a:ext cx="820142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883170" y="5141063"/>
            <a:ext cx="820142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7864840" y="5141063"/>
            <a:ext cx="820142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407442" y="4348975"/>
            <a:ext cx="820142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6106397" y="5988625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 smtClean="0"/>
              <a:t>5</a:t>
            </a:r>
            <a:endParaRPr lang="cs-CZ" sz="4000" dirty="0"/>
          </a:p>
        </p:txBody>
      </p:sp>
      <p:sp>
        <p:nvSpPr>
          <p:cNvPr id="29" name="Obdélník 28"/>
          <p:cNvSpPr/>
          <p:nvPr/>
        </p:nvSpPr>
        <p:spPr>
          <a:xfrm>
            <a:off x="4981432" y="3328051"/>
            <a:ext cx="820142" cy="7920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5966356" y="3328011"/>
            <a:ext cx="820142" cy="7920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6930514" y="3328011"/>
            <a:ext cx="820142" cy="7920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5538773" y="2535923"/>
            <a:ext cx="820142" cy="7920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6520443" y="2535923"/>
            <a:ext cx="820142" cy="7920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6063045" y="1743835"/>
            <a:ext cx="820142" cy="7920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5801574" y="3402352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/>
              <a:t>3</a:t>
            </a:r>
          </a:p>
        </p:txBody>
      </p:sp>
      <p:sp>
        <p:nvSpPr>
          <p:cNvPr id="44" name="Obdélník 43"/>
          <p:cNvSpPr/>
          <p:nvPr/>
        </p:nvSpPr>
        <p:spPr>
          <a:xfrm>
            <a:off x="2520537" y="3328051"/>
            <a:ext cx="820142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3484695" y="3328051"/>
            <a:ext cx="820142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2092954" y="2535963"/>
            <a:ext cx="820142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3074624" y="2535963"/>
            <a:ext cx="820142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2617226" y="1743875"/>
            <a:ext cx="820142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3301695" y="3412293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/>
              <a:t>5</a:t>
            </a:r>
          </a:p>
        </p:txBody>
      </p:sp>
      <p:sp>
        <p:nvSpPr>
          <p:cNvPr id="50" name="Obdélník 49"/>
          <p:cNvSpPr/>
          <p:nvPr/>
        </p:nvSpPr>
        <p:spPr>
          <a:xfrm>
            <a:off x="3280929" y="5933191"/>
            <a:ext cx="820142" cy="79208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4265853" y="5933151"/>
            <a:ext cx="820142" cy="79208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5230011" y="5933151"/>
            <a:ext cx="820142" cy="79208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3838270" y="5141063"/>
            <a:ext cx="820142" cy="79208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4819940" y="5141063"/>
            <a:ext cx="820142" cy="79208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4362542" y="4348975"/>
            <a:ext cx="820142" cy="79208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3090480" y="6002989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64" name="Obdélník 63"/>
          <p:cNvSpPr/>
          <p:nvPr/>
        </p:nvSpPr>
        <p:spPr>
          <a:xfrm>
            <a:off x="4811990" y="3412213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/>
              <a:t>4</a:t>
            </a:r>
          </a:p>
        </p:txBody>
      </p:sp>
      <p:sp>
        <p:nvSpPr>
          <p:cNvPr id="65" name="Obdélník 64"/>
          <p:cNvSpPr/>
          <p:nvPr/>
        </p:nvSpPr>
        <p:spPr>
          <a:xfrm>
            <a:off x="-5565" y="5983350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/>
              <a:t>2</a:t>
            </a:r>
          </a:p>
        </p:txBody>
      </p:sp>
      <p:sp>
        <p:nvSpPr>
          <p:cNvPr id="66" name="Obdélník 65"/>
          <p:cNvSpPr/>
          <p:nvPr/>
        </p:nvSpPr>
        <p:spPr>
          <a:xfrm>
            <a:off x="1848342" y="5983350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/>
              <a:t>1</a:t>
            </a:r>
          </a:p>
        </p:txBody>
      </p:sp>
      <p:sp>
        <p:nvSpPr>
          <p:cNvPr id="67" name="Obdélník 66"/>
          <p:cNvSpPr/>
          <p:nvPr/>
        </p:nvSpPr>
        <p:spPr>
          <a:xfrm>
            <a:off x="2355755" y="3370192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/>
              <a:t>2</a:t>
            </a:r>
          </a:p>
        </p:txBody>
      </p:sp>
      <p:sp>
        <p:nvSpPr>
          <p:cNvPr id="57" name="Obdélník 56"/>
          <p:cNvSpPr/>
          <p:nvPr/>
        </p:nvSpPr>
        <p:spPr>
          <a:xfrm>
            <a:off x="980992" y="5988625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/>
              <a:t>6</a:t>
            </a:r>
          </a:p>
        </p:txBody>
      </p:sp>
      <p:sp>
        <p:nvSpPr>
          <p:cNvPr id="58" name="Obdélník 57"/>
          <p:cNvSpPr/>
          <p:nvPr/>
        </p:nvSpPr>
        <p:spPr>
          <a:xfrm>
            <a:off x="4059253" y="6022668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/>
              <a:t>4</a:t>
            </a:r>
          </a:p>
        </p:txBody>
      </p:sp>
      <p:sp>
        <p:nvSpPr>
          <p:cNvPr id="59" name="Obdélník 58"/>
          <p:cNvSpPr/>
          <p:nvPr/>
        </p:nvSpPr>
        <p:spPr>
          <a:xfrm>
            <a:off x="6718852" y="3412293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 smtClean="0"/>
              <a:t>5</a:t>
            </a:r>
            <a:endParaRPr lang="cs-CZ" sz="4000" dirty="0"/>
          </a:p>
        </p:txBody>
      </p:sp>
      <p:sp>
        <p:nvSpPr>
          <p:cNvPr id="60" name="Obdélník 59"/>
          <p:cNvSpPr/>
          <p:nvPr/>
        </p:nvSpPr>
        <p:spPr>
          <a:xfrm>
            <a:off x="8068117" y="5972549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 smtClean="0"/>
              <a:t>5</a:t>
            </a:r>
            <a:endParaRPr lang="cs-CZ" sz="4000" dirty="0"/>
          </a:p>
        </p:txBody>
      </p:sp>
      <p:sp>
        <p:nvSpPr>
          <p:cNvPr id="61" name="Obdélník 60"/>
          <p:cNvSpPr/>
          <p:nvPr/>
        </p:nvSpPr>
        <p:spPr>
          <a:xfrm>
            <a:off x="4994395" y="6035221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62" name="Obdélník 61"/>
          <p:cNvSpPr/>
          <p:nvPr/>
        </p:nvSpPr>
        <p:spPr>
          <a:xfrm>
            <a:off x="7147531" y="5988625"/>
            <a:ext cx="828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cs-CZ" sz="40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158741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Přímá spojnice se šipkou 40"/>
          <p:cNvCxnSpPr>
            <a:stCxn id="15" idx="3"/>
          </p:cNvCxnSpPr>
          <p:nvPr/>
        </p:nvCxnSpPr>
        <p:spPr>
          <a:xfrm flipH="1" flipV="1">
            <a:off x="550508" y="6242078"/>
            <a:ext cx="429079" cy="393837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>
            <a:stCxn id="15" idx="5"/>
          </p:cNvCxnSpPr>
          <p:nvPr/>
        </p:nvCxnSpPr>
        <p:spPr>
          <a:xfrm flipV="1">
            <a:off x="1539677" y="6234871"/>
            <a:ext cx="431640" cy="401044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 flipV="1">
            <a:off x="2739047" y="6242078"/>
            <a:ext cx="479096" cy="427204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 flipV="1">
            <a:off x="3735921" y="6221791"/>
            <a:ext cx="431640" cy="401044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/>
          <p:nvPr/>
        </p:nvCxnSpPr>
        <p:spPr>
          <a:xfrm flipH="1" flipV="1">
            <a:off x="5043304" y="6221791"/>
            <a:ext cx="436783" cy="427203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 flipV="1">
            <a:off x="6004619" y="6234871"/>
            <a:ext cx="431640" cy="401044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stCxn id="11" idx="3"/>
          </p:cNvCxnSpPr>
          <p:nvPr/>
        </p:nvCxnSpPr>
        <p:spPr>
          <a:xfrm flipH="1" flipV="1">
            <a:off x="7142545" y="6234871"/>
            <a:ext cx="425774" cy="401044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 flipV="1">
            <a:off x="8128409" y="6208712"/>
            <a:ext cx="431640" cy="401044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>
            <a:stCxn id="12" idx="7"/>
          </p:cNvCxnSpPr>
          <p:nvPr/>
        </p:nvCxnSpPr>
        <p:spPr>
          <a:xfrm>
            <a:off x="8128409" y="800853"/>
            <a:ext cx="431640" cy="464187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>
            <a:endCxn id="12" idx="1"/>
          </p:cNvCxnSpPr>
          <p:nvPr/>
        </p:nvCxnSpPr>
        <p:spPr>
          <a:xfrm flipV="1">
            <a:off x="7142545" y="800853"/>
            <a:ext cx="425774" cy="48514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>
            <a:stCxn id="14" idx="7"/>
          </p:cNvCxnSpPr>
          <p:nvPr/>
        </p:nvCxnSpPr>
        <p:spPr>
          <a:xfrm>
            <a:off x="6040177" y="800853"/>
            <a:ext cx="331819" cy="464187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>
            <a:endCxn id="14" idx="1"/>
          </p:cNvCxnSpPr>
          <p:nvPr/>
        </p:nvCxnSpPr>
        <p:spPr>
          <a:xfrm flipV="1">
            <a:off x="5018353" y="800853"/>
            <a:ext cx="461734" cy="48514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10" idx="7"/>
          </p:cNvCxnSpPr>
          <p:nvPr/>
        </p:nvCxnSpPr>
        <p:spPr>
          <a:xfrm>
            <a:off x="3735921" y="800853"/>
            <a:ext cx="431640" cy="464187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2739047" y="833173"/>
            <a:ext cx="436783" cy="485147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>
            <a:stCxn id="9" idx="7"/>
          </p:cNvCxnSpPr>
          <p:nvPr/>
        </p:nvCxnSpPr>
        <p:spPr>
          <a:xfrm>
            <a:off x="1539677" y="703693"/>
            <a:ext cx="381729" cy="575093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>
            <a:endCxn id="9" idx="1"/>
          </p:cNvCxnSpPr>
          <p:nvPr/>
        </p:nvCxnSpPr>
        <p:spPr>
          <a:xfrm flipV="1">
            <a:off x="494639" y="703693"/>
            <a:ext cx="484948" cy="582307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0"/>
            <a:ext cx="6512511" cy="102312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>
                <a:solidFill>
                  <a:srgbClr val="C00000"/>
                </a:solidFill>
              </a:rPr>
              <a:t>Počítej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604116493"/>
              </p:ext>
            </p:extLst>
          </p:nvPr>
        </p:nvGraphicFramePr>
        <p:xfrm>
          <a:off x="467544" y="1268760"/>
          <a:ext cx="1656184" cy="4968551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828092"/>
                <a:gridCol w="828092"/>
              </a:tblGrid>
              <a:tr h="709793"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dirty="0" smtClean="0"/>
                        <a:t> 3</a:t>
                      </a:r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7670290"/>
              </p:ext>
            </p:extLst>
          </p:nvPr>
        </p:nvGraphicFramePr>
        <p:xfrm>
          <a:off x="2627784" y="1268760"/>
          <a:ext cx="1656184" cy="4968551"/>
        </p:xfrm>
        <a:graphic>
          <a:graphicData uri="http://schemas.openxmlformats.org/drawingml/2006/table">
            <a:tbl>
              <a:tblPr bandRow="1">
                <a:tableStyleId>{C4B1156A-380E-4F78-BDF5-A606A8083BF9}</a:tableStyleId>
              </a:tblPr>
              <a:tblGrid>
                <a:gridCol w="828092"/>
                <a:gridCol w="828092"/>
              </a:tblGrid>
              <a:tr h="7097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 3</a:t>
                      </a:r>
                      <a:endParaRPr lang="cs-CZ" sz="4000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225459"/>
              </p:ext>
            </p:extLst>
          </p:nvPr>
        </p:nvGraphicFramePr>
        <p:xfrm>
          <a:off x="7020272" y="1268760"/>
          <a:ext cx="1656184" cy="4968551"/>
        </p:xfrm>
        <a:graphic>
          <a:graphicData uri="http://schemas.openxmlformats.org/drawingml/2006/table">
            <a:tbl>
              <a:tblPr bandRow="1">
                <a:tableStyleId>{C4B1156A-380E-4F78-BDF5-A606A8083BF9}</a:tableStyleId>
              </a:tblPr>
              <a:tblGrid>
                <a:gridCol w="828092"/>
                <a:gridCol w="828092"/>
              </a:tblGrid>
              <a:tr h="7097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6268928"/>
              </p:ext>
            </p:extLst>
          </p:nvPr>
        </p:nvGraphicFramePr>
        <p:xfrm>
          <a:off x="4932040" y="1268760"/>
          <a:ext cx="1656184" cy="4968551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828092"/>
                <a:gridCol w="828092"/>
              </a:tblGrid>
              <a:tr h="7097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 4</a:t>
                      </a:r>
                      <a:endParaRPr lang="cs-CZ" sz="4000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Ovál 8"/>
          <p:cNvSpPr/>
          <p:nvPr/>
        </p:nvSpPr>
        <p:spPr>
          <a:xfrm>
            <a:off x="863588" y="598240"/>
            <a:ext cx="792088" cy="7200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+3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3059832" y="695400"/>
            <a:ext cx="792088" cy="72008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accent6">
                    <a:lumMod val="75000"/>
                  </a:schemeClr>
                </a:solidFill>
              </a:rPr>
              <a:t>+</a:t>
            </a: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7452320" y="6021288"/>
            <a:ext cx="792088" cy="72008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-</a:t>
            </a:r>
            <a:r>
              <a:rPr lang="cs-CZ" sz="2800" dirty="0">
                <a:solidFill>
                  <a:schemeClr val="accent6">
                    <a:lumMod val="75000"/>
                  </a:schemeClr>
                </a:solidFill>
              </a:rPr>
              <a:t>1</a:t>
            </a:r>
          </a:p>
        </p:txBody>
      </p:sp>
      <p:sp>
        <p:nvSpPr>
          <p:cNvPr id="12" name="Ovál 11"/>
          <p:cNvSpPr/>
          <p:nvPr/>
        </p:nvSpPr>
        <p:spPr>
          <a:xfrm>
            <a:off x="7452320" y="695400"/>
            <a:ext cx="792088" cy="72008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+2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5364088" y="6021288"/>
            <a:ext cx="792088" cy="7200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-</a:t>
            </a:r>
            <a:r>
              <a:rPr lang="cs-CZ" sz="2800" dirty="0">
                <a:solidFill>
                  <a:schemeClr val="accent6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14" name="Ovál 13"/>
          <p:cNvSpPr/>
          <p:nvPr/>
        </p:nvSpPr>
        <p:spPr>
          <a:xfrm>
            <a:off x="5364088" y="695400"/>
            <a:ext cx="792088" cy="7200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+3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863588" y="6021288"/>
            <a:ext cx="792088" cy="7200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-2</a:t>
            </a:r>
          </a:p>
        </p:txBody>
      </p:sp>
      <p:sp>
        <p:nvSpPr>
          <p:cNvPr id="16" name="Ovál 15"/>
          <p:cNvSpPr/>
          <p:nvPr/>
        </p:nvSpPr>
        <p:spPr>
          <a:xfrm>
            <a:off x="3059832" y="6021288"/>
            <a:ext cx="792088" cy="72008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-1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Petra\AppData\Local\Microsoft\Windows\Temporary Internet Files\Content.IE5\VJ8JBHB1\MC90043779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4335" y="-34672"/>
            <a:ext cx="8261208" cy="697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Obdélník 35"/>
          <p:cNvSpPr/>
          <p:nvPr/>
        </p:nvSpPr>
        <p:spPr>
          <a:xfrm>
            <a:off x="4601440" y="4294502"/>
            <a:ext cx="418410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cs-CZ" sz="4800" b="1" dirty="0">
                <a:solidFill>
                  <a:schemeClr val="accent6">
                    <a:lumMod val="50000"/>
                  </a:schemeClr>
                </a:solidFill>
              </a:rPr>
              <a:t>PRO CHYTRÉ HLAVIČKY</a:t>
            </a:r>
          </a:p>
        </p:txBody>
      </p:sp>
    </p:spTree>
    <p:extLst>
      <p:ext uri="{BB962C8B-B14F-4D97-AF65-F5344CB8AC3E}">
        <p14:creationId xmlns:p14="http://schemas.microsoft.com/office/powerpoint/2010/main" val="4223175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</TotalTime>
  <Words>165</Words>
  <Application>Microsoft Office PowerPoint</Application>
  <PresentationFormat>Předvádění na obrazovce (4:3)</PresentationFormat>
  <Paragraphs>61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Aerodynamika</vt:lpstr>
      <vt:lpstr>Prezentace aplikace PowerPoint</vt:lpstr>
      <vt:lpstr>SČÍTÁNÍ A ODČÍTÁNÍ DO 20 S PŘECHODEM PŘES DESÍTKU </vt:lpstr>
      <vt:lpstr>Doplň chybějící číslo a napiš příklady</vt:lpstr>
      <vt:lpstr>Doplň chybějící čísla</vt:lpstr>
      <vt:lpstr>Počítej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Učitel</cp:lastModifiedBy>
  <cp:revision>8</cp:revision>
  <dcterms:created xsi:type="dcterms:W3CDTF">2011-10-31T15:18:48Z</dcterms:created>
  <dcterms:modified xsi:type="dcterms:W3CDTF">2012-11-22T18:22:52Z</dcterms:modified>
</cp:coreProperties>
</file>