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71843B-23A2-4F78-AB3F-07A2022890D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3BE914-2403-4AE1-B2B6-F2C44E0EF723}">
      <dgm:prSet phldrT="[Text]"/>
      <dgm:spPr>
        <a:solidFill>
          <a:schemeClr val="accent6"/>
        </a:solidFill>
      </dgm:spPr>
      <dgm:t>
        <a:bodyPr/>
        <a:lstStyle/>
        <a:p>
          <a:r>
            <a:rPr lang="cs-CZ" smtClean="0"/>
            <a:t>MULTIPOLARITA</a:t>
          </a:r>
          <a:endParaRPr lang="cs-CZ"/>
        </a:p>
      </dgm:t>
    </dgm:pt>
    <dgm:pt modelId="{50C35CFA-027A-48F3-9A18-7CE15F94CFA1}" type="parTrans" cxnId="{72BE9D7B-B808-4138-B4E9-2ABA8F0283D0}">
      <dgm:prSet/>
      <dgm:spPr/>
      <dgm:t>
        <a:bodyPr/>
        <a:lstStyle/>
        <a:p>
          <a:endParaRPr lang="cs-CZ"/>
        </a:p>
      </dgm:t>
    </dgm:pt>
    <dgm:pt modelId="{C03BAFCE-CBC0-401E-B1CC-8B926EEAF72A}" type="sibTrans" cxnId="{72BE9D7B-B808-4138-B4E9-2ABA8F0283D0}">
      <dgm:prSet/>
      <dgm:spPr/>
      <dgm:t>
        <a:bodyPr/>
        <a:lstStyle/>
        <a:p>
          <a:endParaRPr lang="cs-CZ"/>
        </a:p>
      </dgm:t>
    </dgm:pt>
    <dgm:pt modelId="{895B4D5C-B04F-4C0F-9247-5FC58405D3BA}">
      <dgm:prSet phldrT="[Text]"/>
      <dgm:spPr>
        <a:solidFill>
          <a:schemeClr val="accent6"/>
        </a:solidFill>
      </dgm:spPr>
      <dgm:t>
        <a:bodyPr/>
        <a:lstStyle/>
        <a:p>
          <a:r>
            <a:rPr lang="cs-CZ" smtClean="0"/>
            <a:t>PROPAST MEZI SEVEREM A JIHEM</a:t>
          </a:r>
          <a:endParaRPr lang="cs-CZ"/>
        </a:p>
      </dgm:t>
    </dgm:pt>
    <dgm:pt modelId="{EA194789-9995-4811-97E6-FD4F858A39D2}" type="parTrans" cxnId="{9A25926B-A325-4DAB-8A77-A07B84C20E87}">
      <dgm:prSet/>
      <dgm:spPr/>
      <dgm:t>
        <a:bodyPr/>
        <a:lstStyle/>
        <a:p>
          <a:endParaRPr lang="cs-CZ"/>
        </a:p>
      </dgm:t>
    </dgm:pt>
    <dgm:pt modelId="{8FEF2D79-A4EE-4FE5-A2EA-4B606E66776C}" type="sibTrans" cxnId="{9A25926B-A325-4DAB-8A77-A07B84C20E87}">
      <dgm:prSet/>
      <dgm:spPr/>
      <dgm:t>
        <a:bodyPr/>
        <a:lstStyle/>
        <a:p>
          <a:endParaRPr lang="cs-CZ"/>
        </a:p>
      </dgm:t>
    </dgm:pt>
    <dgm:pt modelId="{C0AF36C2-4D1F-4502-907C-D6CC6F855B04}">
      <dgm:prSet phldrT="[Text]"/>
      <dgm:spPr>
        <a:solidFill>
          <a:schemeClr val="accent6"/>
        </a:solidFill>
      </dgm:spPr>
      <dgm:t>
        <a:bodyPr/>
        <a:lstStyle/>
        <a:p>
          <a:r>
            <a:rPr lang="cs-CZ" smtClean="0"/>
            <a:t>INTEGRACE</a:t>
          </a:r>
          <a:endParaRPr lang="cs-CZ"/>
        </a:p>
      </dgm:t>
    </dgm:pt>
    <dgm:pt modelId="{6E034458-FADF-4064-95BD-5DA3931E5807}" type="parTrans" cxnId="{A1C8DD34-97A7-4A5A-921C-6350A3A65770}">
      <dgm:prSet/>
      <dgm:spPr/>
      <dgm:t>
        <a:bodyPr/>
        <a:lstStyle/>
        <a:p>
          <a:endParaRPr lang="cs-CZ"/>
        </a:p>
      </dgm:t>
    </dgm:pt>
    <dgm:pt modelId="{1B6A1B76-AA1B-47A2-9D6E-646E4FE04D89}" type="sibTrans" cxnId="{A1C8DD34-97A7-4A5A-921C-6350A3A65770}">
      <dgm:prSet/>
      <dgm:spPr/>
      <dgm:t>
        <a:bodyPr/>
        <a:lstStyle/>
        <a:p>
          <a:endParaRPr lang="cs-CZ"/>
        </a:p>
      </dgm:t>
    </dgm:pt>
    <dgm:pt modelId="{482636B1-AE27-4D3E-8EBA-A978AC94E900}">
      <dgm:prSet/>
      <dgm:spPr>
        <a:solidFill>
          <a:schemeClr val="accent6"/>
        </a:solidFill>
      </dgm:spPr>
      <dgm:t>
        <a:bodyPr/>
        <a:lstStyle/>
        <a:p>
          <a:r>
            <a:rPr lang="cs-CZ" smtClean="0"/>
            <a:t>GLOBALIZACE</a:t>
          </a:r>
          <a:endParaRPr lang="cs-CZ"/>
        </a:p>
      </dgm:t>
    </dgm:pt>
    <dgm:pt modelId="{CC0CD8A4-18DD-4B74-BB4C-C4AF9076C691}" type="parTrans" cxnId="{B8E80BD9-8999-4EBC-BE1A-AA986B19AF36}">
      <dgm:prSet/>
      <dgm:spPr/>
    </dgm:pt>
    <dgm:pt modelId="{01D24922-D52A-4A08-9CA9-1604D99A9630}" type="sibTrans" cxnId="{B8E80BD9-8999-4EBC-BE1A-AA986B19AF36}">
      <dgm:prSet/>
      <dgm:spPr/>
    </dgm:pt>
    <dgm:pt modelId="{6E4D5026-DD90-4337-89BD-E7F99745B61A}">
      <dgm:prSet/>
      <dgm:spPr>
        <a:solidFill>
          <a:schemeClr val="accent6"/>
        </a:solidFill>
      </dgm:spPr>
      <dgm:t>
        <a:bodyPr/>
        <a:lstStyle/>
        <a:p>
          <a:r>
            <a:rPr lang="cs-CZ" smtClean="0"/>
            <a:t>POKLES VÝZNAMU MEZINÁRODNÍCH ORGANIZACÍ</a:t>
          </a:r>
          <a:endParaRPr lang="cs-CZ"/>
        </a:p>
      </dgm:t>
    </dgm:pt>
    <dgm:pt modelId="{A9D2C704-AB82-49FD-AF46-A2334FEF5D66}" type="parTrans" cxnId="{93ED1678-801A-4DBC-A05F-7F6C31F34321}">
      <dgm:prSet/>
      <dgm:spPr/>
    </dgm:pt>
    <dgm:pt modelId="{BE0B8E56-7C54-492B-BFE3-5A4E76F84A0F}" type="sibTrans" cxnId="{93ED1678-801A-4DBC-A05F-7F6C31F34321}">
      <dgm:prSet/>
      <dgm:spPr/>
    </dgm:pt>
    <dgm:pt modelId="{3A693470-B56D-42E9-916A-1568BD484CA5}">
      <dgm:prSet/>
      <dgm:spPr/>
      <dgm:t>
        <a:bodyPr/>
        <a:lstStyle/>
        <a:p>
          <a:r>
            <a:rPr lang="cs-CZ" smtClean="0"/>
            <a:t>po rozpadu světové bipolarity se vytváří multipolarita s výraznými póly (USA, Japonsko, západní Evropa, Čína, Rusko)</a:t>
          </a:r>
          <a:endParaRPr lang="cs-CZ"/>
        </a:p>
      </dgm:t>
    </dgm:pt>
    <dgm:pt modelId="{A5CAACA5-86A4-4E1F-8BA3-E6A6DB60576D}" type="parTrans" cxnId="{CC22F94E-04E6-4588-B05A-353CA9F67938}">
      <dgm:prSet/>
      <dgm:spPr/>
    </dgm:pt>
    <dgm:pt modelId="{0BA02C98-0634-42FC-AA39-15EFE851F103}" type="sibTrans" cxnId="{CC22F94E-04E6-4588-B05A-353CA9F67938}">
      <dgm:prSet/>
      <dgm:spPr/>
    </dgm:pt>
    <dgm:pt modelId="{3B1A393E-6259-4E37-9674-3EF95E66EC38}">
      <dgm:prSet/>
      <dgm:spPr/>
      <dgm:t>
        <a:bodyPr/>
        <a:lstStyle/>
        <a:p>
          <a:r>
            <a:rPr lang="cs-CZ" smtClean="0"/>
            <a:t>stále se prohlubující ekonomické i demografické rozdělení světa na bohatý Sever a chudý Jih</a:t>
          </a:r>
          <a:endParaRPr lang="cs-CZ"/>
        </a:p>
      </dgm:t>
    </dgm:pt>
    <dgm:pt modelId="{E7A97E73-FD80-4C67-B8DC-CC95040A490D}" type="parTrans" cxnId="{64E28CBE-D39B-4185-94C1-680A687E606B}">
      <dgm:prSet/>
      <dgm:spPr/>
    </dgm:pt>
    <dgm:pt modelId="{B72CF5B1-0CDB-4E40-999D-F76EECB6C42D}" type="sibTrans" cxnId="{64E28CBE-D39B-4185-94C1-680A687E606B}">
      <dgm:prSet/>
      <dgm:spPr/>
    </dgm:pt>
    <dgm:pt modelId="{3FC4E471-7F8D-4E53-A550-5495DF0B0F8C}">
      <dgm:prSet/>
      <dgm:spPr/>
      <dgm:t>
        <a:bodyPr/>
        <a:lstStyle/>
        <a:p>
          <a:r>
            <a:rPr lang="cs-CZ" smtClean="0"/>
            <a:t>Evropská unie, NAFTA, Asean, LAS, OPEC atd.</a:t>
          </a:r>
          <a:endParaRPr lang="cs-CZ"/>
        </a:p>
      </dgm:t>
    </dgm:pt>
    <dgm:pt modelId="{3AF6AB5A-0CA0-4CDF-8BC3-3FD5D88B8DC0}" type="parTrans" cxnId="{345D2229-55AC-4044-867E-B0913AA388C0}">
      <dgm:prSet/>
      <dgm:spPr/>
    </dgm:pt>
    <dgm:pt modelId="{5F90BE55-2C1D-46C5-9F73-9D492335A9AB}" type="sibTrans" cxnId="{345D2229-55AC-4044-867E-B0913AA388C0}">
      <dgm:prSet/>
      <dgm:spPr/>
    </dgm:pt>
    <dgm:pt modelId="{D5D773E3-B38F-42B5-97AA-6EBEBE6C2C9E}">
      <dgm:prSet/>
      <dgm:spPr/>
      <dgm:t>
        <a:bodyPr/>
        <a:lstStyle/>
        <a:p>
          <a:r>
            <a:rPr lang="cs-CZ" smtClean="0"/>
            <a:t>ekonomická, kulturní, politická, tzv. globální problémy (zdravotnictví, ekologie, výživa, populace, terorismus, náboženská, rasová a jiná nesnášenlivost)</a:t>
          </a:r>
          <a:endParaRPr lang="cs-CZ"/>
        </a:p>
      </dgm:t>
    </dgm:pt>
    <dgm:pt modelId="{0D0E076C-497A-4B51-9F06-84E458C4DB40}" type="parTrans" cxnId="{BAF909EF-A4A7-4894-AFF1-15215BEE89BA}">
      <dgm:prSet/>
      <dgm:spPr/>
    </dgm:pt>
    <dgm:pt modelId="{806E61F3-A8C6-4774-B1D4-E2560E2BDCD2}" type="sibTrans" cxnId="{BAF909EF-A4A7-4894-AFF1-15215BEE89BA}">
      <dgm:prSet/>
      <dgm:spPr/>
    </dgm:pt>
    <dgm:pt modelId="{87176BC7-6FBF-44B8-8495-26002862FB17}">
      <dgm:prSet/>
      <dgm:spPr/>
      <dgm:t>
        <a:bodyPr/>
        <a:lstStyle/>
        <a:p>
          <a:r>
            <a:rPr lang="cs-CZ" smtClean="0"/>
            <a:t>proces rozhodování OSN, krize EU, problematická činnost MMF a SB apod.</a:t>
          </a:r>
          <a:endParaRPr lang="cs-CZ"/>
        </a:p>
      </dgm:t>
    </dgm:pt>
    <dgm:pt modelId="{4FB10F30-C7C9-41BE-8344-D0E74BBF643C}" type="parTrans" cxnId="{5BA45671-0441-4D08-9B33-6D90ED52B525}">
      <dgm:prSet/>
      <dgm:spPr/>
    </dgm:pt>
    <dgm:pt modelId="{7ACECDB9-9BCF-4A95-A800-451E8F213585}" type="sibTrans" cxnId="{5BA45671-0441-4D08-9B33-6D90ED52B525}">
      <dgm:prSet/>
      <dgm:spPr/>
    </dgm:pt>
    <dgm:pt modelId="{2304B764-778C-4342-8840-5B186B29ADCD}" type="pres">
      <dgm:prSet presAssocID="{7A71843B-23A2-4F78-AB3F-07A2022890D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032E2D-D61E-4706-B775-2B17C4F93DC6}" type="pres">
      <dgm:prSet presAssocID="{943BE914-2403-4AE1-B2B6-F2C44E0EF723}" presName="parentLin" presStyleCnt="0"/>
      <dgm:spPr/>
    </dgm:pt>
    <dgm:pt modelId="{ED11493D-A9A4-4038-942A-956FBD7EC036}" type="pres">
      <dgm:prSet presAssocID="{943BE914-2403-4AE1-B2B6-F2C44E0EF723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F822BE3B-AD7C-4E3F-A1A6-11DDB73A46DD}" type="pres">
      <dgm:prSet presAssocID="{943BE914-2403-4AE1-B2B6-F2C44E0EF72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FBA5B9-3F49-4521-93EA-FF1E3DA839EF}" type="pres">
      <dgm:prSet presAssocID="{943BE914-2403-4AE1-B2B6-F2C44E0EF723}" presName="negativeSpace" presStyleCnt="0"/>
      <dgm:spPr/>
    </dgm:pt>
    <dgm:pt modelId="{E2AACB28-371C-49E6-9EBE-0DAD28BB3585}" type="pres">
      <dgm:prSet presAssocID="{943BE914-2403-4AE1-B2B6-F2C44E0EF723}" presName="childText" presStyleLbl="con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FB2B7-E0E4-4B30-A4F6-EB319A9AA788}" type="pres">
      <dgm:prSet presAssocID="{C03BAFCE-CBC0-401E-B1CC-8B926EEAF72A}" presName="spaceBetweenRectangles" presStyleCnt="0"/>
      <dgm:spPr/>
    </dgm:pt>
    <dgm:pt modelId="{C010BB19-87E5-40BA-B657-272CA0A96366}" type="pres">
      <dgm:prSet presAssocID="{895B4D5C-B04F-4C0F-9247-5FC58405D3BA}" presName="parentLin" presStyleCnt="0"/>
      <dgm:spPr/>
    </dgm:pt>
    <dgm:pt modelId="{441AD221-C09F-49F4-84E1-C8151F29B380}" type="pres">
      <dgm:prSet presAssocID="{895B4D5C-B04F-4C0F-9247-5FC58405D3BA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6580B71-15D2-486D-896C-7E96F3EFB5D4}" type="pres">
      <dgm:prSet presAssocID="{895B4D5C-B04F-4C0F-9247-5FC58405D3BA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D92A38-D229-4CAB-B588-B78B051B0D40}" type="pres">
      <dgm:prSet presAssocID="{895B4D5C-B04F-4C0F-9247-5FC58405D3BA}" presName="negativeSpace" presStyleCnt="0"/>
      <dgm:spPr/>
    </dgm:pt>
    <dgm:pt modelId="{7F3D6991-14D3-412C-8DA2-EB85101E8CFD}" type="pres">
      <dgm:prSet presAssocID="{895B4D5C-B04F-4C0F-9247-5FC58405D3BA}" presName="childText" presStyleLbl="con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78C154-2CB5-4F6F-A2D4-4966405A1303}" type="pres">
      <dgm:prSet presAssocID="{8FEF2D79-A4EE-4FE5-A2EA-4B606E66776C}" presName="spaceBetweenRectangles" presStyleCnt="0"/>
      <dgm:spPr/>
    </dgm:pt>
    <dgm:pt modelId="{F81A802B-BEC6-474A-A1A3-8DD2C723FF78}" type="pres">
      <dgm:prSet presAssocID="{C0AF36C2-4D1F-4502-907C-D6CC6F855B04}" presName="parentLin" presStyleCnt="0"/>
      <dgm:spPr/>
    </dgm:pt>
    <dgm:pt modelId="{7DA0BDD2-4B9C-47F1-A40E-FBD8A65F1D76}" type="pres">
      <dgm:prSet presAssocID="{C0AF36C2-4D1F-4502-907C-D6CC6F855B04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4DDC06C5-D03A-426C-8C7C-BD07BC6AFFB9}" type="pres">
      <dgm:prSet presAssocID="{C0AF36C2-4D1F-4502-907C-D6CC6F855B0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E19E23-153A-4907-B825-4EB8D64433B9}" type="pres">
      <dgm:prSet presAssocID="{C0AF36C2-4D1F-4502-907C-D6CC6F855B04}" presName="negativeSpace" presStyleCnt="0"/>
      <dgm:spPr/>
    </dgm:pt>
    <dgm:pt modelId="{0F8B31DE-AA33-435C-812A-5A3601968FFE}" type="pres">
      <dgm:prSet presAssocID="{C0AF36C2-4D1F-4502-907C-D6CC6F855B04}" presName="childText" presStyleLbl="con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375120-7EBF-4C1B-8B7C-204F085D18BE}" type="pres">
      <dgm:prSet presAssocID="{1B6A1B76-AA1B-47A2-9D6E-646E4FE04D89}" presName="spaceBetweenRectangles" presStyleCnt="0"/>
      <dgm:spPr/>
    </dgm:pt>
    <dgm:pt modelId="{B171F8FB-DDFF-4BED-88B9-3C21849305F8}" type="pres">
      <dgm:prSet presAssocID="{482636B1-AE27-4D3E-8EBA-A978AC94E900}" presName="parentLin" presStyleCnt="0"/>
      <dgm:spPr/>
    </dgm:pt>
    <dgm:pt modelId="{4ACB4CAB-32DC-4E89-B701-B989554533BB}" type="pres">
      <dgm:prSet presAssocID="{482636B1-AE27-4D3E-8EBA-A978AC94E900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BFA5B5CC-7A1C-4AC0-94FC-A7E0C00DA24E}" type="pres">
      <dgm:prSet presAssocID="{482636B1-AE27-4D3E-8EBA-A978AC94E900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5210E-C514-470D-8BF8-C2233ED0308B}" type="pres">
      <dgm:prSet presAssocID="{482636B1-AE27-4D3E-8EBA-A978AC94E900}" presName="negativeSpace" presStyleCnt="0"/>
      <dgm:spPr/>
    </dgm:pt>
    <dgm:pt modelId="{90B123C4-663E-457F-B4AA-81693FE7CE49}" type="pres">
      <dgm:prSet presAssocID="{482636B1-AE27-4D3E-8EBA-A978AC94E900}" presName="childText" presStyleLbl="con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F2DAD1-4108-47CC-A804-D8E3E33E092A}" type="pres">
      <dgm:prSet presAssocID="{01D24922-D52A-4A08-9CA9-1604D99A9630}" presName="spaceBetweenRectangles" presStyleCnt="0"/>
      <dgm:spPr/>
    </dgm:pt>
    <dgm:pt modelId="{3C975460-C1A8-4C57-9E39-9A63FBD09F6E}" type="pres">
      <dgm:prSet presAssocID="{6E4D5026-DD90-4337-89BD-E7F99745B61A}" presName="parentLin" presStyleCnt="0"/>
      <dgm:spPr/>
    </dgm:pt>
    <dgm:pt modelId="{EFBD821B-CD14-4E04-92DD-8E11D8E4C728}" type="pres">
      <dgm:prSet presAssocID="{6E4D5026-DD90-4337-89BD-E7F99745B61A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84E4583F-993D-4C51-B13C-2B975634D2CE}" type="pres">
      <dgm:prSet presAssocID="{6E4D5026-DD90-4337-89BD-E7F99745B61A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F5D840-B8E4-449D-A324-99632D746D02}" type="pres">
      <dgm:prSet presAssocID="{6E4D5026-DD90-4337-89BD-E7F99745B61A}" presName="negativeSpace" presStyleCnt="0"/>
      <dgm:spPr/>
    </dgm:pt>
    <dgm:pt modelId="{05E694B5-9F4A-4D79-BED2-89111D803062}" type="pres">
      <dgm:prSet presAssocID="{6E4D5026-DD90-4337-89BD-E7F99745B61A}" presName="childText" presStyleLbl="con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69BB3B-7B43-47CE-B5C6-FAC5CBFC20B0}" type="presOf" srcId="{3B1A393E-6259-4E37-9674-3EF95E66EC38}" destId="{7F3D6991-14D3-412C-8DA2-EB85101E8CFD}" srcOrd="0" destOrd="0" presId="urn:microsoft.com/office/officeart/2005/8/layout/list1"/>
    <dgm:cxn modelId="{5E36FD18-2C04-4910-96E0-F49F519E5242}" type="presOf" srcId="{943BE914-2403-4AE1-B2B6-F2C44E0EF723}" destId="{ED11493D-A9A4-4038-942A-956FBD7EC036}" srcOrd="0" destOrd="0" presId="urn:microsoft.com/office/officeart/2005/8/layout/list1"/>
    <dgm:cxn modelId="{160369B4-ED71-454E-8C11-7B49F414F149}" type="presOf" srcId="{895B4D5C-B04F-4C0F-9247-5FC58405D3BA}" destId="{76580B71-15D2-486D-896C-7E96F3EFB5D4}" srcOrd="1" destOrd="0" presId="urn:microsoft.com/office/officeart/2005/8/layout/list1"/>
    <dgm:cxn modelId="{0FA46F26-ED6B-47D1-8A29-D83E3F09FFA3}" type="presOf" srcId="{6E4D5026-DD90-4337-89BD-E7F99745B61A}" destId="{EFBD821B-CD14-4E04-92DD-8E11D8E4C728}" srcOrd="0" destOrd="0" presId="urn:microsoft.com/office/officeart/2005/8/layout/list1"/>
    <dgm:cxn modelId="{72BE9D7B-B808-4138-B4E9-2ABA8F0283D0}" srcId="{7A71843B-23A2-4F78-AB3F-07A2022890D5}" destId="{943BE914-2403-4AE1-B2B6-F2C44E0EF723}" srcOrd="0" destOrd="0" parTransId="{50C35CFA-027A-48F3-9A18-7CE15F94CFA1}" sibTransId="{C03BAFCE-CBC0-401E-B1CC-8B926EEAF72A}"/>
    <dgm:cxn modelId="{D722E518-10A6-44B8-B4A8-279935A748C1}" type="presOf" srcId="{943BE914-2403-4AE1-B2B6-F2C44E0EF723}" destId="{F822BE3B-AD7C-4E3F-A1A6-11DDB73A46DD}" srcOrd="1" destOrd="0" presId="urn:microsoft.com/office/officeart/2005/8/layout/list1"/>
    <dgm:cxn modelId="{4070A534-F310-4AC4-A1CB-B28385226B14}" type="presOf" srcId="{C0AF36C2-4D1F-4502-907C-D6CC6F855B04}" destId="{7DA0BDD2-4B9C-47F1-A40E-FBD8A65F1D76}" srcOrd="0" destOrd="0" presId="urn:microsoft.com/office/officeart/2005/8/layout/list1"/>
    <dgm:cxn modelId="{64E28CBE-D39B-4185-94C1-680A687E606B}" srcId="{895B4D5C-B04F-4C0F-9247-5FC58405D3BA}" destId="{3B1A393E-6259-4E37-9674-3EF95E66EC38}" srcOrd="0" destOrd="0" parTransId="{E7A97E73-FD80-4C67-B8DC-CC95040A490D}" sibTransId="{B72CF5B1-0CDB-4E40-999D-F76EECB6C42D}"/>
    <dgm:cxn modelId="{A1C8DD34-97A7-4A5A-921C-6350A3A65770}" srcId="{7A71843B-23A2-4F78-AB3F-07A2022890D5}" destId="{C0AF36C2-4D1F-4502-907C-D6CC6F855B04}" srcOrd="2" destOrd="0" parTransId="{6E034458-FADF-4064-95BD-5DA3931E5807}" sibTransId="{1B6A1B76-AA1B-47A2-9D6E-646E4FE04D89}"/>
    <dgm:cxn modelId="{CC22F94E-04E6-4588-B05A-353CA9F67938}" srcId="{943BE914-2403-4AE1-B2B6-F2C44E0EF723}" destId="{3A693470-B56D-42E9-916A-1568BD484CA5}" srcOrd="0" destOrd="0" parTransId="{A5CAACA5-86A4-4E1F-8BA3-E6A6DB60576D}" sibTransId="{0BA02C98-0634-42FC-AA39-15EFE851F103}"/>
    <dgm:cxn modelId="{F3792676-E584-49BB-A860-F7AB64D0BABD}" type="presOf" srcId="{482636B1-AE27-4D3E-8EBA-A978AC94E900}" destId="{4ACB4CAB-32DC-4E89-B701-B989554533BB}" srcOrd="0" destOrd="0" presId="urn:microsoft.com/office/officeart/2005/8/layout/list1"/>
    <dgm:cxn modelId="{13EA4510-1EA3-4898-8261-1C533F77D573}" type="presOf" srcId="{87176BC7-6FBF-44B8-8495-26002862FB17}" destId="{05E694B5-9F4A-4D79-BED2-89111D803062}" srcOrd="0" destOrd="0" presId="urn:microsoft.com/office/officeart/2005/8/layout/list1"/>
    <dgm:cxn modelId="{0633E045-6C21-4F3C-97C4-41A50823DE75}" type="presOf" srcId="{6E4D5026-DD90-4337-89BD-E7F99745B61A}" destId="{84E4583F-993D-4C51-B13C-2B975634D2CE}" srcOrd="1" destOrd="0" presId="urn:microsoft.com/office/officeart/2005/8/layout/list1"/>
    <dgm:cxn modelId="{B8E80BD9-8999-4EBC-BE1A-AA986B19AF36}" srcId="{7A71843B-23A2-4F78-AB3F-07A2022890D5}" destId="{482636B1-AE27-4D3E-8EBA-A978AC94E900}" srcOrd="3" destOrd="0" parTransId="{CC0CD8A4-18DD-4B74-BB4C-C4AF9076C691}" sibTransId="{01D24922-D52A-4A08-9CA9-1604D99A9630}"/>
    <dgm:cxn modelId="{93ED1678-801A-4DBC-A05F-7F6C31F34321}" srcId="{7A71843B-23A2-4F78-AB3F-07A2022890D5}" destId="{6E4D5026-DD90-4337-89BD-E7F99745B61A}" srcOrd="4" destOrd="0" parTransId="{A9D2C704-AB82-49FD-AF46-A2334FEF5D66}" sibTransId="{BE0B8E56-7C54-492B-BFE3-5A4E76F84A0F}"/>
    <dgm:cxn modelId="{9A25926B-A325-4DAB-8A77-A07B84C20E87}" srcId="{7A71843B-23A2-4F78-AB3F-07A2022890D5}" destId="{895B4D5C-B04F-4C0F-9247-5FC58405D3BA}" srcOrd="1" destOrd="0" parTransId="{EA194789-9995-4811-97E6-FD4F858A39D2}" sibTransId="{8FEF2D79-A4EE-4FE5-A2EA-4B606E66776C}"/>
    <dgm:cxn modelId="{345D2229-55AC-4044-867E-B0913AA388C0}" srcId="{C0AF36C2-4D1F-4502-907C-D6CC6F855B04}" destId="{3FC4E471-7F8D-4E53-A550-5495DF0B0F8C}" srcOrd="0" destOrd="0" parTransId="{3AF6AB5A-0CA0-4CDF-8BC3-3FD5D88B8DC0}" sibTransId="{5F90BE55-2C1D-46C5-9F73-9D492335A9AB}"/>
    <dgm:cxn modelId="{BAF909EF-A4A7-4894-AFF1-15215BEE89BA}" srcId="{482636B1-AE27-4D3E-8EBA-A978AC94E900}" destId="{D5D773E3-B38F-42B5-97AA-6EBEBE6C2C9E}" srcOrd="0" destOrd="0" parTransId="{0D0E076C-497A-4B51-9F06-84E458C4DB40}" sibTransId="{806E61F3-A8C6-4774-B1D4-E2560E2BDCD2}"/>
    <dgm:cxn modelId="{B2162252-B427-4084-9AC6-12B4FC86EA06}" type="presOf" srcId="{D5D773E3-B38F-42B5-97AA-6EBEBE6C2C9E}" destId="{90B123C4-663E-457F-B4AA-81693FE7CE49}" srcOrd="0" destOrd="0" presId="urn:microsoft.com/office/officeart/2005/8/layout/list1"/>
    <dgm:cxn modelId="{100B2F69-F16A-4163-8674-7D79030C8E90}" type="presOf" srcId="{C0AF36C2-4D1F-4502-907C-D6CC6F855B04}" destId="{4DDC06C5-D03A-426C-8C7C-BD07BC6AFFB9}" srcOrd="1" destOrd="0" presId="urn:microsoft.com/office/officeart/2005/8/layout/list1"/>
    <dgm:cxn modelId="{681E5834-A036-4FF4-BDF7-4FF470E32F1F}" type="presOf" srcId="{7A71843B-23A2-4F78-AB3F-07A2022890D5}" destId="{2304B764-778C-4342-8840-5B186B29ADCD}" srcOrd="0" destOrd="0" presId="urn:microsoft.com/office/officeart/2005/8/layout/list1"/>
    <dgm:cxn modelId="{EDF01EAE-77F7-464C-AF47-ED6892DD18DA}" type="presOf" srcId="{3FC4E471-7F8D-4E53-A550-5495DF0B0F8C}" destId="{0F8B31DE-AA33-435C-812A-5A3601968FFE}" srcOrd="0" destOrd="0" presId="urn:microsoft.com/office/officeart/2005/8/layout/list1"/>
    <dgm:cxn modelId="{CAD69988-3266-41AB-9DB4-D77F6A5CE02A}" type="presOf" srcId="{482636B1-AE27-4D3E-8EBA-A978AC94E900}" destId="{BFA5B5CC-7A1C-4AC0-94FC-A7E0C00DA24E}" srcOrd="1" destOrd="0" presId="urn:microsoft.com/office/officeart/2005/8/layout/list1"/>
    <dgm:cxn modelId="{5BA45671-0441-4D08-9B33-6D90ED52B525}" srcId="{6E4D5026-DD90-4337-89BD-E7F99745B61A}" destId="{87176BC7-6FBF-44B8-8495-26002862FB17}" srcOrd="0" destOrd="0" parTransId="{4FB10F30-C7C9-41BE-8344-D0E74BBF643C}" sibTransId="{7ACECDB9-9BCF-4A95-A800-451E8F213585}"/>
    <dgm:cxn modelId="{602A25DA-BE01-4139-9C5A-68225249BF34}" type="presOf" srcId="{895B4D5C-B04F-4C0F-9247-5FC58405D3BA}" destId="{441AD221-C09F-49F4-84E1-C8151F29B380}" srcOrd="0" destOrd="0" presId="urn:microsoft.com/office/officeart/2005/8/layout/list1"/>
    <dgm:cxn modelId="{A211014C-5F75-4B55-9987-325A39BBE4D4}" type="presOf" srcId="{3A693470-B56D-42E9-916A-1568BD484CA5}" destId="{E2AACB28-371C-49E6-9EBE-0DAD28BB3585}" srcOrd="0" destOrd="0" presId="urn:microsoft.com/office/officeart/2005/8/layout/list1"/>
    <dgm:cxn modelId="{0304AE03-F63C-49FD-B727-E655827E3162}" type="presParOf" srcId="{2304B764-778C-4342-8840-5B186B29ADCD}" destId="{A0032E2D-D61E-4706-B775-2B17C4F93DC6}" srcOrd="0" destOrd="0" presId="urn:microsoft.com/office/officeart/2005/8/layout/list1"/>
    <dgm:cxn modelId="{8992D67B-23DB-49B2-A045-F4AD6630587F}" type="presParOf" srcId="{A0032E2D-D61E-4706-B775-2B17C4F93DC6}" destId="{ED11493D-A9A4-4038-942A-956FBD7EC036}" srcOrd="0" destOrd="0" presId="urn:microsoft.com/office/officeart/2005/8/layout/list1"/>
    <dgm:cxn modelId="{95349A0A-8A24-468F-BEFB-B1AA94F4CA32}" type="presParOf" srcId="{A0032E2D-D61E-4706-B775-2B17C4F93DC6}" destId="{F822BE3B-AD7C-4E3F-A1A6-11DDB73A46DD}" srcOrd="1" destOrd="0" presId="urn:microsoft.com/office/officeart/2005/8/layout/list1"/>
    <dgm:cxn modelId="{6A9AB489-C720-41F9-84A7-2E4D95AF5289}" type="presParOf" srcId="{2304B764-778C-4342-8840-5B186B29ADCD}" destId="{0CFBA5B9-3F49-4521-93EA-FF1E3DA839EF}" srcOrd="1" destOrd="0" presId="urn:microsoft.com/office/officeart/2005/8/layout/list1"/>
    <dgm:cxn modelId="{E47E2D9D-660E-4F3D-9A2D-7A5995D7FB98}" type="presParOf" srcId="{2304B764-778C-4342-8840-5B186B29ADCD}" destId="{E2AACB28-371C-49E6-9EBE-0DAD28BB3585}" srcOrd="2" destOrd="0" presId="urn:microsoft.com/office/officeart/2005/8/layout/list1"/>
    <dgm:cxn modelId="{18AD34A3-3747-4936-90F3-8C227487D697}" type="presParOf" srcId="{2304B764-778C-4342-8840-5B186B29ADCD}" destId="{C5BFB2B7-E0E4-4B30-A4F6-EB319A9AA788}" srcOrd="3" destOrd="0" presId="urn:microsoft.com/office/officeart/2005/8/layout/list1"/>
    <dgm:cxn modelId="{95EE324F-5FAF-4AD0-BB57-ECB3DBF54AAC}" type="presParOf" srcId="{2304B764-778C-4342-8840-5B186B29ADCD}" destId="{C010BB19-87E5-40BA-B657-272CA0A96366}" srcOrd="4" destOrd="0" presId="urn:microsoft.com/office/officeart/2005/8/layout/list1"/>
    <dgm:cxn modelId="{1A2144DA-0B32-41CD-93DD-F73A68CDA815}" type="presParOf" srcId="{C010BB19-87E5-40BA-B657-272CA0A96366}" destId="{441AD221-C09F-49F4-84E1-C8151F29B380}" srcOrd="0" destOrd="0" presId="urn:microsoft.com/office/officeart/2005/8/layout/list1"/>
    <dgm:cxn modelId="{3A34D5CB-98A9-4323-9ED9-038768D7E8F7}" type="presParOf" srcId="{C010BB19-87E5-40BA-B657-272CA0A96366}" destId="{76580B71-15D2-486D-896C-7E96F3EFB5D4}" srcOrd="1" destOrd="0" presId="urn:microsoft.com/office/officeart/2005/8/layout/list1"/>
    <dgm:cxn modelId="{194147E5-FA14-43F9-8894-C6F6B1197C09}" type="presParOf" srcId="{2304B764-778C-4342-8840-5B186B29ADCD}" destId="{55D92A38-D229-4CAB-B588-B78B051B0D40}" srcOrd="5" destOrd="0" presId="urn:microsoft.com/office/officeart/2005/8/layout/list1"/>
    <dgm:cxn modelId="{AFDC132E-D38A-4647-A001-DE434525D893}" type="presParOf" srcId="{2304B764-778C-4342-8840-5B186B29ADCD}" destId="{7F3D6991-14D3-412C-8DA2-EB85101E8CFD}" srcOrd="6" destOrd="0" presId="urn:microsoft.com/office/officeart/2005/8/layout/list1"/>
    <dgm:cxn modelId="{406FF393-FF43-4AF2-8BCC-9A4F68F0400D}" type="presParOf" srcId="{2304B764-778C-4342-8840-5B186B29ADCD}" destId="{6E78C154-2CB5-4F6F-A2D4-4966405A1303}" srcOrd="7" destOrd="0" presId="urn:microsoft.com/office/officeart/2005/8/layout/list1"/>
    <dgm:cxn modelId="{4A2CD91A-4005-4342-A14A-8C3E89AF6AF7}" type="presParOf" srcId="{2304B764-778C-4342-8840-5B186B29ADCD}" destId="{F81A802B-BEC6-474A-A1A3-8DD2C723FF78}" srcOrd="8" destOrd="0" presId="urn:microsoft.com/office/officeart/2005/8/layout/list1"/>
    <dgm:cxn modelId="{1F59D282-394F-42C1-B0F4-8F2F44CA8B34}" type="presParOf" srcId="{F81A802B-BEC6-474A-A1A3-8DD2C723FF78}" destId="{7DA0BDD2-4B9C-47F1-A40E-FBD8A65F1D76}" srcOrd="0" destOrd="0" presId="urn:microsoft.com/office/officeart/2005/8/layout/list1"/>
    <dgm:cxn modelId="{66967E4C-6574-4AC1-AA6D-3FE7D61BBA0B}" type="presParOf" srcId="{F81A802B-BEC6-474A-A1A3-8DD2C723FF78}" destId="{4DDC06C5-D03A-426C-8C7C-BD07BC6AFFB9}" srcOrd="1" destOrd="0" presId="urn:microsoft.com/office/officeart/2005/8/layout/list1"/>
    <dgm:cxn modelId="{B7755FB2-9B2D-4D48-B64C-222FB9EA419E}" type="presParOf" srcId="{2304B764-778C-4342-8840-5B186B29ADCD}" destId="{E9E19E23-153A-4907-B825-4EB8D64433B9}" srcOrd="9" destOrd="0" presId="urn:microsoft.com/office/officeart/2005/8/layout/list1"/>
    <dgm:cxn modelId="{6E96EA73-18E2-45B0-B300-EA8730E6A782}" type="presParOf" srcId="{2304B764-778C-4342-8840-5B186B29ADCD}" destId="{0F8B31DE-AA33-435C-812A-5A3601968FFE}" srcOrd="10" destOrd="0" presId="urn:microsoft.com/office/officeart/2005/8/layout/list1"/>
    <dgm:cxn modelId="{A1191D09-B70D-4541-8869-919F58AA4C87}" type="presParOf" srcId="{2304B764-778C-4342-8840-5B186B29ADCD}" destId="{57375120-7EBF-4C1B-8B7C-204F085D18BE}" srcOrd="11" destOrd="0" presId="urn:microsoft.com/office/officeart/2005/8/layout/list1"/>
    <dgm:cxn modelId="{F09AAC18-5999-49BA-8ADA-7DCE61D9C52B}" type="presParOf" srcId="{2304B764-778C-4342-8840-5B186B29ADCD}" destId="{B171F8FB-DDFF-4BED-88B9-3C21849305F8}" srcOrd="12" destOrd="0" presId="urn:microsoft.com/office/officeart/2005/8/layout/list1"/>
    <dgm:cxn modelId="{5E3B302B-9302-4BD3-9BCB-E57780A7A752}" type="presParOf" srcId="{B171F8FB-DDFF-4BED-88B9-3C21849305F8}" destId="{4ACB4CAB-32DC-4E89-B701-B989554533BB}" srcOrd="0" destOrd="0" presId="urn:microsoft.com/office/officeart/2005/8/layout/list1"/>
    <dgm:cxn modelId="{C572010B-10D6-4F19-9D67-06B696AF577A}" type="presParOf" srcId="{B171F8FB-DDFF-4BED-88B9-3C21849305F8}" destId="{BFA5B5CC-7A1C-4AC0-94FC-A7E0C00DA24E}" srcOrd="1" destOrd="0" presId="urn:microsoft.com/office/officeart/2005/8/layout/list1"/>
    <dgm:cxn modelId="{E38655E9-D088-44FD-993C-D3B3691330AE}" type="presParOf" srcId="{2304B764-778C-4342-8840-5B186B29ADCD}" destId="{9455210E-C514-470D-8BF8-C2233ED0308B}" srcOrd="13" destOrd="0" presId="urn:microsoft.com/office/officeart/2005/8/layout/list1"/>
    <dgm:cxn modelId="{01381857-E47B-415B-BC76-6407F8000E72}" type="presParOf" srcId="{2304B764-778C-4342-8840-5B186B29ADCD}" destId="{90B123C4-663E-457F-B4AA-81693FE7CE49}" srcOrd="14" destOrd="0" presId="urn:microsoft.com/office/officeart/2005/8/layout/list1"/>
    <dgm:cxn modelId="{7A21D0DF-2E03-4A65-AB9C-BCEDC0030088}" type="presParOf" srcId="{2304B764-778C-4342-8840-5B186B29ADCD}" destId="{13F2DAD1-4108-47CC-A804-D8E3E33E092A}" srcOrd="15" destOrd="0" presId="urn:microsoft.com/office/officeart/2005/8/layout/list1"/>
    <dgm:cxn modelId="{D441D015-CD0A-4907-A7C0-C0C3533C1CEB}" type="presParOf" srcId="{2304B764-778C-4342-8840-5B186B29ADCD}" destId="{3C975460-C1A8-4C57-9E39-9A63FBD09F6E}" srcOrd="16" destOrd="0" presId="urn:microsoft.com/office/officeart/2005/8/layout/list1"/>
    <dgm:cxn modelId="{1E24E869-54AF-48B3-B135-9ADF805091EF}" type="presParOf" srcId="{3C975460-C1A8-4C57-9E39-9A63FBD09F6E}" destId="{EFBD821B-CD14-4E04-92DD-8E11D8E4C728}" srcOrd="0" destOrd="0" presId="urn:microsoft.com/office/officeart/2005/8/layout/list1"/>
    <dgm:cxn modelId="{FF0E0D9B-5A84-41A2-A96A-C9AF13151C5A}" type="presParOf" srcId="{3C975460-C1A8-4C57-9E39-9A63FBD09F6E}" destId="{84E4583F-993D-4C51-B13C-2B975634D2CE}" srcOrd="1" destOrd="0" presId="urn:microsoft.com/office/officeart/2005/8/layout/list1"/>
    <dgm:cxn modelId="{FFD1AAFF-D554-4EB0-8ADF-740D5F5799B3}" type="presParOf" srcId="{2304B764-778C-4342-8840-5B186B29ADCD}" destId="{CCF5D840-B8E4-449D-A324-99632D746D02}" srcOrd="17" destOrd="0" presId="urn:microsoft.com/office/officeart/2005/8/layout/list1"/>
    <dgm:cxn modelId="{808C3263-9F1F-498A-A6FB-1681DA328CC9}" type="presParOf" srcId="{2304B764-778C-4342-8840-5B186B29ADCD}" destId="{05E694B5-9F4A-4D79-BED2-89111D80306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2AACB28-371C-49E6-9EBE-0DAD28BB3585}">
      <dsp:nvSpPr>
        <dsp:cNvPr id="0" name=""/>
        <dsp:cNvSpPr/>
      </dsp:nvSpPr>
      <dsp:spPr>
        <a:xfrm>
          <a:off x="0" y="270650"/>
          <a:ext cx="8229600" cy="774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smtClean="0"/>
            <a:t>po rozpadu světové bipolarity se vytváří multipolarita s výraznými póly (USA, Japonsko, západní Evropa, Čína, Rusko)</a:t>
          </a:r>
          <a:endParaRPr lang="cs-CZ" sz="1200" kern="1200"/>
        </a:p>
      </dsp:txBody>
      <dsp:txXfrm>
        <a:off x="0" y="270650"/>
        <a:ext cx="8229600" cy="774900"/>
      </dsp:txXfrm>
    </dsp:sp>
    <dsp:sp modelId="{F822BE3B-AD7C-4E3F-A1A6-11DDB73A46DD}">
      <dsp:nvSpPr>
        <dsp:cNvPr id="0" name=""/>
        <dsp:cNvSpPr/>
      </dsp:nvSpPr>
      <dsp:spPr>
        <a:xfrm>
          <a:off x="411480" y="93530"/>
          <a:ext cx="5760720" cy="354240"/>
        </a:xfrm>
        <a:prstGeom prst="roundRect">
          <a:avLst/>
        </a:prstGeom>
        <a:solidFill>
          <a:schemeClr val="accent6"/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MULTIPOLARITA</a:t>
          </a:r>
          <a:endParaRPr lang="cs-CZ" sz="1200" kern="1200"/>
        </a:p>
      </dsp:txBody>
      <dsp:txXfrm>
        <a:off x="411480" y="93530"/>
        <a:ext cx="5760720" cy="354240"/>
      </dsp:txXfrm>
    </dsp:sp>
    <dsp:sp modelId="{7F3D6991-14D3-412C-8DA2-EB85101E8CFD}">
      <dsp:nvSpPr>
        <dsp:cNvPr id="0" name=""/>
        <dsp:cNvSpPr/>
      </dsp:nvSpPr>
      <dsp:spPr>
        <a:xfrm>
          <a:off x="0" y="1287471"/>
          <a:ext cx="8229600" cy="548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smtClean="0"/>
            <a:t>stále se prohlubující ekonomické i demografické rozdělení světa na bohatý Sever a chudý Jih</a:t>
          </a:r>
          <a:endParaRPr lang="cs-CZ" sz="1200" kern="1200"/>
        </a:p>
      </dsp:txBody>
      <dsp:txXfrm>
        <a:off x="0" y="1287471"/>
        <a:ext cx="8229600" cy="548100"/>
      </dsp:txXfrm>
    </dsp:sp>
    <dsp:sp modelId="{76580B71-15D2-486D-896C-7E96F3EFB5D4}">
      <dsp:nvSpPr>
        <dsp:cNvPr id="0" name=""/>
        <dsp:cNvSpPr/>
      </dsp:nvSpPr>
      <dsp:spPr>
        <a:xfrm>
          <a:off x="411480" y="1110351"/>
          <a:ext cx="5760720" cy="354240"/>
        </a:xfrm>
        <a:prstGeom prst="roundRect">
          <a:avLst/>
        </a:prstGeom>
        <a:solidFill>
          <a:schemeClr val="accent6"/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PROPAST MEZI SEVEREM A JIHEM</a:t>
          </a:r>
          <a:endParaRPr lang="cs-CZ" sz="1200" kern="1200"/>
        </a:p>
      </dsp:txBody>
      <dsp:txXfrm>
        <a:off x="411480" y="1110351"/>
        <a:ext cx="5760720" cy="354240"/>
      </dsp:txXfrm>
    </dsp:sp>
    <dsp:sp modelId="{0F8B31DE-AA33-435C-812A-5A3601968FFE}">
      <dsp:nvSpPr>
        <dsp:cNvPr id="0" name=""/>
        <dsp:cNvSpPr/>
      </dsp:nvSpPr>
      <dsp:spPr>
        <a:xfrm>
          <a:off x="0" y="2077490"/>
          <a:ext cx="8229600" cy="548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smtClean="0"/>
            <a:t>Evropská unie, NAFTA, Asean, LAS, OPEC atd.</a:t>
          </a:r>
          <a:endParaRPr lang="cs-CZ" sz="1200" kern="1200"/>
        </a:p>
      </dsp:txBody>
      <dsp:txXfrm>
        <a:off x="0" y="2077490"/>
        <a:ext cx="8229600" cy="548100"/>
      </dsp:txXfrm>
    </dsp:sp>
    <dsp:sp modelId="{4DDC06C5-D03A-426C-8C7C-BD07BC6AFFB9}">
      <dsp:nvSpPr>
        <dsp:cNvPr id="0" name=""/>
        <dsp:cNvSpPr/>
      </dsp:nvSpPr>
      <dsp:spPr>
        <a:xfrm>
          <a:off x="411480" y="1900371"/>
          <a:ext cx="5760720" cy="354240"/>
        </a:xfrm>
        <a:prstGeom prst="roundRect">
          <a:avLst/>
        </a:prstGeom>
        <a:solidFill>
          <a:schemeClr val="accent6"/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INTEGRACE</a:t>
          </a:r>
          <a:endParaRPr lang="cs-CZ" sz="1200" kern="1200"/>
        </a:p>
      </dsp:txBody>
      <dsp:txXfrm>
        <a:off x="411480" y="1900371"/>
        <a:ext cx="5760720" cy="354240"/>
      </dsp:txXfrm>
    </dsp:sp>
    <dsp:sp modelId="{90B123C4-663E-457F-B4AA-81693FE7CE49}">
      <dsp:nvSpPr>
        <dsp:cNvPr id="0" name=""/>
        <dsp:cNvSpPr/>
      </dsp:nvSpPr>
      <dsp:spPr>
        <a:xfrm>
          <a:off x="0" y="2867511"/>
          <a:ext cx="8229600" cy="774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smtClean="0"/>
            <a:t>ekonomická, kulturní, politická, tzv. globální problémy (zdravotnictví, ekologie, výživa, populace, terorismus, náboženská, rasová a jiná nesnášenlivost)</a:t>
          </a:r>
          <a:endParaRPr lang="cs-CZ" sz="1200" kern="1200"/>
        </a:p>
      </dsp:txBody>
      <dsp:txXfrm>
        <a:off x="0" y="2867511"/>
        <a:ext cx="8229600" cy="774900"/>
      </dsp:txXfrm>
    </dsp:sp>
    <dsp:sp modelId="{BFA5B5CC-7A1C-4AC0-94FC-A7E0C00DA24E}">
      <dsp:nvSpPr>
        <dsp:cNvPr id="0" name=""/>
        <dsp:cNvSpPr/>
      </dsp:nvSpPr>
      <dsp:spPr>
        <a:xfrm>
          <a:off x="411480" y="2690390"/>
          <a:ext cx="5760720" cy="354240"/>
        </a:xfrm>
        <a:prstGeom prst="roundRect">
          <a:avLst/>
        </a:prstGeom>
        <a:solidFill>
          <a:schemeClr val="accent6"/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GLOBALIZACE</a:t>
          </a:r>
          <a:endParaRPr lang="cs-CZ" sz="1200" kern="1200"/>
        </a:p>
      </dsp:txBody>
      <dsp:txXfrm>
        <a:off x="411480" y="2690390"/>
        <a:ext cx="5760720" cy="354240"/>
      </dsp:txXfrm>
    </dsp:sp>
    <dsp:sp modelId="{05E694B5-9F4A-4D79-BED2-89111D803062}">
      <dsp:nvSpPr>
        <dsp:cNvPr id="0" name=""/>
        <dsp:cNvSpPr/>
      </dsp:nvSpPr>
      <dsp:spPr>
        <a:xfrm>
          <a:off x="0" y="3884331"/>
          <a:ext cx="8229600" cy="548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smtClean="0"/>
            <a:t>proces rozhodování OSN, krize EU, problematická činnost MMF a SB apod.</a:t>
          </a:r>
          <a:endParaRPr lang="cs-CZ" sz="1200" kern="1200"/>
        </a:p>
      </dsp:txBody>
      <dsp:txXfrm>
        <a:off x="0" y="3884331"/>
        <a:ext cx="8229600" cy="548100"/>
      </dsp:txXfrm>
    </dsp:sp>
    <dsp:sp modelId="{84E4583F-993D-4C51-B13C-2B975634D2CE}">
      <dsp:nvSpPr>
        <dsp:cNvPr id="0" name=""/>
        <dsp:cNvSpPr/>
      </dsp:nvSpPr>
      <dsp:spPr>
        <a:xfrm>
          <a:off x="411480" y="3707211"/>
          <a:ext cx="5760720" cy="354240"/>
        </a:xfrm>
        <a:prstGeom prst="roundRect">
          <a:avLst/>
        </a:prstGeom>
        <a:solidFill>
          <a:schemeClr val="accent6"/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POKLES VÝZNAMU MEZINÁRODNÍCH ORGANIZACÍ</a:t>
          </a:r>
          <a:endParaRPr lang="cs-CZ" sz="1200" kern="1200"/>
        </a:p>
      </dsp:txBody>
      <dsp:txXfrm>
        <a:off x="411480" y="3707211"/>
        <a:ext cx="5760720" cy="354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22.11.2012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021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VY_32_INOVACE_ZV_3_KRE_10_MEZINARODNI_VZTAHY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 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05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je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tematicky zaměřen na problematiku základních nástrojů zahraniční politiky (především diplomacie) a na současné tendence ve vývoji mezinárodních vztahů. Formou křížovky ověřuje získané znalosti žáků.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Mezinárodní vztahy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None/>
            </a:pPr>
            <a:r>
              <a:rPr lang="cs-CZ" smtClean="0"/>
              <a:t>a) </a:t>
            </a:r>
            <a:r>
              <a:rPr lang="cs-CZ" u="sng" smtClean="0"/>
              <a:t>v širokém slova smyslu</a:t>
            </a:r>
            <a:r>
              <a:rPr lang="cs-CZ" smtClean="0"/>
              <a:t>:</a:t>
            </a:r>
          </a:p>
          <a:p>
            <a:pPr marL="624078" indent="-514350">
              <a:buNone/>
            </a:pPr>
            <a:r>
              <a:rPr lang="cs-CZ" smtClean="0"/>
              <a:t>	vztahy mezi různými subjekty v oblasti ekonomické, politické, vojenské, kulturní, vědecko-informační, sportovní aj.</a:t>
            </a:r>
          </a:p>
          <a:p>
            <a:pPr marL="624078" indent="-514350">
              <a:buNone/>
            </a:pPr>
            <a:endParaRPr lang="cs-CZ" smtClean="0"/>
          </a:p>
          <a:p>
            <a:pPr marL="624078" indent="-514350">
              <a:buNone/>
            </a:pPr>
            <a:r>
              <a:rPr lang="cs-CZ" smtClean="0"/>
              <a:t>b) </a:t>
            </a:r>
            <a:r>
              <a:rPr lang="cs-CZ" sz="2800" b="1" u="sng" smtClean="0"/>
              <a:t>v užším slova smyslu</a:t>
            </a:r>
            <a:r>
              <a:rPr lang="cs-CZ" sz="2800" b="1" smtClean="0"/>
              <a:t>:</a:t>
            </a:r>
          </a:p>
          <a:p>
            <a:pPr marL="624078" indent="-514350">
              <a:buNone/>
            </a:pPr>
            <a:r>
              <a:rPr lang="cs-CZ" sz="2800" b="1" smtClean="0"/>
              <a:t>	vztahy povahy politické či vojensko-politické, jež souvisejí s uplatňováním a prosazováním mocenských zájmů mezi státy.</a:t>
            </a:r>
          </a:p>
          <a:p>
            <a:pPr marL="624078" indent="-514350" algn="r">
              <a:buNone/>
            </a:pPr>
            <a:r>
              <a:rPr lang="cs-CZ" sz="1600" smtClean="0"/>
              <a:t>(Bendl, 2000)</a:t>
            </a:r>
            <a:endParaRPr lang="cs-CZ" sz="1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mezinárodní vztahy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smtClean="0"/>
              <a:t>diplomacie</a:t>
            </a:r>
          </a:p>
          <a:p>
            <a:pPr algn="just">
              <a:buNone/>
            </a:pPr>
            <a:r>
              <a:rPr lang="cs-CZ" smtClean="0"/>
              <a:t>	- umění, věda a jednání mezi zástupci jednotlivých států</a:t>
            </a:r>
          </a:p>
          <a:p>
            <a:pPr algn="just">
              <a:buNone/>
            </a:pPr>
            <a:endParaRPr lang="cs-CZ" smtClean="0"/>
          </a:p>
          <a:p>
            <a:pPr algn="just">
              <a:buNone/>
            </a:pPr>
            <a:r>
              <a:rPr lang="cs-CZ" smtClean="0"/>
              <a:t>	- mezi základní funkce diplomata patří vyjednávání, reprezentace, informování o své či o hostitelské zemi, dohlížení na zájmy vlastních občanů a péče o zájmy správní</a:t>
            </a:r>
          </a:p>
          <a:p>
            <a:pPr algn="just">
              <a:buNone/>
            </a:pPr>
            <a:endParaRPr lang="cs-CZ" smtClean="0"/>
          </a:p>
          <a:p>
            <a:pPr algn="just">
              <a:buNone/>
            </a:pPr>
            <a:r>
              <a:rPr lang="cs-CZ" smtClean="0"/>
              <a:t>	- nejvyššími diplomaty jsou velvyslanci a vyslanci, pověřeni hlavou státu, na nižších stupních stojí rezident a chargé d´affaires (dočasný zástupce), pověřeni ministrem zahraničních věcí</a:t>
            </a:r>
          </a:p>
          <a:p>
            <a:pPr marL="624078" lvl="0" indent="-514350" algn="r">
              <a:buClr>
                <a:srgbClr val="DDDDDD"/>
              </a:buClr>
              <a:buNone/>
            </a:pPr>
            <a:r>
              <a:rPr lang="cs-CZ" sz="1600" smtClean="0">
                <a:solidFill>
                  <a:prstClr val="black"/>
                </a:solidFill>
              </a:rPr>
              <a:t>(Bendl, 2000)</a:t>
            </a:r>
          </a:p>
          <a:p>
            <a:pPr algn="r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smtClean="0"/>
              <a:t>Základní nástroj zahraniční politiky: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smtClean="0"/>
              <a:t>ideologické nástroje</a:t>
            </a:r>
          </a:p>
          <a:p>
            <a:pPr algn="just">
              <a:buNone/>
            </a:pPr>
            <a:r>
              <a:rPr lang="cs-CZ" smtClean="0"/>
              <a:t>	- úloha masmédií</a:t>
            </a:r>
          </a:p>
          <a:p>
            <a:pPr algn="just"/>
            <a:r>
              <a:rPr lang="cs-CZ" sz="2800" b="1" smtClean="0"/>
              <a:t>ekonomické prostředky</a:t>
            </a:r>
          </a:p>
          <a:p>
            <a:pPr algn="just">
              <a:buNone/>
            </a:pPr>
            <a:r>
              <a:rPr lang="cs-CZ" sz="2800" smtClean="0"/>
              <a:t>	- celní politika, bojkot, embargo</a:t>
            </a:r>
          </a:p>
          <a:p>
            <a:pPr algn="just"/>
            <a:r>
              <a:rPr lang="cs-CZ" sz="2800" b="1" smtClean="0"/>
              <a:t>mediace</a:t>
            </a:r>
          </a:p>
          <a:p>
            <a:pPr algn="just">
              <a:buNone/>
            </a:pPr>
            <a:r>
              <a:rPr lang="cs-CZ" sz="2800" smtClean="0"/>
              <a:t>	- prostředkování smíru</a:t>
            </a:r>
          </a:p>
          <a:p>
            <a:pPr algn="just"/>
            <a:r>
              <a:rPr lang="cs-CZ" sz="2800" b="1" smtClean="0"/>
              <a:t>arbitráž</a:t>
            </a:r>
          </a:p>
          <a:p>
            <a:pPr algn="just">
              <a:buNone/>
            </a:pPr>
            <a:r>
              <a:rPr lang="cs-CZ" sz="2800" smtClean="0"/>
              <a:t>	- smírčí soud (závazné opatření)</a:t>
            </a:r>
          </a:p>
          <a:p>
            <a:pPr algn="just"/>
            <a:r>
              <a:rPr lang="cs-CZ" sz="2800" b="1" smtClean="0"/>
              <a:t>vojenský konflikt</a:t>
            </a:r>
          </a:p>
          <a:p>
            <a:pPr algn="just"/>
            <a:r>
              <a:rPr lang="cs-CZ" sz="2800" b="1" smtClean="0"/>
              <a:t>mezinárodní terorismus</a:t>
            </a:r>
          </a:p>
          <a:p>
            <a:pPr algn="just"/>
            <a:endParaRPr lang="cs-CZ" sz="2800" smtClean="0"/>
          </a:p>
          <a:p>
            <a:pPr algn="just"/>
            <a:endParaRPr lang="cs-CZ" sz="2800" smtClean="0"/>
          </a:p>
          <a:p>
            <a:pPr marL="624078" lvl="0" indent="-514350" algn="r">
              <a:buClr>
                <a:srgbClr val="DDDDDD"/>
              </a:buClr>
              <a:buNone/>
            </a:pPr>
            <a:r>
              <a:rPr lang="cs-CZ" sz="1600" smtClean="0">
                <a:solidFill>
                  <a:prstClr val="black"/>
                </a:solidFill>
              </a:rPr>
              <a:t>(Bendl, 2000)</a:t>
            </a:r>
          </a:p>
          <a:p>
            <a:pPr algn="r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smtClean="0"/>
              <a:t>Další nástroje zahraniční politiky: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smtClean="0"/>
              <a:t>deklarace</a:t>
            </a:r>
          </a:p>
          <a:p>
            <a:pPr>
              <a:buNone/>
            </a:pPr>
            <a:r>
              <a:rPr lang="cs-CZ" smtClean="0"/>
              <a:t>	- mají pouze nezávazný charakter, slouží k vyjádření záměru</a:t>
            </a:r>
          </a:p>
          <a:p>
            <a:r>
              <a:rPr lang="cs-CZ" sz="2800" b="1" smtClean="0"/>
              <a:t>smlouvy</a:t>
            </a:r>
          </a:p>
          <a:p>
            <a:pPr>
              <a:buNone/>
            </a:pPr>
            <a:r>
              <a:rPr lang="cs-CZ" smtClean="0"/>
              <a:t>	- právně závazné</a:t>
            </a:r>
          </a:p>
          <a:p>
            <a:pPr>
              <a:buNone/>
            </a:pPr>
            <a:r>
              <a:rPr lang="cs-CZ" smtClean="0"/>
              <a:t>		bilaterální</a:t>
            </a:r>
          </a:p>
          <a:p>
            <a:pPr>
              <a:buNone/>
            </a:pPr>
            <a:r>
              <a:rPr lang="cs-CZ" smtClean="0"/>
              <a:t>		multilaterální	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 marL="624078" lvl="0" indent="-514350" algn="r">
              <a:buClr>
                <a:srgbClr val="DDDDDD"/>
              </a:buClr>
              <a:buNone/>
            </a:pPr>
            <a:r>
              <a:rPr lang="cs-CZ" sz="1400" smtClean="0">
                <a:solidFill>
                  <a:prstClr val="black"/>
                </a:solidFill>
              </a:rPr>
              <a:t>(Bendl, 2000)</a:t>
            </a:r>
          </a:p>
          <a:p>
            <a:pPr algn="r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Dohody mezi státy</a:t>
            </a:r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1115616" y="4005064"/>
            <a:ext cx="216024" cy="21602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115616" y="4221088"/>
            <a:ext cx="216024" cy="21602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smtClean="0"/>
              <a:t>Základní tendence současného vývoje mezinárodních vztahů: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6242447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200" smtClean="0">
                <a:solidFill>
                  <a:prstClr val="black"/>
                </a:solidFill>
              </a:rPr>
              <a:t>(Bendl, 2000, Heywood, 2008)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22BE3B-AD7C-4E3F-A1A6-11DDB73A4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822BE3B-AD7C-4E3F-A1A6-11DDB73A46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580B71-15D2-486D-896C-7E96F3EFB5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76580B71-15D2-486D-896C-7E96F3EFB5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DC06C5-D03A-426C-8C7C-BD07BC6AFF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4DDC06C5-D03A-426C-8C7C-BD07BC6AFF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A5B5CC-7A1C-4AC0-94FC-A7E0C00DA2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BFA5B5CC-7A1C-4AC0-94FC-A7E0C00DA2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E4583F-993D-4C51-B13C-2B975634D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84E4583F-993D-4C51-B13C-2B975634D2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AACB28-371C-49E6-9EBE-0DAD28BB35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E2AACB28-371C-49E6-9EBE-0DAD28BB35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3D6991-14D3-412C-8DA2-EB85101E8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7F3D6991-14D3-412C-8DA2-EB85101E8C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8B31DE-AA33-435C-812A-5A360196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0F8B31DE-AA33-435C-812A-5A3601968F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B123C4-663E-457F-B4AA-81693FE7CE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90B123C4-663E-457F-B4AA-81693FE7CE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E694B5-9F4A-4D79-BED2-89111D8030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graphicEl>
                                              <a:dgm id="{05E694B5-9F4A-4D79-BED2-89111D8030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2800"/>
              </a:lnSpc>
              <a:buNone/>
            </a:pPr>
            <a:r>
              <a:rPr lang="cs-CZ" sz="6400" smtClean="0"/>
              <a:t>prostředkování</a:t>
            </a:r>
          </a:p>
          <a:p>
            <a:pPr>
              <a:lnSpc>
                <a:spcPts val="2800"/>
              </a:lnSpc>
              <a:buNone/>
            </a:pPr>
            <a:r>
              <a:rPr lang="cs-CZ" sz="6400" smtClean="0"/>
              <a:t>smírčí soud</a:t>
            </a:r>
          </a:p>
          <a:p>
            <a:pPr>
              <a:lnSpc>
                <a:spcPts val="2800"/>
              </a:lnSpc>
              <a:buNone/>
            </a:pPr>
            <a:r>
              <a:rPr lang="cs-CZ" sz="6400" smtClean="0"/>
              <a:t>dvoupólovost</a:t>
            </a:r>
          </a:p>
          <a:p>
            <a:pPr>
              <a:lnSpc>
                <a:spcPts val="2500"/>
              </a:lnSpc>
              <a:buNone/>
            </a:pPr>
            <a:r>
              <a:rPr lang="cs-CZ" sz="6400" smtClean="0"/>
              <a:t>pr. závazná dohoda</a:t>
            </a:r>
          </a:p>
          <a:p>
            <a:pPr>
              <a:lnSpc>
                <a:spcPts val="2500"/>
              </a:lnSpc>
              <a:buNone/>
            </a:pPr>
            <a:r>
              <a:rPr lang="cs-CZ" sz="6400" smtClean="0"/>
              <a:t>odmítání výrobků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zákaz obch. styků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prostředek ideol. boje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spojování, sjednocování</a:t>
            </a:r>
          </a:p>
          <a:p>
            <a:pPr>
              <a:lnSpc>
                <a:spcPts val="2400"/>
              </a:lnSpc>
              <a:buNone/>
            </a:pPr>
            <a:endParaRPr lang="cs-CZ" sz="6400" smtClean="0"/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tajenka: státní úředník působící v mezinárodních vztazích.</a:t>
            </a:r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ct val="150000"/>
              </a:lnSpc>
              <a:buNone/>
            </a:pPr>
            <a:r>
              <a:rPr lang="cs-CZ" sz="2000" smtClean="0"/>
              <a:t>	</a:t>
            </a:r>
            <a:r>
              <a:rPr lang="cs-CZ" smtClean="0"/>
              <a:t>	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smtClean="0"/>
              <a:t>Dokážete vyluštit tajenku?</a:t>
            </a:r>
            <a:endParaRPr lang="cs-CZ" sz="2000"/>
          </a:p>
        </p:txBody>
      </p:sp>
      <p:sp>
        <p:nvSpPr>
          <p:cNvPr id="4" name="Obdélník 3"/>
          <p:cNvSpPr/>
          <p:nvPr/>
        </p:nvSpPr>
        <p:spPr>
          <a:xfrm>
            <a:off x="3419872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155679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155679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7" name="Obdélník 6"/>
          <p:cNvSpPr/>
          <p:nvPr/>
        </p:nvSpPr>
        <p:spPr>
          <a:xfrm>
            <a:off x="4932040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6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44208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15816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19168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191683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14" name="Obdélník 13"/>
          <p:cNvSpPr/>
          <p:nvPr/>
        </p:nvSpPr>
        <p:spPr>
          <a:xfrm>
            <a:off x="4932040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40152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444208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19872" y="191683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23928" y="227687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227687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22" name="Obdélník 21"/>
          <p:cNvSpPr/>
          <p:nvPr/>
        </p:nvSpPr>
        <p:spPr>
          <a:xfrm>
            <a:off x="4932040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36096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40152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44208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419872" y="227687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948264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52320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956376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923928" y="263691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419600" y="2628528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34" name="Obdélník 33"/>
          <p:cNvSpPr/>
          <p:nvPr/>
        </p:nvSpPr>
        <p:spPr>
          <a:xfrm>
            <a:off x="4932040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36096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940152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444208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419872" y="263691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923928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427984" y="299695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44" name="Obdélník 43"/>
          <p:cNvSpPr/>
          <p:nvPr/>
        </p:nvSpPr>
        <p:spPr>
          <a:xfrm>
            <a:off x="4940424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444480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948536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452592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923928" y="335699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419600" y="3348608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52" name="Obdélník 51"/>
          <p:cNvSpPr/>
          <p:nvPr/>
        </p:nvSpPr>
        <p:spPr>
          <a:xfrm>
            <a:off x="4932040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436096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40152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444208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948264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923928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427984" y="371703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59" name="Obdélník 58"/>
          <p:cNvSpPr/>
          <p:nvPr/>
        </p:nvSpPr>
        <p:spPr>
          <a:xfrm>
            <a:off x="4932040" y="371703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436096" y="37170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940152" y="37170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444208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6948264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452320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923928" y="407707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427984" y="4077072"/>
            <a:ext cx="504056" cy="36842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smtClean="0"/>
          </a:p>
        </p:txBody>
      </p:sp>
      <p:sp>
        <p:nvSpPr>
          <p:cNvPr id="67" name="Obdélník 66"/>
          <p:cNvSpPr/>
          <p:nvPr/>
        </p:nvSpPr>
        <p:spPr>
          <a:xfrm>
            <a:off x="4932040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436096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5940152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444208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419872" y="407707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948264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7452320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5796136" y="5661248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/>
              <a:t>(s použitím ASCS, 1997)</a:t>
            </a:r>
            <a:endParaRPr lang="cs-CZ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2800"/>
              </a:lnSpc>
              <a:buNone/>
            </a:pPr>
            <a:r>
              <a:rPr lang="cs-CZ" sz="6400" smtClean="0"/>
              <a:t>prostředkování</a:t>
            </a:r>
          </a:p>
          <a:p>
            <a:pPr>
              <a:lnSpc>
                <a:spcPts val="2800"/>
              </a:lnSpc>
              <a:buNone/>
            </a:pPr>
            <a:r>
              <a:rPr lang="cs-CZ" sz="6400" smtClean="0"/>
              <a:t>smírčí soud</a:t>
            </a:r>
          </a:p>
          <a:p>
            <a:pPr>
              <a:lnSpc>
                <a:spcPts val="2800"/>
              </a:lnSpc>
              <a:buNone/>
            </a:pPr>
            <a:r>
              <a:rPr lang="cs-CZ" sz="6400" smtClean="0"/>
              <a:t>dvoupólovost</a:t>
            </a:r>
          </a:p>
          <a:p>
            <a:pPr>
              <a:lnSpc>
                <a:spcPts val="2500"/>
              </a:lnSpc>
              <a:buNone/>
            </a:pPr>
            <a:r>
              <a:rPr lang="cs-CZ" sz="6400" smtClean="0"/>
              <a:t>pr. závazná dohoda</a:t>
            </a:r>
          </a:p>
          <a:p>
            <a:pPr>
              <a:lnSpc>
                <a:spcPts val="2500"/>
              </a:lnSpc>
              <a:buNone/>
            </a:pPr>
            <a:r>
              <a:rPr lang="cs-CZ" sz="6400" smtClean="0"/>
              <a:t>odmítání výrobků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zákaz obch. styků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prostředek ideol. boje</a:t>
            </a:r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spojování, sjednocování</a:t>
            </a:r>
          </a:p>
          <a:p>
            <a:pPr>
              <a:lnSpc>
                <a:spcPts val="2400"/>
              </a:lnSpc>
              <a:buNone/>
            </a:pPr>
            <a:endParaRPr lang="cs-CZ" sz="6400" smtClean="0"/>
          </a:p>
          <a:p>
            <a:pPr>
              <a:lnSpc>
                <a:spcPts val="2400"/>
              </a:lnSpc>
              <a:buNone/>
            </a:pPr>
            <a:r>
              <a:rPr lang="cs-CZ" sz="6400" smtClean="0"/>
              <a:t>tajenka: státní úředník působící v mezinárodních vztazích.</a:t>
            </a:r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ts val="2400"/>
              </a:lnSpc>
              <a:buNone/>
            </a:pPr>
            <a:endParaRPr lang="cs-CZ" sz="2000" smtClean="0"/>
          </a:p>
          <a:p>
            <a:pPr>
              <a:lnSpc>
                <a:spcPct val="150000"/>
              </a:lnSpc>
              <a:buNone/>
            </a:pPr>
            <a:r>
              <a:rPr lang="cs-CZ" sz="2000" smtClean="0"/>
              <a:t>	</a:t>
            </a:r>
            <a:r>
              <a:rPr lang="cs-CZ" smtClean="0"/>
              <a:t>	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smtClean="0"/>
              <a:t>Dokážete vyluštit tajenku?</a:t>
            </a:r>
            <a:endParaRPr lang="cs-CZ" sz="2000"/>
          </a:p>
        </p:txBody>
      </p:sp>
      <p:sp>
        <p:nvSpPr>
          <p:cNvPr id="4" name="Obdélník 3"/>
          <p:cNvSpPr/>
          <p:nvPr/>
        </p:nvSpPr>
        <p:spPr>
          <a:xfrm>
            <a:off x="3419872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155679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155679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D</a:t>
            </a:r>
          </a:p>
        </p:txBody>
      </p:sp>
      <p:sp>
        <p:nvSpPr>
          <p:cNvPr id="7" name="Obdélník 6"/>
          <p:cNvSpPr/>
          <p:nvPr/>
        </p:nvSpPr>
        <p:spPr>
          <a:xfrm>
            <a:off x="4932040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6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44208" y="15567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15816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19168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191683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32040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</a:t>
            </a: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40152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á</a:t>
            </a: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444208" y="19168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ž</a:t>
            </a: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19872" y="191683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</a:t>
            </a: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23928" y="227687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227687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P</a:t>
            </a:r>
            <a:endParaRPr lang="cs-CZ" sz="2400" b="1"/>
          </a:p>
        </p:txBody>
      </p:sp>
      <p:sp>
        <p:nvSpPr>
          <p:cNvPr id="22" name="Obdélník 21"/>
          <p:cNvSpPr/>
          <p:nvPr/>
        </p:nvSpPr>
        <p:spPr>
          <a:xfrm>
            <a:off x="4932040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</a:t>
            </a: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36096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l</a:t>
            </a: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40152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44208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</a:t>
            </a: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419872" y="227687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</a:t>
            </a: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948264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52320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</a:t>
            </a: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956376" y="22768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923928" y="263691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</a:t>
            </a: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419600" y="2628528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L</a:t>
            </a:r>
            <a:endParaRPr lang="cs-CZ" sz="2400" b="1"/>
          </a:p>
        </p:txBody>
      </p:sp>
      <p:sp>
        <p:nvSpPr>
          <p:cNvPr id="34" name="Obdélník 33"/>
          <p:cNvSpPr/>
          <p:nvPr/>
        </p:nvSpPr>
        <p:spPr>
          <a:xfrm>
            <a:off x="4932040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</a:t>
            </a: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36096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u</a:t>
            </a: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940152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</a:t>
            </a: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444208" y="263691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419872" y="263691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</a:t>
            </a: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923928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</a:t>
            </a: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427984" y="299695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O</a:t>
            </a:r>
            <a:endParaRPr lang="cs-CZ" sz="2400" b="1"/>
          </a:p>
        </p:txBody>
      </p:sp>
      <p:sp>
        <p:nvSpPr>
          <p:cNvPr id="44" name="Obdélník 43"/>
          <p:cNvSpPr/>
          <p:nvPr/>
        </p:nvSpPr>
        <p:spPr>
          <a:xfrm>
            <a:off x="4940424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j</a:t>
            </a: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444480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</a:t>
            </a: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948536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</a:t>
            </a: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452592" y="3005336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</a:t>
            </a: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923928" y="335699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</a:t>
            </a: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419600" y="3348608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M</a:t>
            </a:r>
            <a:endParaRPr lang="cs-CZ" sz="2400" b="1"/>
          </a:p>
        </p:txBody>
      </p:sp>
      <p:sp>
        <p:nvSpPr>
          <p:cNvPr id="52" name="Obdélník 51"/>
          <p:cNvSpPr/>
          <p:nvPr/>
        </p:nvSpPr>
        <p:spPr>
          <a:xfrm>
            <a:off x="4932040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</a:t>
            </a: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436096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40152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</a:t>
            </a: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444208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g</a:t>
            </a: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948264" y="335699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</a:t>
            </a: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923928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</a:t>
            </a: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427984" y="3717032"/>
            <a:ext cx="504056" cy="3600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A</a:t>
            </a:r>
            <a:endParaRPr lang="cs-CZ" sz="2400" b="1"/>
          </a:p>
        </p:txBody>
      </p:sp>
      <p:sp>
        <p:nvSpPr>
          <p:cNvPr id="59" name="Obdélník 58"/>
          <p:cNvSpPr/>
          <p:nvPr/>
        </p:nvSpPr>
        <p:spPr>
          <a:xfrm>
            <a:off x="4932040" y="371703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</a:t>
            </a: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436096" y="37170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</a:t>
            </a:r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940152" y="371703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é</a:t>
            </a: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444208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</a:t>
            </a:r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6948264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452320" y="371703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923928" y="4077072"/>
            <a:ext cx="495672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</a:t>
            </a: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427984" y="4077072"/>
            <a:ext cx="504056" cy="36842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T</a:t>
            </a:r>
            <a:endParaRPr lang="cs-CZ" sz="2400" b="1"/>
          </a:p>
        </p:txBody>
      </p:sp>
      <p:sp>
        <p:nvSpPr>
          <p:cNvPr id="67" name="Obdélník 66"/>
          <p:cNvSpPr/>
          <p:nvPr/>
        </p:nvSpPr>
        <p:spPr>
          <a:xfrm>
            <a:off x="4932040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</a:t>
            </a:r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436096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g</a:t>
            </a:r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5940152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</a:t>
            </a:r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444208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419872" y="4077072"/>
            <a:ext cx="495672" cy="35165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948264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</a:t>
            </a:r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7452320" y="4077072"/>
            <a:ext cx="504056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</a:t>
            </a:r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6300192" y="5805264"/>
            <a:ext cx="2376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200" smtClean="0">
                <a:solidFill>
                  <a:prstClr val="black"/>
                </a:solidFill>
              </a:rPr>
              <a:t>(s použitím ASCS, 1997)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0">
              <a:buClr>
                <a:srgbClr val="DDDDDD"/>
              </a:buClr>
            </a:pPr>
            <a:r>
              <a:rPr lang="cs-CZ" sz="2400" i="1" smtClean="0">
                <a:solidFill>
                  <a:prstClr val="black"/>
                </a:solidFill>
              </a:rPr>
              <a:t>Akademický slovník cizích slov: [A-Ž]</a:t>
            </a:r>
            <a:r>
              <a:rPr lang="cs-CZ" sz="2400" smtClean="0">
                <a:solidFill>
                  <a:prstClr val="black"/>
                </a:solidFill>
              </a:rPr>
              <a:t>. 1. vyd. Praha: Academia, 1997. ISBN 80-200-0607-9. </a:t>
            </a:r>
          </a:p>
          <a:p>
            <a:pPr lvl="0">
              <a:buClr>
                <a:srgbClr val="DDDDDD"/>
              </a:buClr>
            </a:pPr>
            <a:r>
              <a:rPr lang="cs-CZ" sz="2400" smtClean="0">
                <a:solidFill>
                  <a:prstClr val="black"/>
                </a:solidFill>
              </a:rPr>
              <a:t>BENDL, Stanislav. </a:t>
            </a:r>
            <a:r>
              <a:rPr lang="cs-CZ" sz="2400" i="1" smtClean="0">
                <a:solidFill>
                  <a:prstClr val="black"/>
                </a:solidFill>
              </a:rPr>
              <a:t>Maturita ze společenských věd</a:t>
            </a:r>
            <a:r>
              <a:rPr lang="cs-CZ" sz="2400" smtClean="0">
                <a:solidFill>
                  <a:prstClr val="black"/>
                </a:solidFill>
              </a:rPr>
              <a:t>. 2. vyd. Praha: Aleš Skřivan ml., 2000, ISBN 80-902261-9-1.</a:t>
            </a:r>
          </a:p>
          <a:p>
            <a:pPr lvl="0">
              <a:buClr>
                <a:srgbClr val="DDDDDD"/>
              </a:buClr>
            </a:pPr>
            <a:r>
              <a:rPr lang="cs-CZ" sz="2400" smtClean="0">
                <a:solidFill>
                  <a:prstClr val="black"/>
                </a:solidFill>
              </a:rPr>
              <a:t>HEYWOOD, Andrey. Politologie. Z angličtiny přeložil Zdeněk Masopust, Plzeň: Aleš Čeněk, 2008. ISBN 978-80-7380-115-1.</a:t>
            </a:r>
          </a:p>
          <a:p>
            <a:endParaRPr lang="cs-CZ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212</TotalTime>
  <Words>471</Words>
  <Application>Microsoft Office PowerPoint</Application>
  <PresentationFormat>Předvádění na obrazovce (4:3)</PresentationFormat>
  <Paragraphs>171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Mezinárodní vztahy</vt:lpstr>
      <vt:lpstr>mezinárodní vztahy</vt:lpstr>
      <vt:lpstr>Základní nástroj zahraniční politiky:</vt:lpstr>
      <vt:lpstr>Další nástroje zahraniční politiky:</vt:lpstr>
      <vt:lpstr>Dohody mezi státy</vt:lpstr>
      <vt:lpstr>Základní tendence současného vývoje mezinárodních vztahů:</vt:lpstr>
      <vt:lpstr>Dokážete vyluštit tajenku?</vt:lpstr>
      <vt:lpstr>Dokážete vyluštit tajenku?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Mezinárodní vztahy</dc:title>
  <dc:creator>PC</dc:creator>
  <cp:lastModifiedBy>Jiří Krejčí</cp:lastModifiedBy>
  <cp:revision>18</cp:revision>
  <dcterms:created xsi:type="dcterms:W3CDTF">2012-11-21T17:01:03Z</dcterms:created>
  <dcterms:modified xsi:type="dcterms:W3CDTF">2012-11-22T18:52:06Z</dcterms:modified>
</cp:coreProperties>
</file>