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85" r:id="rId2"/>
    <p:sldId id="256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65" r:id="rId12"/>
    <p:sldId id="266" r:id="rId13"/>
    <p:sldId id="267" r:id="rId14"/>
    <p:sldId id="294" r:id="rId15"/>
    <p:sldId id="295" r:id="rId16"/>
    <p:sldId id="299" r:id="rId17"/>
    <p:sldId id="296" r:id="rId18"/>
    <p:sldId id="297" r:id="rId19"/>
    <p:sldId id="298" r:id="rId20"/>
    <p:sldId id="300" r:id="rId21"/>
    <p:sldId id="284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BE2124-37AE-4984-8B67-03BB4F89CF6A}" type="datetimeFigureOut">
              <a:rPr lang="en-US" smtClean="0"/>
              <a:pPr/>
              <a:t>11/20/2012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1814AE-3E72-4A37-915F-FF5AC43D0AF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11/20/2012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11/20/2012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11/20/2012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11/20/2012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11/20/2012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11/20/2012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11/20/2012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11/20/2012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11/20/2012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11/20/2012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11/20/2012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22A8ECA-F69F-401B-93A4-3CADFEE4061F}" type="datetimeFigureOut">
              <a:rPr lang="en-US" smtClean="0"/>
              <a:pPr/>
              <a:t>11/20/2012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  <p:sndAc>
      <p:stSnd>
        <p:snd r:embed="rId13" name="camera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f/f7/Lesany_military_muzeum_410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9/%C4%8Cesk%C3%BD_sen_davy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675765" y="1295400"/>
          <a:ext cx="5792470" cy="889762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</a:t>
                      </a:r>
                      <a:r>
                        <a:rPr lang="cs-CZ" sz="1100" b="1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Libchavy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928745" y="2362200"/>
          <a:ext cx="5286511" cy="4229554"/>
        </p:xfrm>
        <a:graphic>
          <a:graphicData uri="http://schemas.openxmlformats.org/drawingml/2006/table">
            <a:tbl>
              <a:tblPr/>
              <a:tblGrid>
                <a:gridCol w="1400986"/>
                <a:gridCol w="3885525"/>
              </a:tblGrid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3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Performance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5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VY_32_INOVACE_4_8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Veronika Vaňousová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7.6.2012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6. – 9.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Umění a kultura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Rozvíjení smyslové citlivosti, Uplatňování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subjektivity, Ověřování komunikačních účinků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Performance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15 min prezentace, samostatná práce žáků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120 min,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11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 má sloužit jako motivační úvod k 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výuce výtvarné </a:t>
                      </a: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výchovy. Poskytuje žákům informace o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uměleckém směru performance. Součástí </a:t>
                      </a: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 jsou pokyny k samostatné tvůrčí činnosti žáků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– bublinová show.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8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8400" y="228600"/>
            <a:ext cx="4267200" cy="10402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Výtvarná výchova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Performance</a:t>
            </a:r>
          </a:p>
          <a:p>
            <a:r>
              <a:rPr lang="cs-CZ" dirty="0" smtClean="0"/>
              <a:t>Bublinová show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Performance (happening)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používání netradičních výtvarných uměleckých forem a prvků se záměrem šokovat nebo provokovat diváky a vtahovat je do akce</a:t>
            </a:r>
          </a:p>
          <a:p>
            <a:r>
              <a:rPr lang="cs-CZ" dirty="0" smtClean="0"/>
              <a:t>umělci někdy bývají částí veřejnosti považováni za pouhé výtržníky </a:t>
            </a:r>
          </a:p>
          <a:p>
            <a:r>
              <a:rPr lang="cs-CZ" smtClean="0"/>
              <a:t>v </a:t>
            </a:r>
            <a:r>
              <a:rPr lang="cs-CZ" smtClean="0"/>
              <a:t>některých </a:t>
            </a:r>
            <a:r>
              <a:rPr lang="cs-CZ" dirty="0" smtClean="0"/>
              <a:t>případech umělci své počínání vysvětlují různými osvětovými nebo </a:t>
            </a:r>
            <a:r>
              <a:rPr lang="cs-CZ" smtClean="0"/>
              <a:t>politickými </a:t>
            </a:r>
            <a:r>
              <a:rPr lang="cs-CZ" smtClean="0"/>
              <a:t>motivy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Tank č. 23 narůžovo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Pomník tanku, který měl symbolizovat osvobození Prahy Rudou armádou v roce 1945 poprvé přetřel narůžovo výtvarník David Černý.</a:t>
            </a:r>
          </a:p>
          <a:p>
            <a:r>
              <a:rPr lang="cs-CZ" dirty="0" smtClean="0"/>
              <a:t>Poté, co byl tank přetřen na původní, „správnou“ zelenou barvu, jej podruhé narůžovo natřela skupina poslanců tehdejšího parlamentu.</a:t>
            </a:r>
          </a:p>
          <a:p>
            <a:r>
              <a:rPr lang="cs-CZ" dirty="0" smtClean="0"/>
              <a:t>Z náměstí byl později tank odstraněn a v růžovém nátěru vystaven ve vojenském technickém muzeu v </a:t>
            </a:r>
            <a:r>
              <a:rPr lang="cs-CZ" dirty="0" err="1" smtClean="0"/>
              <a:t>Lešanech</a:t>
            </a:r>
            <a:r>
              <a:rPr lang="cs-CZ" dirty="0" smtClean="0"/>
              <a:t>. 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Lesany military muzeum 410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000" y="457200"/>
            <a:ext cx="7620000" cy="5715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5800" y="6400800"/>
            <a:ext cx="754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http://cs.wikipedia.org/wiki/Soubor:Lesany_military_muzeum_4101.JPG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Ztohoven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Skupina umělců, jejíž nejproslulejší akcí byl výstup na jeden z vysílačů používaných Českými radiokomunikacemi a napíchnutí se na jednu z kamer používanou pro živý přenos z Krkonoš.</a:t>
            </a:r>
          </a:p>
          <a:p>
            <a:r>
              <a:rPr lang="cs-CZ" dirty="0" smtClean="0"/>
              <a:t>V ranním vysílání se tak v pořadu </a:t>
            </a:r>
            <a:r>
              <a:rPr lang="cs-CZ" i="1" dirty="0" smtClean="0"/>
              <a:t>Panoráma</a:t>
            </a:r>
            <a:r>
              <a:rPr lang="cs-CZ" dirty="0" smtClean="0"/>
              <a:t> odvysílal fiktivní výbuch atomové bomby. 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Záběr z pořadu Panorama - Skupina Ztohoven se nabourala do vysílání ČT. (17.6.2007)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00" y="-2193925"/>
            <a:ext cx="6096000" cy="4572000"/>
          </a:xfrm>
          <a:prstGeom prst="rect">
            <a:avLst/>
          </a:prstGeom>
          <a:noFill/>
        </p:spPr>
      </p:pic>
      <p:pic>
        <p:nvPicPr>
          <p:cNvPr id="24582" name="Picture 6" descr="Záběr z pořadu Panorama - Skupina Ztohoven se nabourala do vysílání ČT. (17.6.2007)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00" y="-2193925"/>
            <a:ext cx="6096000" cy="4572000"/>
          </a:xfrm>
          <a:prstGeom prst="rect">
            <a:avLst/>
          </a:prstGeom>
          <a:noFill/>
        </p:spPr>
      </p:pic>
      <p:pic>
        <p:nvPicPr>
          <p:cNvPr id="24584" name="Picture 8" descr="http://www.designmagazin.cz/foto/2008/01/ztohoven-vybuch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1" y="609600"/>
            <a:ext cx="8000998" cy="48006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09600" y="5638800"/>
            <a:ext cx="6781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http://www.</a:t>
            </a:r>
            <a:r>
              <a:rPr lang="cs-CZ" sz="1000" dirty="0" err="1" smtClean="0"/>
              <a:t>designmagazin.cz</a:t>
            </a:r>
            <a:r>
              <a:rPr lang="cs-CZ" sz="1000" dirty="0" smtClean="0"/>
              <a:t>/</a:t>
            </a:r>
            <a:r>
              <a:rPr lang="cs-CZ" sz="1000" dirty="0" err="1" smtClean="0"/>
              <a:t>umeni</a:t>
            </a:r>
            <a:r>
              <a:rPr lang="cs-CZ" sz="1000" dirty="0" smtClean="0"/>
              <a:t>/291-</a:t>
            </a:r>
            <a:r>
              <a:rPr lang="cs-CZ" sz="1000" dirty="0" err="1" smtClean="0"/>
              <a:t>atomovy</a:t>
            </a:r>
            <a:r>
              <a:rPr lang="cs-CZ" sz="1000" dirty="0" smtClean="0"/>
              <a:t>-</a:t>
            </a:r>
            <a:r>
              <a:rPr lang="cs-CZ" sz="1000" dirty="0" err="1" smtClean="0"/>
              <a:t>vybuch</a:t>
            </a:r>
            <a:r>
              <a:rPr lang="cs-CZ" sz="1000" dirty="0" smtClean="0"/>
              <a:t>-</a:t>
            </a:r>
            <a:r>
              <a:rPr lang="cs-CZ" sz="1000" dirty="0" err="1" smtClean="0"/>
              <a:t>vyhral</a:t>
            </a:r>
            <a:r>
              <a:rPr lang="cs-CZ" sz="1000" dirty="0" smtClean="0"/>
              <a:t>-cenu-</a:t>
            </a:r>
            <a:r>
              <a:rPr lang="cs-CZ" sz="1000" dirty="0" err="1" smtClean="0"/>
              <a:t>ng</a:t>
            </a:r>
            <a:r>
              <a:rPr lang="cs-CZ" sz="1000" dirty="0" smtClean="0"/>
              <a:t>-333.html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sen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Dokumentární film z roku 2004 - první česká filmová reality show o přípravě reklamní kampaně a otevření </a:t>
            </a:r>
            <a:r>
              <a:rPr lang="cs-CZ" dirty="0" err="1" smtClean="0"/>
              <a:t>hyparmarketu</a:t>
            </a:r>
            <a:r>
              <a:rPr lang="cs-CZ" dirty="0" smtClean="0"/>
              <a:t>, který ve skutečnosti neexistoval.</a:t>
            </a:r>
          </a:p>
          <a:p>
            <a:r>
              <a:rPr lang="cs-CZ" dirty="0" smtClean="0"/>
              <a:t>Autoři natáčeli a dokumentovali celou přípravu a průběh reklamní kampaně a nakonec i dav koupěchtivých nebo jen zvědavých cca 3000 zákazníků.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371600" y="1295400"/>
            <a:ext cx="7498080" cy="4800600"/>
          </a:xfrm>
        </p:spPr>
        <p:txBody>
          <a:bodyPr/>
          <a:lstStyle/>
          <a:p>
            <a:r>
              <a:rPr lang="cs-CZ" dirty="0" smtClean="0"/>
              <a:t>Když se po „otevření“ ukázalo, že šlo jen o akci studentů filmu, strhla se ve sdělovacích prostředcích diskuse mezi dvěma tábory, které nápad a realizaci drtivě kritizovaly nebo naopak podporovaly. Čtenář a posléze divák si tak mohl udělat představu o tom, jak fungují reklamní kampaně.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Soubor:Český sen davy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297" y="685800"/>
            <a:ext cx="8633407" cy="48768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04800" y="5867400"/>
            <a:ext cx="7086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http://cs.wikipedia.org/wiki/Soubor:%C4%8Cesk%C3%BD_sen_davy.jpg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třídu:</a:t>
            </a:r>
            <a:endParaRPr lang="en-US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Uspořádejte performanci – bublinovou show.</a:t>
            </a:r>
          </a:p>
          <a:p>
            <a:r>
              <a:rPr lang="cs-CZ" dirty="0" smtClean="0"/>
              <a:t>Budete potřebovat velké množství bublinového roztoku, nádoby na roztok (kbelíky, hrnce, hrníčky a kelímky), brčka, PET lahve, drátky, molitan a dobrou náladu.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371600"/>
            <a:ext cx="7498080" cy="4876800"/>
          </a:xfrm>
        </p:spPr>
        <p:txBody>
          <a:bodyPr>
            <a:normAutofit/>
          </a:bodyPr>
          <a:lstStyle/>
          <a:p>
            <a:r>
              <a:rPr lang="cs-CZ" dirty="0" smtClean="0"/>
              <a:t>Připravte bublinový roztok dle následujícího receptu:</a:t>
            </a:r>
          </a:p>
          <a:p>
            <a:r>
              <a:rPr lang="cs-CZ" dirty="0" smtClean="0"/>
              <a:t>smícháme 10 l vody, 3 velké Jary, 1 l glycerínu</a:t>
            </a:r>
          </a:p>
          <a:p>
            <a:r>
              <a:rPr lang="cs-CZ" dirty="0" smtClean="0"/>
              <a:t>používáme destilovanou nebo převařenou vodu (vychladlou)</a:t>
            </a:r>
          </a:p>
          <a:p>
            <a:r>
              <a:rPr lang="cs-CZ" dirty="0" smtClean="0"/>
              <a:t>roztok necháme chvíli „odležet“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7800" y="1066800"/>
            <a:ext cx="7498080" cy="40386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Hotový roztok přeneste do vhodného venkovního prostoru – hřiště, školní dvůr apod.</a:t>
            </a:r>
          </a:p>
          <a:p>
            <a:r>
              <a:rPr lang="cs-CZ" dirty="0" smtClean="0"/>
              <a:t>Vytvářejte bubliny.</a:t>
            </a:r>
          </a:p>
          <a:p>
            <a:r>
              <a:rPr lang="cs-CZ" dirty="0" smtClean="0"/>
              <a:t>Používejte natvarované drátky, brčka, molitany, ustřižené PET lahve i svoje ruce.</a:t>
            </a:r>
          </a:p>
          <a:p>
            <a:r>
              <a:rPr lang="cs-CZ" dirty="0" smtClean="0"/>
              <a:t>Fotografujte, sledujte reakce přihlížejících.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612022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43001" y="685800"/>
            <a:ext cx="6960001" cy="5220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219200" y="6172200"/>
            <a:ext cx="4800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9200" y="6172200"/>
            <a:ext cx="4800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5" name="Obrázek 4" descr="P612023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66800" y="762000"/>
            <a:ext cx="6960001" cy="522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9200" y="6172200"/>
            <a:ext cx="4800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5" name="Obrázek 4" descr="P612024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66800" y="685800"/>
            <a:ext cx="6960001" cy="522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9200" y="6172200"/>
            <a:ext cx="4800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5" name="Obrázek 4" descr="P612024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66800" y="762000"/>
            <a:ext cx="6960001" cy="522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9200" y="6172200"/>
            <a:ext cx="4800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5" name="Obrázek 4" descr="P612025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92000" y="819000"/>
            <a:ext cx="6960001" cy="522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9200" y="6172200"/>
            <a:ext cx="4800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5" name="Obrázek 4" descr="P612025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92000" y="819000"/>
            <a:ext cx="6960001" cy="522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9200" y="6172200"/>
            <a:ext cx="4800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3" name="Obrázek 2" descr="P612025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1590599" y="1192950"/>
            <a:ext cx="5962802" cy="44721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Použitý zdroj: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Happening. 2012.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err="1" smtClean="0"/>
              <a:t>online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 </a:t>
            </a:r>
            <a:r>
              <a:rPr lang="cs-CZ" sz="1800" dirty="0" err="1" smtClean="0"/>
              <a:t>Wikipedie</a:t>
            </a:r>
            <a:r>
              <a:rPr lang="cs-CZ" sz="1800" dirty="0" smtClean="0"/>
              <a:t>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smtClean="0"/>
              <a:t>citováno 7. 6. 2012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.Dostupné z WWW: </a:t>
            </a:r>
            <a:r>
              <a:rPr lang="cs-CZ" sz="1800" dirty="0" smtClean="0">
                <a:sym typeface="Symbol"/>
              </a:rPr>
              <a:t>http://cs.wikipedia.org/wiki/Performance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Český sen. 2012.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err="1" smtClean="0"/>
              <a:t>online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 </a:t>
            </a:r>
            <a:r>
              <a:rPr lang="cs-CZ" sz="1800" dirty="0" err="1" smtClean="0"/>
              <a:t>Wikipedie</a:t>
            </a:r>
            <a:r>
              <a:rPr lang="cs-CZ" sz="1800" dirty="0" smtClean="0"/>
              <a:t>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smtClean="0"/>
              <a:t>citováno 7. 6. 2012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.Dostupné z WWW: </a:t>
            </a:r>
            <a:r>
              <a:rPr lang="cs-CZ" sz="1800" dirty="0" smtClean="0">
                <a:sym typeface="Symbol"/>
              </a:rPr>
              <a:t>http://cs.wikipedia.org/wiki/%C4%8Cesk%C3%BD_sen 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Milena </a:t>
            </a:r>
            <a:r>
              <a:rPr lang="cs-CZ" sz="1800" dirty="0" err="1" smtClean="0"/>
              <a:t>Králová</a:t>
            </a:r>
            <a:r>
              <a:rPr lang="cs-CZ" sz="1800" dirty="0" smtClean="0"/>
              <a:t>.Bublinové roztoky. 2010.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err="1" smtClean="0"/>
              <a:t>online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 Metodický portál RVP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smtClean="0"/>
              <a:t>citováno 7. 6. 2012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.Dostupné z WWW: </a:t>
            </a:r>
            <a:r>
              <a:rPr lang="cs-CZ" sz="1800" dirty="0" smtClean="0">
                <a:sym typeface="Symbol"/>
              </a:rPr>
              <a:t>http://wiki.rvp.cz/Knihovna/Tvorive_pokusohrani/Bublinov%C3%A1_%C5%A1kola/Bublinov%C3%A9_roztoky </a:t>
            </a:r>
            <a:r>
              <a:rPr lang="cs-CZ" sz="1800" dirty="0" smtClean="0"/>
              <a:t>.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341</TotalTime>
  <Words>613</Words>
  <Application>Microsoft Office PowerPoint</Application>
  <PresentationFormat>Předvádění na obrazovce (4:3)</PresentationFormat>
  <Paragraphs>78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Slunovrat</vt:lpstr>
      <vt:lpstr>Snímek 1</vt:lpstr>
      <vt:lpstr>Výtvarná výchova</vt:lpstr>
      <vt:lpstr>Performance (happening)</vt:lpstr>
      <vt:lpstr>Tank č. 23 narůžovo</vt:lpstr>
      <vt:lpstr>Snímek 5</vt:lpstr>
      <vt:lpstr>Ztohoven</vt:lpstr>
      <vt:lpstr>Snímek 7</vt:lpstr>
      <vt:lpstr>Český sen</vt:lpstr>
      <vt:lpstr>Snímek 9</vt:lpstr>
      <vt:lpstr>Snímek 10</vt:lpstr>
      <vt:lpstr>Úkol pro třídu: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Použitý zdroj: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Výtvarná výchova</dc:title>
  <dc:creator>Veronika a Petr</dc:creator>
  <cp:lastModifiedBy>ŠIC</cp:lastModifiedBy>
  <cp:revision>44</cp:revision>
  <dcterms:created xsi:type="dcterms:W3CDTF">2012-10-21T07:44:24Z</dcterms:created>
  <dcterms:modified xsi:type="dcterms:W3CDTF">2012-11-20T09:08:16Z</dcterms:modified>
</cp:coreProperties>
</file>