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56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8" r:id="rId11"/>
    <p:sldId id="277" r:id="rId12"/>
    <p:sldId id="280" r:id="rId13"/>
    <p:sldId id="279" r:id="rId14"/>
    <p:sldId id="265" r:id="rId15"/>
    <p:sldId id="266" r:id="rId16"/>
    <p:sldId id="267" r:id="rId17"/>
    <p:sldId id="268" r:id="rId18"/>
    <p:sldId id="26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22A8ECA-F69F-401B-93A4-3CADFEE4061F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BB1082D-02F7-4E11-99AB-2D2EB5FEAA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ssolve/>
    <p:sndAc>
      <p:stSnd>
        <p:snd r:embed="rId13" name="camera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a/Giuseppe_Arcimboldo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a/a5/Giuseppe_Arcimboldo_-_Spring,_1573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a/Giuseppe_Arcimboldo_-_Summer,_1573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b/bf/Giuseppe_Arcimboldo_-_Autumn,_1573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e/e5/Giuseppe_Arcimboldo_-_Winter,_1573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9/Arcimboldo_Vegetables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s6.wikipaintings.org/the-cook(1)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7/76/Arcimboldo_Librarian_Stokholm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2/Arcimboldovertemnus.jpe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hyperlink" Target="//upload.wikimedia.org/wikipedia/commons/0/0f/Hans_von_Aachen_003.jpg" TargetMode="Externa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675765" y="1295400"/>
          <a:ext cx="5792470" cy="889762"/>
        </p:xfrm>
        <a:graphic>
          <a:graphicData uri="http://schemas.openxmlformats.org/drawingml/2006/table">
            <a:tbl>
              <a:tblPr/>
              <a:tblGrid>
                <a:gridCol w="2177415"/>
                <a:gridCol w="3615055"/>
              </a:tblGrid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školy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Základní škola a mateřská škola Libchavy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a číslo projektu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EU peníze pro ZŠ </a:t>
                      </a:r>
                      <a:r>
                        <a:rPr lang="cs-CZ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Libchavy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CZ.1.07/1.4.00/21.3403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a název klíčové aktivity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III/2 Inovace a zkvalitnění výuky prostřednictvím ICT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1928745" y="2362200"/>
          <a:ext cx="5286511" cy="4114800"/>
        </p:xfrm>
        <a:graphic>
          <a:graphicData uri="http://schemas.openxmlformats.org/drawingml/2006/table">
            <a:tbl>
              <a:tblPr/>
              <a:tblGrid>
                <a:gridCol w="1400986"/>
                <a:gridCol w="3885525"/>
              </a:tblGrid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materiálu: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3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Giuseppe Archimboldo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5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materiálu: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VY_32_INOVACE_4_18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Mgr. Veronika Vaňousová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27.10.2012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Vyučovací předmět: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Výtvarná výchova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Ročník: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6. – 9.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Umění a kultura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obor: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Výtvarná výchova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Tematický okruh: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Rozvíjení smyslové citlivosti, Uplatňování subjektivity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Uspořádání objektů do celků v ploše, Koláž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Potřebný čas pro výuku DUM: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15 min prezentace, samostatná práce žáků 75 min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11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Anotace / Metodický list: 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Prezentace má sloužit jako motivační úvod k dvouhodinovce výtvarné výchovy. Poskytuje žákům informace o díle italského renesančního malíře </a:t>
                      </a:r>
                      <a:r>
                        <a:rPr lang="cs-CZ" sz="1000" dirty="0" err="1">
                          <a:latin typeface="Calibri"/>
                          <a:ea typeface="Times New Roman"/>
                          <a:cs typeface="Times New Roman"/>
                        </a:rPr>
                        <a:t>Guiseppe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000" dirty="0" err="1">
                          <a:latin typeface="Calibri"/>
                          <a:ea typeface="Times New Roman"/>
                          <a:cs typeface="Times New Roman"/>
                        </a:rPr>
                        <a:t>Archimbolda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. Součástí prezentace jsou pokyny k samostatné tvůrčí činnosti žáků - technika koláž.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8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228600"/>
            <a:ext cx="4267200" cy="10402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Výtvarná výchova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Giuseppe </a:t>
            </a:r>
            <a:r>
              <a:rPr lang="en-US" dirty="0" smtClean="0"/>
              <a:t>Arc</a:t>
            </a:r>
            <a:r>
              <a:rPr lang="cs-CZ" dirty="0" smtClean="0"/>
              <a:t>h</a:t>
            </a:r>
            <a:r>
              <a:rPr lang="en-US" dirty="0" err="1" smtClean="0"/>
              <a:t>imboldo</a:t>
            </a:r>
            <a:endParaRPr lang="cs-CZ" dirty="0" smtClean="0"/>
          </a:p>
          <a:p>
            <a:r>
              <a:rPr lang="cs-CZ" dirty="0" smtClean="0"/>
              <a:t>Koláž</a:t>
            </a:r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effectLst/>
              </a:rPr>
              <a:t>Giuseppe </a:t>
            </a:r>
            <a:r>
              <a:rPr lang="en-US" dirty="0" smtClean="0">
                <a:effectLst/>
              </a:rPr>
              <a:t>Arc</a:t>
            </a:r>
            <a:r>
              <a:rPr lang="cs-CZ" dirty="0" smtClean="0">
                <a:effectLst/>
              </a:rPr>
              <a:t>h</a:t>
            </a:r>
            <a:r>
              <a:rPr lang="en-US" dirty="0" err="1" smtClean="0">
                <a:effectLst/>
              </a:rPr>
              <a:t>imboldo</a:t>
            </a:r>
            <a:r>
              <a:rPr lang="cs-CZ" dirty="0" smtClean="0">
                <a:effectLst/>
              </a:rPr>
              <a:t> </a:t>
            </a:r>
            <a:r>
              <a:rPr lang="cs-CZ" dirty="0" smtClean="0">
                <a:effectLst/>
              </a:rPr>
              <a:t>(1530-1593)</a:t>
            </a:r>
            <a:endParaRPr lang="en-US" dirty="0">
              <a:effectLst/>
            </a:endParaRPr>
          </a:p>
        </p:txBody>
      </p:sp>
      <p:pic>
        <p:nvPicPr>
          <p:cNvPr id="1026" name="Picture 2" descr="Soubor:Giuseppe Arcimboldo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1981200"/>
            <a:ext cx="3048000" cy="437512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334000" y="6400800"/>
            <a:ext cx="3581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http://cs.wikipedia.org/wiki/Soubor:Giuseppe_Arcimboldo.jpg</a:t>
            </a:r>
            <a:endParaRPr lang="en-US" sz="1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4050792" cy="48006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Italský malíř</a:t>
            </a:r>
          </a:p>
          <a:p>
            <a:r>
              <a:rPr lang="cs-CZ" dirty="0" smtClean="0"/>
              <a:t>Navrhoval vitráže do oken, fresky a tapiserie pro řadu italských renesančních katedrál</a:t>
            </a:r>
          </a:p>
          <a:p>
            <a:r>
              <a:rPr lang="cs-CZ" dirty="0" smtClean="0"/>
              <a:t>Císařem Rudolfem II. byl pozván na císařský dvůr do Prahy</a:t>
            </a: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47800" y="1447800"/>
            <a:ext cx="7498080" cy="48006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 Praze se pod vlivem renesanční atmosféry císařského dvora začala naplno pracovat malířova originální a groteskní fantazie.</a:t>
            </a:r>
          </a:p>
          <a:p>
            <a:r>
              <a:rPr lang="cs-CZ" dirty="0" smtClean="0"/>
              <a:t>Vynalezl typ podobizny, skládající se z malovaných zvířat, květin, ovoce a předmětů komponovaných do podoby lidské hlavy. </a:t>
            </a:r>
          </a:p>
          <a:p>
            <a:r>
              <a:rPr lang="cs-CZ" dirty="0" smtClean="0"/>
              <a:t>Některé obrazy jsou satirické portréty osobností od dvora, jiné jsou alegorické personifikace (Jaro, Léto a další).</a:t>
            </a:r>
          </a:p>
          <a:p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oubor:Giuseppe Arcimboldo - Spring, 157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533400"/>
            <a:ext cx="4808614" cy="576072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962400" y="6400800"/>
            <a:ext cx="4800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http://cs.wikipedia.org/wiki/Soubor:Giuseppe_Arcimboldo_-_Spring,_1573.jpg</a:t>
            </a:r>
            <a:endParaRPr lang="en-US" sz="1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19200" y="914400"/>
            <a:ext cx="2895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Giuseppe</a:t>
            </a:r>
            <a:r>
              <a:rPr lang="cs-CZ" sz="3000" dirty="0" smtClean="0"/>
              <a:t> </a:t>
            </a:r>
            <a:r>
              <a:rPr lang="en-US" sz="3000" dirty="0" smtClean="0"/>
              <a:t>Arc</a:t>
            </a:r>
            <a:r>
              <a:rPr lang="cs-CZ" sz="3000" dirty="0" smtClean="0"/>
              <a:t>h</a:t>
            </a:r>
            <a:r>
              <a:rPr lang="en-US" sz="3000" dirty="0" err="1" smtClean="0"/>
              <a:t>imboldo</a:t>
            </a:r>
            <a:r>
              <a:rPr lang="cs-CZ" sz="3000" dirty="0" smtClean="0"/>
              <a:t>: </a:t>
            </a:r>
          </a:p>
          <a:p>
            <a:r>
              <a:rPr lang="cs-CZ" sz="3000" dirty="0" smtClean="0"/>
              <a:t>Jaro</a:t>
            </a:r>
            <a:r>
              <a:rPr lang="en-US" sz="3000" dirty="0" smtClean="0"/>
              <a:t>,</a:t>
            </a:r>
            <a:r>
              <a:rPr lang="cs-CZ" sz="3000" dirty="0" smtClean="0"/>
              <a:t> </a:t>
            </a:r>
            <a:r>
              <a:rPr lang="en-US" sz="3000" dirty="0" smtClean="0"/>
              <a:t>1573</a:t>
            </a:r>
            <a:endParaRPr lang="en-US" sz="3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oubor:Giuseppe Arcimboldo - Summer, 157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81000"/>
            <a:ext cx="4798996" cy="576072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85800" y="6324600"/>
            <a:ext cx="4724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http://cs.wikipedia.org/wiki/Soubor:Giuseppe_Arcimboldo_-_Summer,_1573.jpg</a:t>
            </a:r>
            <a:endParaRPr lang="en-US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15000" y="990600"/>
            <a:ext cx="2895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Giuseppe</a:t>
            </a:r>
            <a:r>
              <a:rPr lang="cs-CZ" sz="3000" dirty="0" smtClean="0"/>
              <a:t> </a:t>
            </a:r>
            <a:r>
              <a:rPr lang="en-US" sz="3000" dirty="0" smtClean="0"/>
              <a:t>Arc</a:t>
            </a:r>
            <a:r>
              <a:rPr lang="cs-CZ" sz="3000" dirty="0" smtClean="0"/>
              <a:t>h</a:t>
            </a:r>
            <a:r>
              <a:rPr lang="en-US" sz="3000" dirty="0" err="1" smtClean="0"/>
              <a:t>imboldo</a:t>
            </a:r>
            <a:r>
              <a:rPr lang="cs-CZ" sz="3000" dirty="0" smtClean="0"/>
              <a:t>: Léto, 1573</a:t>
            </a:r>
            <a:endParaRPr lang="en-US" sz="3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oubor:Giuseppe Arcimboldo - Autumn, 157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457200"/>
            <a:ext cx="4762195" cy="576072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962400" y="6400800"/>
            <a:ext cx="4800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http://cs.wikipedia.org/wiki/Soubor:Giuseppe_Arcimboldo_-_Autumn,_1573.jpg</a:t>
            </a:r>
            <a:endParaRPr lang="en-US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66800" y="1066800"/>
            <a:ext cx="2514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Giuseppe</a:t>
            </a:r>
            <a:r>
              <a:rPr lang="cs-CZ" sz="3000" dirty="0" smtClean="0"/>
              <a:t> </a:t>
            </a:r>
            <a:r>
              <a:rPr lang="en-US" sz="3000" dirty="0" smtClean="0"/>
              <a:t>Arc</a:t>
            </a:r>
            <a:r>
              <a:rPr lang="cs-CZ" sz="3000" dirty="0" smtClean="0"/>
              <a:t>h</a:t>
            </a:r>
            <a:r>
              <a:rPr lang="en-US" sz="3000" dirty="0" err="1" smtClean="0"/>
              <a:t>imboldo</a:t>
            </a:r>
            <a:r>
              <a:rPr lang="cs-CZ" sz="3000" dirty="0" smtClean="0"/>
              <a:t>:</a:t>
            </a:r>
          </a:p>
          <a:p>
            <a:r>
              <a:rPr lang="cs-CZ" sz="3000" dirty="0" smtClean="0"/>
              <a:t>Podzim, 1573</a:t>
            </a:r>
            <a:endParaRPr lang="en-US" sz="3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oubor:Giuseppe Arcimboldo - Winter, 157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81000"/>
            <a:ext cx="4702824" cy="576072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09600" y="6324600"/>
            <a:ext cx="4953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http://cs.wikipedia.org/wiki/Soubor:Giuseppe_Arcimboldo_-_Winter,_1573.jpg</a:t>
            </a:r>
            <a:endParaRPr lang="en-US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91200" y="838200"/>
            <a:ext cx="2971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Giuseppe</a:t>
            </a:r>
            <a:r>
              <a:rPr lang="cs-CZ" sz="3000" dirty="0" smtClean="0"/>
              <a:t> </a:t>
            </a:r>
            <a:r>
              <a:rPr lang="en-US" sz="3000" dirty="0" smtClean="0"/>
              <a:t>Arc</a:t>
            </a:r>
            <a:r>
              <a:rPr lang="cs-CZ" sz="3000" dirty="0" smtClean="0"/>
              <a:t>h</a:t>
            </a:r>
            <a:r>
              <a:rPr lang="en-US" sz="3000" dirty="0" err="1" smtClean="0"/>
              <a:t>imboldo</a:t>
            </a:r>
            <a:r>
              <a:rPr lang="cs-CZ" sz="3000" dirty="0" smtClean="0"/>
              <a:t>: Zima, 1573</a:t>
            </a:r>
            <a:endParaRPr lang="en-US" sz="3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Soubor:Arcimboldo Vegetable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219200"/>
            <a:ext cx="3780285" cy="5029200"/>
          </a:xfrm>
          <a:prstGeom prst="rect">
            <a:avLst/>
          </a:prstGeom>
          <a:noFill/>
        </p:spPr>
      </p:pic>
      <p:pic>
        <p:nvPicPr>
          <p:cNvPr id="3" name="Picture 2" descr="Soubor:Arcimboldo Vegetable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4876800" y="1219200"/>
            <a:ext cx="3780285" cy="50292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124200" y="6324601"/>
            <a:ext cx="3962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http://cs.wikipedia.org/wiki/Soubor:Arcimboldo_Vegetables.jpg</a:t>
            </a:r>
            <a:endParaRPr lang="en-US" sz="1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28800" y="381000"/>
            <a:ext cx="5943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err="1" smtClean="0"/>
              <a:t>Giuseppe</a:t>
            </a:r>
            <a:r>
              <a:rPr lang="cs-CZ" sz="3000" dirty="0" smtClean="0"/>
              <a:t> </a:t>
            </a:r>
            <a:r>
              <a:rPr lang="en-US" sz="3000" dirty="0" smtClean="0"/>
              <a:t>Arc</a:t>
            </a:r>
            <a:r>
              <a:rPr lang="cs-CZ" sz="3000" dirty="0" smtClean="0"/>
              <a:t>h</a:t>
            </a:r>
            <a:r>
              <a:rPr lang="en-US" sz="3000" dirty="0" err="1" smtClean="0"/>
              <a:t>imboldo</a:t>
            </a:r>
            <a:r>
              <a:rPr lang="cs-CZ" sz="3000" dirty="0" smtClean="0"/>
              <a:t>:  Zelinář</a:t>
            </a:r>
            <a:endParaRPr lang="en-US" sz="3000" dirty="0"/>
          </a:p>
        </p:txBody>
      </p:sp>
      <p:sp>
        <p:nvSpPr>
          <p:cNvPr id="8" name="Kruhová šipka 7"/>
          <p:cNvSpPr/>
          <p:nvPr/>
        </p:nvSpPr>
        <p:spPr>
          <a:xfrm>
            <a:off x="3810000" y="1066800"/>
            <a:ext cx="1828800" cy="2133600"/>
          </a:xfrm>
          <a:prstGeom prst="circular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The Cook  - Giuseppe Arcimboldo">
            <a:hlinkClick r:id="rId3" tooltip="The Cook  - Giuseppe Arcimboldo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066800"/>
            <a:ext cx="3902658" cy="5029200"/>
          </a:xfrm>
          <a:prstGeom prst="rect">
            <a:avLst/>
          </a:prstGeom>
          <a:noFill/>
        </p:spPr>
      </p:pic>
      <p:pic>
        <p:nvPicPr>
          <p:cNvPr id="3" name="Picture 2" descr="The Cook  - Giuseppe Arcimboldo">
            <a:hlinkClick r:id="rId3" tooltip="The Cook  - Giuseppe Arcimboldo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4876800" y="1066800"/>
            <a:ext cx="3902658" cy="50292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819400" y="6324600"/>
            <a:ext cx="4038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http://www.wikipaintings.org/en/giuseppe-arcimboldo/the-cook#close</a:t>
            </a:r>
            <a:endParaRPr lang="en-US" sz="1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28800" y="304800"/>
            <a:ext cx="5791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G</a:t>
            </a:r>
            <a:r>
              <a:rPr lang="en-US" sz="3000" dirty="0" err="1" smtClean="0"/>
              <a:t>iuseppe</a:t>
            </a:r>
            <a:r>
              <a:rPr lang="cs-CZ" sz="3000" dirty="0" smtClean="0"/>
              <a:t> A</a:t>
            </a:r>
            <a:r>
              <a:rPr lang="en-US" sz="3000" dirty="0" err="1" smtClean="0"/>
              <a:t>rcimboldo</a:t>
            </a:r>
            <a:r>
              <a:rPr lang="cs-CZ" sz="3000" dirty="0" smtClean="0"/>
              <a:t>: Kuchař</a:t>
            </a:r>
            <a:endParaRPr lang="en-US" sz="3000" dirty="0"/>
          </a:p>
        </p:txBody>
      </p:sp>
      <p:sp>
        <p:nvSpPr>
          <p:cNvPr id="7" name="Kruhová šipka 6"/>
          <p:cNvSpPr/>
          <p:nvPr/>
        </p:nvSpPr>
        <p:spPr>
          <a:xfrm>
            <a:off x="3886200" y="914400"/>
            <a:ext cx="1828800" cy="2133600"/>
          </a:xfrm>
          <a:prstGeom prst="circular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Soubor:Arcimboldo Librarian Stokholm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457200"/>
            <a:ext cx="4212345" cy="576072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4343400" y="6477000"/>
            <a:ext cx="4419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http://cs.wikipedia.org/wiki/Soubor:Arcimboldo_Librarian_Stokholm.jpg</a:t>
            </a:r>
            <a:endParaRPr lang="en-US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19200" y="1066800"/>
            <a:ext cx="2743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err="1" smtClean="0"/>
              <a:t>Giuseppe</a:t>
            </a:r>
            <a:r>
              <a:rPr lang="cs-CZ" sz="3000" dirty="0" smtClean="0"/>
              <a:t> </a:t>
            </a:r>
            <a:r>
              <a:rPr lang="en-US" sz="3000" dirty="0" smtClean="0"/>
              <a:t>Arc</a:t>
            </a:r>
            <a:r>
              <a:rPr lang="cs-CZ" sz="3000" dirty="0" smtClean="0"/>
              <a:t>h</a:t>
            </a:r>
            <a:r>
              <a:rPr lang="en-US" sz="3000" dirty="0" err="1" smtClean="0"/>
              <a:t>imboldo</a:t>
            </a:r>
            <a:r>
              <a:rPr lang="cs-CZ" sz="3000" dirty="0" smtClean="0"/>
              <a:t>: Knihovník, 1570</a:t>
            </a:r>
            <a:endParaRPr lang="en-US" sz="3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 finanční podporu se malíř císaři odvděčil ojedinělým portrétem, na němž panovníka zvěčnil jako antického boha </a:t>
            </a:r>
            <a:r>
              <a:rPr lang="cs-CZ" dirty="0" err="1" smtClean="0"/>
              <a:t>Vertumna</a:t>
            </a:r>
            <a:r>
              <a:rPr lang="cs-CZ" dirty="0" smtClean="0"/>
              <a:t> (bůh změny, ročních období, růstu rostlin, zahrad a ovocných rostlin)</a:t>
            </a:r>
          </a:p>
          <a:p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Soubor:Arcimboldovertemnus.jpe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143000"/>
            <a:ext cx="3962400" cy="4871803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85800" y="6096000"/>
            <a:ext cx="4419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http://cs.wikipedia.org/wiki/Soubor:Arcimboldovertemnus.jpeg</a:t>
            </a:r>
            <a:endParaRPr lang="en-US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5800" y="381000"/>
            <a:ext cx="8153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err="1" smtClean="0"/>
              <a:t>Giuseppe</a:t>
            </a:r>
            <a:r>
              <a:rPr lang="cs-CZ" sz="3000" dirty="0" smtClean="0"/>
              <a:t> </a:t>
            </a:r>
            <a:r>
              <a:rPr lang="en-US" sz="3000" dirty="0" smtClean="0"/>
              <a:t>Arc</a:t>
            </a:r>
            <a:r>
              <a:rPr lang="cs-CZ" sz="3000" dirty="0" smtClean="0"/>
              <a:t>h</a:t>
            </a:r>
            <a:r>
              <a:rPr lang="en-US" sz="3000" dirty="0" err="1" smtClean="0"/>
              <a:t>imboldo</a:t>
            </a:r>
            <a:r>
              <a:rPr lang="cs-CZ" sz="3000" dirty="0" smtClean="0"/>
              <a:t>: V</a:t>
            </a:r>
            <a:r>
              <a:rPr lang="en-US" sz="3000" dirty="0" err="1" smtClean="0"/>
              <a:t>ertemnus</a:t>
            </a:r>
            <a:r>
              <a:rPr lang="cs-CZ" sz="3000" dirty="0" smtClean="0"/>
              <a:t>, 1591-2</a:t>
            </a:r>
            <a:endParaRPr lang="en-US" sz="3000" dirty="0"/>
          </a:p>
        </p:txBody>
      </p:sp>
      <p:pic>
        <p:nvPicPr>
          <p:cNvPr id="36868" name="Picture 4" descr="Soubor:Hans von Aachen 003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3600" y="2971800"/>
            <a:ext cx="2305050" cy="292519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019800" y="60960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http://cs.wikipedia.org/wiki/Soubor:Hans_von_Aachen_003.jpg</a:t>
            </a:r>
            <a:endParaRPr lang="en-US" sz="1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05400" y="2057400"/>
            <a:ext cx="3810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Oficiální portrét Rudolfa II. </a:t>
            </a:r>
          </a:p>
          <a:p>
            <a:r>
              <a:rPr lang="cs-CZ" dirty="0" smtClean="0"/>
              <a:t>(</a:t>
            </a:r>
            <a:r>
              <a:rPr lang="en-US" dirty="0" smtClean="0"/>
              <a:t>Hans</a:t>
            </a:r>
            <a:r>
              <a:rPr lang="cs-CZ" dirty="0" smtClean="0"/>
              <a:t> </a:t>
            </a:r>
            <a:r>
              <a:rPr lang="en-US" dirty="0" smtClean="0"/>
              <a:t>von</a:t>
            </a:r>
            <a:r>
              <a:rPr lang="cs-CZ" dirty="0" smtClean="0"/>
              <a:t> </a:t>
            </a:r>
            <a:r>
              <a:rPr lang="en-US" dirty="0" smtClean="0"/>
              <a:t>Aachen</a:t>
            </a:r>
            <a:r>
              <a:rPr lang="cs-CZ" dirty="0" smtClean="0"/>
              <a:t>, 1606-1608)</a:t>
            </a:r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pro tebe:</a:t>
            </a:r>
            <a:endParaRPr lang="en-US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Vytvoř koláž  - lidský obličej ve stylu děl </a:t>
            </a:r>
            <a:r>
              <a:rPr lang="cs-CZ" dirty="0" err="1" smtClean="0"/>
              <a:t>Giuseppe</a:t>
            </a:r>
            <a:r>
              <a:rPr lang="cs-CZ" dirty="0" smtClean="0"/>
              <a:t> </a:t>
            </a:r>
            <a:r>
              <a:rPr lang="cs-CZ" dirty="0" err="1" smtClean="0"/>
              <a:t>Archimbolda</a:t>
            </a:r>
            <a:r>
              <a:rPr lang="cs-CZ" dirty="0" smtClean="0"/>
              <a:t>.</a:t>
            </a:r>
          </a:p>
          <a:p>
            <a:r>
              <a:rPr lang="cs-CZ" dirty="0" smtClean="0"/>
              <a:t>Budeš potřebovat bílý karton formátu A3, časopisy, katalogy, kalendáře, nůžky, lepidlo a dobrou náladu.</a:t>
            </a:r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časopisech, katalozích a kalendářích vyhledej obrázky na jedno téma (např. ovoce, zelenina, jídlo, oblečení, nábytek, lidské postavy, zvířata apod.)</a:t>
            </a:r>
          </a:p>
          <a:p>
            <a:r>
              <a:rPr lang="cs-CZ" dirty="0" smtClean="0"/>
              <a:t>Obrázky pozorně vystřihuj, dbej na detaily.</a:t>
            </a:r>
          </a:p>
          <a:p>
            <a:r>
              <a:rPr lang="cs-CZ" dirty="0" smtClean="0"/>
              <a:t>Snaž se vystříhat co nejvíce obrázků na vybrané téma.</a:t>
            </a:r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 obrázků se pokus vytvořit koláž – lidskou hlavu.</a:t>
            </a:r>
          </a:p>
          <a:p>
            <a:r>
              <a:rPr lang="cs-CZ" dirty="0" smtClean="0"/>
              <a:t>Využívej tvaru i barvy vystříhaných obrázků.</a:t>
            </a:r>
          </a:p>
          <a:p>
            <a:r>
              <a:rPr lang="cs-CZ" dirty="0" smtClean="0"/>
              <a:t>Poskládané obrázky pozorně nalep na karton.</a:t>
            </a:r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pro třídu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Pozorujte díla svá i spolužáků.</a:t>
            </a:r>
          </a:p>
          <a:p>
            <a:r>
              <a:rPr lang="cs-CZ" dirty="0" smtClean="0"/>
              <a:t>Která koláž vás nejvíce pobavila?</a:t>
            </a:r>
          </a:p>
          <a:p>
            <a:r>
              <a:rPr lang="cs-CZ" dirty="0" smtClean="0"/>
              <a:t>Která koláž nejvěrohodněji zobrazuje člověka?</a:t>
            </a:r>
          </a:p>
          <a:p>
            <a:r>
              <a:rPr lang="cs-CZ" dirty="0" smtClean="0"/>
              <a:t>Na kterou koláž bylo použito nejvíce vystříhaných obrázků?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Giuseppe </a:t>
            </a:r>
            <a:r>
              <a:rPr lang="en-US" sz="1800" dirty="0" err="1" smtClean="0"/>
              <a:t>Arcimboldo</a:t>
            </a:r>
            <a:r>
              <a:rPr lang="cs-CZ" sz="1800" dirty="0" smtClean="0"/>
              <a:t>. 2012.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err="1" smtClean="0"/>
              <a:t>online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 </a:t>
            </a:r>
            <a:r>
              <a:rPr lang="cs-CZ" sz="1800" dirty="0" err="1" smtClean="0"/>
              <a:t>Wikipedie</a:t>
            </a:r>
            <a:r>
              <a:rPr lang="cs-CZ" sz="1800" dirty="0" smtClean="0"/>
              <a:t>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smtClean="0"/>
              <a:t>citováno 27. 10. 2012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.Dostupné z WWW: </a:t>
            </a:r>
            <a:r>
              <a:rPr lang="cs-CZ" sz="1800" dirty="0" smtClean="0">
                <a:sym typeface="Symbol"/>
              </a:rPr>
              <a:t></a:t>
            </a:r>
            <a:r>
              <a:rPr lang="cs-CZ" sz="1800" dirty="0" smtClean="0"/>
              <a:t>http://cs.wikipedia.org/wiki/Giuseppe_Arcimboldo</a:t>
            </a:r>
            <a:r>
              <a:rPr lang="cs-CZ" sz="1800" dirty="0" smtClean="0">
                <a:sym typeface="Symbol"/>
              </a:rPr>
              <a:t></a:t>
            </a:r>
            <a:r>
              <a:rPr lang="cs-CZ" sz="1800" dirty="0" smtClean="0"/>
              <a:t>.</a:t>
            </a:r>
          </a:p>
          <a:p>
            <a:r>
              <a:rPr lang="cs-CZ" sz="1800" dirty="0" smtClean="0"/>
              <a:t>Rudolf II. 2012.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err="1" smtClean="0"/>
              <a:t>online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 </a:t>
            </a:r>
            <a:r>
              <a:rPr lang="cs-CZ" sz="1800" dirty="0" err="1" smtClean="0"/>
              <a:t>Wikipedie</a:t>
            </a:r>
            <a:r>
              <a:rPr lang="cs-CZ" sz="1800" dirty="0" smtClean="0"/>
              <a:t>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smtClean="0"/>
              <a:t>citováno 27. 10. 2012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.Dostupné z WWW: </a:t>
            </a:r>
            <a:r>
              <a:rPr lang="cs-CZ" sz="1800" dirty="0" smtClean="0">
                <a:sym typeface="Symbol"/>
              </a:rPr>
              <a:t></a:t>
            </a:r>
            <a:r>
              <a:rPr lang="cs-CZ" sz="1800" dirty="0" smtClean="0"/>
              <a:t>http://cs.wikipedia.org/wiki/Rudolf_II.</a:t>
            </a:r>
            <a:r>
              <a:rPr lang="cs-CZ" sz="1800" dirty="0" smtClean="0">
                <a:sym typeface="Symbol"/>
              </a:rPr>
              <a:t></a:t>
            </a:r>
            <a:r>
              <a:rPr lang="cs-CZ" sz="1800" dirty="0" smtClean="0"/>
              <a:t>.</a:t>
            </a:r>
          </a:p>
          <a:p>
            <a:r>
              <a:rPr lang="cs-CZ" sz="1800" dirty="0" err="1" smtClean="0"/>
              <a:t>Vertumnus</a:t>
            </a:r>
            <a:r>
              <a:rPr lang="cs-CZ" sz="1800" dirty="0" smtClean="0"/>
              <a:t>. 2012.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err="1" smtClean="0"/>
              <a:t>online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 </a:t>
            </a:r>
            <a:r>
              <a:rPr lang="cs-CZ" sz="1800" dirty="0" err="1" smtClean="0"/>
              <a:t>Wikipedie</a:t>
            </a:r>
            <a:r>
              <a:rPr lang="cs-CZ" sz="1800" dirty="0" smtClean="0"/>
              <a:t>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smtClean="0"/>
              <a:t>citováno 27. 10. 2012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.Dostupné z WWW: </a:t>
            </a:r>
            <a:r>
              <a:rPr lang="cs-CZ" sz="1800" dirty="0" smtClean="0">
                <a:sym typeface="Symbol"/>
              </a:rPr>
              <a:t></a:t>
            </a:r>
            <a:r>
              <a:rPr lang="cs-CZ" sz="1800" dirty="0" smtClean="0"/>
              <a:t>http://cs.wikipedia.org/wiki/Vertumnus</a:t>
            </a:r>
            <a:r>
              <a:rPr lang="cs-CZ" sz="1800" dirty="0" smtClean="0">
                <a:sym typeface="Symbol"/>
              </a:rPr>
              <a:t></a:t>
            </a:r>
            <a:r>
              <a:rPr lang="cs-CZ" sz="1800" dirty="0" smtClean="0"/>
              <a:t>.</a:t>
            </a:r>
          </a:p>
          <a:p>
            <a:pPr>
              <a:buNone/>
            </a:pPr>
            <a:endParaRPr lang="en-US" sz="18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140</TotalTime>
  <Words>598</Words>
  <Application>Microsoft Office PowerPoint</Application>
  <PresentationFormat>Předvádění na obrazovce (4:3)</PresentationFormat>
  <Paragraphs>85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Slunovrat</vt:lpstr>
      <vt:lpstr>Snímek 1</vt:lpstr>
      <vt:lpstr>Výtvarná výchova</vt:lpstr>
      <vt:lpstr>Giuseppe Archimboldo (1530-1593)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Úkol pro tebe:</vt:lpstr>
      <vt:lpstr>Snímek 15</vt:lpstr>
      <vt:lpstr>Snímek 16</vt:lpstr>
      <vt:lpstr>Úkol pro třídu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Výtvarná výchova</dc:title>
  <dc:creator>Veronika a Petr</dc:creator>
  <cp:lastModifiedBy>ŠIC</cp:lastModifiedBy>
  <cp:revision>20</cp:revision>
  <dcterms:created xsi:type="dcterms:W3CDTF">2012-10-21T07:44:24Z</dcterms:created>
  <dcterms:modified xsi:type="dcterms:W3CDTF">2012-11-16T07:06:12Z</dcterms:modified>
</cp:coreProperties>
</file>