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342" r:id="rId2"/>
    <p:sldId id="256" r:id="rId3"/>
    <p:sldId id="319" r:id="rId4"/>
    <p:sldId id="330" r:id="rId5"/>
    <p:sldId id="329" r:id="rId6"/>
    <p:sldId id="321" r:id="rId7"/>
    <p:sldId id="323" r:id="rId8"/>
    <p:sldId id="324" r:id="rId9"/>
    <p:sldId id="325" r:id="rId10"/>
    <p:sldId id="327" r:id="rId11"/>
    <p:sldId id="331" r:id="rId12"/>
    <p:sldId id="332" r:id="rId13"/>
    <p:sldId id="333" r:id="rId14"/>
    <p:sldId id="334" r:id="rId15"/>
    <p:sldId id="335" r:id="rId16"/>
    <p:sldId id="341" r:id="rId17"/>
    <p:sldId id="336" r:id="rId18"/>
    <p:sldId id="337" r:id="rId19"/>
    <p:sldId id="338" r:id="rId20"/>
    <p:sldId id="339" r:id="rId21"/>
    <p:sldId id="340" r:id="rId22"/>
    <p:sldId id="309" r:id="rId23"/>
    <p:sldId id="311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19" autoAdjust="0"/>
    <p:restoredTop sz="94709" autoAdjust="0"/>
  </p:normalViewPr>
  <p:slideViewPr>
    <p:cSldViewPr>
      <p:cViewPr varScale="1">
        <p:scale>
          <a:sx n="70" d="100"/>
          <a:sy n="70" d="100"/>
        </p:scale>
        <p:origin x="-51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0AB8-1784-4A59-A186-202B87056B9E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0AB8-1784-4A59-A186-202B87056B9E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0AB8-1784-4A59-A186-202B87056B9E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0AB8-1784-4A59-A186-202B87056B9E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0AB8-1784-4A59-A186-202B87056B9E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0AB8-1784-4A59-A186-202B87056B9E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0AB8-1784-4A59-A186-202B87056B9E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0AB8-1784-4A59-A186-202B87056B9E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0AB8-1784-4A59-A186-202B87056B9E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0AB8-1784-4A59-A186-202B87056B9E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0AB8-1784-4A59-A186-202B87056B9E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A6C10AB8-1784-4A59-A186-202B87056B9E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7" Type="http://schemas.openxmlformats.org/officeDocument/2006/relationships/image" Target="../media/image14.wmf"/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wmf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wmf"/><Relationship Id="rId4" Type="http://schemas.openxmlformats.org/officeDocument/2006/relationships/image" Target="../media/image17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wmf"/><Relationship Id="rId5" Type="http://schemas.openxmlformats.org/officeDocument/2006/relationships/image" Target="../media/image22.wmf"/><Relationship Id="rId4" Type="http://schemas.openxmlformats.org/officeDocument/2006/relationships/image" Target="../media/image21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wmf"/><Relationship Id="rId2" Type="http://schemas.openxmlformats.org/officeDocument/2006/relationships/image" Target="../media/image26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wmf"/><Relationship Id="rId3" Type="http://schemas.openxmlformats.org/officeDocument/2006/relationships/image" Target="../media/image29.wmf"/><Relationship Id="rId7" Type="http://schemas.openxmlformats.org/officeDocument/2006/relationships/image" Target="../media/image9.gif"/><Relationship Id="rId2" Type="http://schemas.openxmlformats.org/officeDocument/2006/relationships/image" Target="../media/image2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wmf"/><Relationship Id="rId5" Type="http://schemas.openxmlformats.org/officeDocument/2006/relationships/image" Target="../media/image31.gif"/><Relationship Id="rId4" Type="http://schemas.openxmlformats.org/officeDocument/2006/relationships/image" Target="../media/image30.gi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wmf"/><Relationship Id="rId2" Type="http://schemas.openxmlformats.org/officeDocument/2006/relationships/image" Target="../media/image34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7.wmf"/><Relationship Id="rId4" Type="http://schemas.openxmlformats.org/officeDocument/2006/relationships/image" Target="../media/image36.wmf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wmf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w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5.wmf"/><Relationship Id="rId4" Type="http://schemas.openxmlformats.org/officeDocument/2006/relationships/image" Target="../media/image44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9.wmf"/><Relationship Id="rId4" Type="http://schemas.openxmlformats.org/officeDocument/2006/relationships/image" Target="../media/image48.jpe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wm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  <a:solidFill>
            <a:schemeClr val="bg1"/>
          </a:solidFill>
        </p:spPr>
        <p:txBody>
          <a:bodyPr/>
          <a:lstStyle/>
          <a:p>
            <a:pPr algn="l" eaLnBrk="1" hangingPunct="1"/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</a:t>
            </a: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  <a:t>Základní škola Ústí nad Labem, Anežky České 702/17, příspěvková organizace</a:t>
            </a:r>
            <a:b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  <a:t> </a:t>
            </a:r>
            <a:b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  <a:t>			</a:t>
            </a:r>
            <a:b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  <a:t/>
            </a:r>
            <a:b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  <a:t/>
            </a:r>
            <a:b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  <a:t>		               </a:t>
            </a:r>
            <a:r>
              <a:rPr lang="cs-CZ" sz="3600" dirty="0" smtClean="0">
                <a:solidFill>
                  <a:schemeClr val="tx1"/>
                </a:solidFill>
                <a:latin typeface="Calibri" pitchFamily="34" charset="0"/>
              </a:rPr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  <a:solidFill>
            <a:schemeClr val="bg1"/>
          </a:solidFill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Název </a:t>
            </a:r>
            <a:r>
              <a:rPr lang="cs-CZ" sz="900" dirty="0" err="1">
                <a:latin typeface="Calibri" pitchFamily="34" charset="0"/>
              </a:rPr>
              <a:t>DUMu</a:t>
            </a:r>
            <a:r>
              <a:rPr lang="cs-CZ" sz="900" dirty="0" smtClean="0">
                <a:latin typeface="Calibri" pitchFamily="34" charset="0"/>
              </a:rPr>
              <a:t>: VY_22_INOVACE_33_2_NĚMECKY MLUVÍCÍ ZEMĚ</a:t>
            </a:r>
            <a:endParaRPr lang="cs-CZ" sz="900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Číslo skupiny: 1</a:t>
            </a:r>
            <a:endParaRPr lang="cs-CZ" sz="900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Autor: Mgr. Miroslava </a:t>
            </a:r>
            <a:r>
              <a:rPr lang="cs-CZ" sz="900" dirty="0" err="1" smtClean="0">
                <a:latin typeface="Calibri" pitchFamily="34" charset="0"/>
              </a:rPr>
              <a:t>Plocková</a:t>
            </a:r>
            <a:endParaRPr lang="cs-CZ" sz="900" dirty="0">
              <a:latin typeface="Calibri" pitchFamily="34" charset="0"/>
            </a:endParaRPr>
          </a:p>
          <a:p>
            <a:pPr>
              <a:buNone/>
              <a:defRPr/>
            </a:pPr>
            <a:r>
              <a:rPr lang="cs-CZ" sz="900" dirty="0" smtClean="0">
                <a:latin typeface="Calibri" pitchFamily="34" charset="0"/>
              </a:rPr>
              <a:t>Vzdělávací oblast/Předmět/Téma: Jazyk a jazyková komunikace / Německý jazyk / NĚMECKY MLUVÍCÍ ZEMĚ</a:t>
            </a:r>
            <a:endParaRPr lang="cs-CZ" sz="900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Druh </a:t>
            </a:r>
            <a:r>
              <a:rPr lang="cs-CZ" sz="900" dirty="0">
                <a:latin typeface="Calibri" pitchFamily="34" charset="0"/>
              </a:rPr>
              <a:t>učebního </a:t>
            </a:r>
            <a:r>
              <a:rPr lang="cs-CZ" sz="900" dirty="0" smtClean="0">
                <a:latin typeface="Calibri" pitchFamily="34" charset="0"/>
              </a:rPr>
              <a:t>materiálu: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Metodický list:	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Anotace:  Žáci se v prezentaci seznámí s německy mluvícími zeměmi. Osvojí si o nich základní informace a zajímavosti.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Ověřeno </a:t>
            </a:r>
            <a:r>
              <a:rPr lang="cs-CZ" sz="900" dirty="0">
                <a:latin typeface="Calibri" pitchFamily="34" charset="0"/>
              </a:rPr>
              <a:t>ve třídě</a:t>
            </a:r>
            <a:r>
              <a:rPr lang="cs-CZ" sz="900" dirty="0" smtClean="0">
                <a:latin typeface="Calibri" pitchFamily="34" charset="0"/>
              </a:rPr>
              <a:t>: VI.B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Datum </a:t>
            </a:r>
            <a:r>
              <a:rPr lang="cs-CZ" sz="900" dirty="0">
                <a:latin typeface="Calibri" pitchFamily="34" charset="0"/>
              </a:rPr>
              <a:t>ověření</a:t>
            </a:r>
            <a:r>
              <a:rPr lang="cs-CZ" sz="900" dirty="0" smtClean="0">
                <a:latin typeface="Calibri" pitchFamily="34" charset="0"/>
              </a:rPr>
              <a:t>:  </a:t>
            </a:r>
            <a:r>
              <a:rPr lang="cs-CZ" sz="900" dirty="0" smtClean="0">
                <a:latin typeface="Calibri" pitchFamily="34" charset="0"/>
              </a:rPr>
              <a:t>23.11.2012</a:t>
            </a:r>
            <a:endParaRPr lang="cs-CZ" sz="900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dle zákona 121/2000 Sb. (autorský zákon). Nesu veškerou právní odpovědnost za obsah a původ svého díla. Prohlašuji dále, že </a:t>
            </a:r>
            <a:r>
              <a:rPr lang="cs-CZ" sz="900" dirty="0">
                <a:latin typeface="Calibri" pitchFamily="34" charset="0"/>
              </a:rPr>
              <a:t>výše uvedený materiál jsem ověřil(a) </a:t>
            </a:r>
            <a:endParaRPr lang="cs-CZ" sz="9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ve </a:t>
            </a:r>
            <a:r>
              <a:rPr lang="cs-CZ" sz="900" dirty="0">
                <a:latin typeface="Calibri" pitchFamily="34" charset="0"/>
              </a:rPr>
              <a:t>výuce a provedl(a) o tom zápis do </a:t>
            </a:r>
            <a:r>
              <a:rPr lang="cs-CZ" sz="900" dirty="0" smtClean="0">
                <a:latin typeface="Calibri" pitchFamily="34" charset="0"/>
              </a:rPr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>
                <a:latin typeface="Calibri" pitchFamily="34" charset="0"/>
              </a:rPr>
              <a:t>Datum:  </a:t>
            </a:r>
            <a:r>
              <a:rPr lang="cs-CZ" sz="900" dirty="0" smtClean="0">
                <a:latin typeface="Calibri" pitchFamily="34" charset="0"/>
              </a:rPr>
              <a:t>23.11</a:t>
            </a:r>
            <a:r>
              <a:rPr lang="cs-CZ" sz="900" dirty="0" smtClean="0">
                <a:latin typeface="Calibri" pitchFamily="34" charset="0"/>
              </a:rPr>
              <a:t>..2012 	          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rgbClr val="002060"/>
                </a:solidFill>
                <a:latin typeface="Calibri" pitchFamily="34" charset="0"/>
              </a:rPr>
              <a:t>Die </a:t>
            </a:r>
            <a:r>
              <a:rPr lang="cs-CZ" sz="3200" dirty="0" err="1" smtClean="0">
                <a:solidFill>
                  <a:srgbClr val="002060"/>
                </a:solidFill>
                <a:latin typeface="Calibri" pitchFamily="34" charset="0"/>
              </a:rPr>
              <a:t>deutschsprachigen</a:t>
            </a:r>
            <a:r>
              <a:rPr lang="cs-CZ" sz="3200" dirty="0" smtClean="0">
                <a:solidFill>
                  <a:srgbClr val="002060"/>
                </a:solidFill>
                <a:latin typeface="Calibri" pitchFamily="34" charset="0"/>
              </a:rPr>
              <a:t> </a:t>
            </a:r>
            <a:r>
              <a:rPr lang="cs-CZ" sz="3200" dirty="0" err="1" smtClean="0">
                <a:solidFill>
                  <a:srgbClr val="002060"/>
                </a:solidFill>
                <a:latin typeface="Calibri" pitchFamily="34" charset="0"/>
              </a:rPr>
              <a:t>L</a:t>
            </a:r>
            <a:r>
              <a:rPr lang="cs-CZ" sz="3200" dirty="0" err="1" smtClean="0">
                <a:solidFill>
                  <a:srgbClr val="002060"/>
                </a:solidFill>
                <a:latin typeface="Calibri" pitchFamily="34" charset="0"/>
                <a:cs typeface="Arial"/>
              </a:rPr>
              <a:t>änder</a:t>
            </a:r>
            <a:endParaRPr lang="cs-CZ" sz="3200" dirty="0" smtClean="0">
              <a:solidFill>
                <a:srgbClr val="002060"/>
              </a:solidFill>
              <a:latin typeface="Calibri" pitchFamily="34" charset="0"/>
              <a:cs typeface="Arial"/>
            </a:endParaRPr>
          </a:p>
          <a:p>
            <a:pPr algn="ctr"/>
            <a:r>
              <a:rPr lang="cs-CZ" sz="3200" dirty="0" smtClean="0">
                <a:solidFill>
                  <a:srgbClr val="002060"/>
                </a:solidFill>
                <a:latin typeface="Calibri" pitchFamily="34" charset="0"/>
              </a:rPr>
              <a:t> (0. lekce)</a:t>
            </a:r>
            <a:endParaRPr lang="cs-CZ" sz="32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dirty="0" smtClean="0">
                <a:solidFill>
                  <a:srgbClr val="002060"/>
                </a:solidFill>
                <a:latin typeface="Calibri" pitchFamily="34" charset="0"/>
              </a:rPr>
              <a:t>NĚMECKY MLUVÍCÍ ZEMĚ</a:t>
            </a:r>
            <a:r>
              <a:rPr lang="cs-CZ" sz="6000" dirty="0" smtClean="0">
                <a:latin typeface="Calibri" pitchFamily="34" charset="0"/>
              </a:rPr>
              <a:t> </a:t>
            </a:r>
            <a:endParaRPr lang="cs-CZ" sz="6000" dirty="0">
              <a:latin typeface="Calibri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6000" dirty="0" smtClean="0">
                <a:solidFill>
                  <a:srgbClr val="002060"/>
                </a:solidFill>
                <a:latin typeface="Calibri" pitchFamily="34" charset="0"/>
              </a:rPr>
              <a:t>KTERÉ TO JSOU? </a:t>
            </a:r>
            <a:endParaRPr lang="cs-CZ" sz="60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400" dirty="0" smtClean="0"/>
              <a:t> </a:t>
            </a:r>
            <a:r>
              <a:rPr lang="cs-CZ" sz="5400" dirty="0" smtClean="0">
                <a:latin typeface="Calibri" pitchFamily="34" charset="0"/>
              </a:rPr>
              <a:t>Německo – </a:t>
            </a:r>
            <a:r>
              <a:rPr lang="cs-CZ" sz="5400" dirty="0" err="1" smtClean="0">
                <a:solidFill>
                  <a:srgbClr val="FF0000"/>
                </a:solidFill>
                <a:latin typeface="Calibri" pitchFamily="34" charset="0"/>
              </a:rPr>
              <a:t>Deutschland</a:t>
            </a:r>
            <a:endParaRPr lang="cs-CZ" sz="5400" dirty="0" smtClean="0">
              <a:solidFill>
                <a:srgbClr val="FF0000"/>
              </a:solidFill>
              <a:latin typeface="Calibri" pitchFamily="34" charset="0"/>
            </a:endParaRPr>
          </a:p>
          <a:p>
            <a:pPr algn="ctr">
              <a:buNone/>
            </a:pPr>
            <a:r>
              <a:rPr lang="cs-CZ" sz="5800" dirty="0" smtClean="0">
                <a:latin typeface="Calibri" pitchFamily="34" charset="0"/>
              </a:rPr>
              <a:t> Rakousko – </a:t>
            </a:r>
            <a:r>
              <a:rPr lang="cs-CZ" sz="5800" dirty="0" err="1" smtClean="0">
                <a:solidFill>
                  <a:srgbClr val="FF0000"/>
                </a:solidFill>
                <a:latin typeface="Calibri" pitchFamily="34" charset="0"/>
                <a:cs typeface="Arial"/>
              </a:rPr>
              <a:t>Österreich</a:t>
            </a:r>
            <a:endParaRPr lang="cs-CZ" sz="5800" dirty="0" smtClean="0">
              <a:solidFill>
                <a:srgbClr val="FF0000"/>
              </a:solidFill>
              <a:latin typeface="Calibri" pitchFamily="34" charset="0"/>
              <a:cs typeface="Arial"/>
            </a:endParaRPr>
          </a:p>
          <a:p>
            <a:pPr algn="ctr">
              <a:buNone/>
            </a:pPr>
            <a:r>
              <a:rPr lang="cs-CZ" sz="5800" dirty="0" smtClean="0">
                <a:latin typeface="Calibri" pitchFamily="34" charset="0"/>
                <a:cs typeface="Arial"/>
              </a:rPr>
              <a:t> Švýcarsko – </a:t>
            </a:r>
            <a:r>
              <a:rPr lang="cs-CZ" sz="5800" dirty="0" err="1" smtClean="0">
                <a:solidFill>
                  <a:srgbClr val="FF0000"/>
                </a:solidFill>
                <a:latin typeface="Calibri" pitchFamily="34" charset="0"/>
                <a:cs typeface="Arial"/>
              </a:rPr>
              <a:t>die</a:t>
            </a:r>
            <a:r>
              <a:rPr lang="cs-CZ" sz="5800" dirty="0" smtClean="0">
                <a:solidFill>
                  <a:srgbClr val="FF0000"/>
                </a:solidFill>
                <a:latin typeface="Calibri" pitchFamily="34" charset="0"/>
                <a:cs typeface="Arial"/>
              </a:rPr>
              <a:t> </a:t>
            </a:r>
            <a:r>
              <a:rPr lang="cs-CZ" sz="5800" dirty="0" err="1" smtClean="0">
                <a:solidFill>
                  <a:srgbClr val="FF0000"/>
                </a:solidFill>
                <a:latin typeface="Calibri" pitchFamily="34" charset="0"/>
                <a:cs typeface="Arial"/>
              </a:rPr>
              <a:t>Schweiz</a:t>
            </a:r>
            <a:endParaRPr lang="cs-CZ" sz="5800" dirty="0" smtClean="0">
              <a:solidFill>
                <a:srgbClr val="FF0000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/>
          <a:lstStyle/>
          <a:p>
            <a:pPr algn="ctr"/>
            <a:r>
              <a:rPr lang="cs-CZ" dirty="0" smtClean="0">
                <a:solidFill>
                  <a:srgbClr val="002060"/>
                </a:solidFill>
                <a:latin typeface="Calibri" pitchFamily="34" charset="0"/>
              </a:rPr>
              <a:t>SPOLKOVÁ REPUBLIKA NĚMECKO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643050"/>
            <a:ext cx="3733800" cy="566750"/>
          </a:xfr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tx1"/>
            </a:solidFill>
          </a:ln>
        </p:spPr>
        <p:txBody>
          <a:bodyPr/>
          <a:lstStyle/>
          <a:p>
            <a:pPr algn="ctr"/>
            <a:r>
              <a:rPr lang="cs-CZ" dirty="0" smtClean="0"/>
              <a:t>Německá vlajka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643050"/>
            <a:ext cx="3733800" cy="566750"/>
          </a:xfr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tx1"/>
            </a:solidFill>
          </a:ln>
        </p:spPr>
        <p:txBody>
          <a:bodyPr/>
          <a:lstStyle/>
          <a:p>
            <a:pPr algn="ctr"/>
            <a:r>
              <a:rPr lang="cs-CZ" dirty="0" smtClean="0"/>
              <a:t>Obrys mapy Německa</a:t>
            </a:r>
            <a:endParaRPr lang="cs-CZ" dirty="0"/>
          </a:p>
        </p:txBody>
      </p:sp>
      <p:pic>
        <p:nvPicPr>
          <p:cNvPr id="7" name="Picture 7" descr="C:\Documents and Settings\User\Local Settings\Temporary Internet Files\Content.IE5\Z1XU553U\MP900362682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952500" y="3096768"/>
            <a:ext cx="3657600" cy="2188464"/>
          </a:xfrm>
          <a:prstGeom prst="rect">
            <a:avLst/>
          </a:prstGeom>
          <a:noFill/>
        </p:spPr>
      </p:pic>
      <p:pic>
        <p:nvPicPr>
          <p:cNvPr id="8" name="Picture 5" descr="C:\Documents and Settings\User\Local Settings\Temporary Internet Files\Content.IE5\75QZ6D7W\MC900349433[1].wmf"/>
          <p:cNvPicPr>
            <a:picLocks noGrp="1" noChangeAspect="1" noChangeArrowheads="1"/>
          </p:cNvPicPr>
          <p:nvPr>
            <p:ph sz="half" idx="4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5214942" y="2571744"/>
            <a:ext cx="3143271" cy="307183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6000" dirty="0" smtClean="0">
                <a:solidFill>
                  <a:srgbClr val="002060"/>
                </a:solidFill>
                <a:latin typeface="Calibri" pitchFamily="34" charset="0"/>
              </a:rPr>
              <a:t>NĚMECKO </a:t>
            </a:r>
            <a:endParaRPr lang="cs-CZ" sz="60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endParaRPr lang="cs-CZ" dirty="0" smtClean="0"/>
          </a:p>
          <a:p>
            <a:r>
              <a:rPr lang="cs-CZ" sz="4400" dirty="0" smtClean="0"/>
              <a:t> </a:t>
            </a:r>
            <a:r>
              <a:rPr lang="cs-CZ" sz="5400" dirty="0" smtClean="0">
                <a:latin typeface="Calibri" pitchFamily="34" charset="0"/>
              </a:rPr>
              <a:t>skládá se ze </a:t>
            </a:r>
            <a:r>
              <a:rPr lang="cs-CZ" sz="5400" dirty="0" smtClean="0">
                <a:solidFill>
                  <a:srgbClr val="FF0000"/>
                </a:solidFill>
                <a:latin typeface="Calibri" pitchFamily="34" charset="0"/>
              </a:rPr>
              <a:t>16</a:t>
            </a:r>
            <a:r>
              <a:rPr lang="cs-CZ" sz="5400" dirty="0" smtClean="0">
                <a:latin typeface="Calibri" pitchFamily="34" charset="0"/>
              </a:rPr>
              <a:t> spolkových zemí</a:t>
            </a:r>
          </a:p>
          <a:p>
            <a:r>
              <a:rPr lang="cs-CZ" sz="5400" dirty="0" smtClean="0">
                <a:latin typeface="Calibri" pitchFamily="34" charset="0"/>
              </a:rPr>
              <a:t> má přes </a:t>
            </a:r>
            <a:r>
              <a:rPr lang="cs-CZ" sz="5400" dirty="0" smtClean="0">
                <a:solidFill>
                  <a:srgbClr val="FF0000"/>
                </a:solidFill>
                <a:latin typeface="Calibri" pitchFamily="34" charset="0"/>
              </a:rPr>
              <a:t>80 mil. </a:t>
            </a:r>
            <a:r>
              <a:rPr lang="cs-CZ" sz="5400" dirty="0" smtClean="0">
                <a:latin typeface="Calibri" pitchFamily="34" charset="0"/>
              </a:rPr>
              <a:t>obyvatel</a:t>
            </a:r>
          </a:p>
          <a:p>
            <a:r>
              <a:rPr lang="cs-CZ" sz="5400" dirty="0" smtClean="0">
                <a:latin typeface="Calibri" pitchFamily="34" charset="0"/>
              </a:rPr>
              <a:t> je členem </a:t>
            </a:r>
            <a:r>
              <a:rPr lang="cs-CZ" sz="5400" dirty="0" smtClean="0">
                <a:solidFill>
                  <a:srgbClr val="FF0000"/>
                </a:solidFill>
                <a:latin typeface="Calibri" pitchFamily="34" charset="0"/>
              </a:rPr>
              <a:t>Evropské unie</a:t>
            </a:r>
          </a:p>
          <a:p>
            <a:r>
              <a:rPr lang="cs-CZ" sz="5400" dirty="0" smtClean="0">
                <a:latin typeface="Calibri" pitchFamily="34" charset="0"/>
              </a:rPr>
              <a:t> platí se zde </a:t>
            </a:r>
            <a:r>
              <a:rPr lang="cs-CZ" sz="5400" dirty="0" smtClean="0">
                <a:solidFill>
                  <a:srgbClr val="FF0000"/>
                </a:solidFill>
                <a:latin typeface="Calibri" pitchFamily="34" charset="0"/>
              </a:rPr>
              <a:t>eury</a:t>
            </a:r>
          </a:p>
          <a:p>
            <a:endParaRPr lang="cs-CZ" sz="5400" dirty="0" smtClean="0">
              <a:solidFill>
                <a:srgbClr val="FF0000"/>
              </a:solidFill>
              <a:latin typeface="Calibri" pitchFamily="34" charset="0"/>
            </a:endParaRPr>
          </a:p>
          <a:p>
            <a:pPr algn="ctr">
              <a:buNone/>
            </a:pPr>
            <a:r>
              <a:rPr lang="cs-CZ" sz="5800" dirty="0" smtClean="0">
                <a:latin typeface="Calibri" pitchFamily="34" charset="0"/>
              </a:rPr>
              <a:t> </a:t>
            </a:r>
            <a:endParaRPr lang="cs-CZ" sz="5800" dirty="0" smtClean="0">
              <a:solidFill>
                <a:srgbClr val="FF0000"/>
              </a:solidFill>
              <a:latin typeface="Calibri" pitchFamily="34" charset="0"/>
            </a:endParaRPr>
          </a:p>
        </p:txBody>
      </p:sp>
      <p:pic>
        <p:nvPicPr>
          <p:cNvPr id="8194" name="Picture 2" descr="C:\Documents and Settings\User\Local Settings\Temporary Internet Files\Content.IE5\Z1XU553U\MP900362670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2976" y="4286256"/>
            <a:ext cx="2428892" cy="1428760"/>
          </a:xfrm>
          <a:prstGeom prst="rect">
            <a:avLst/>
          </a:prstGeom>
          <a:noFill/>
        </p:spPr>
      </p:pic>
      <p:pic>
        <p:nvPicPr>
          <p:cNvPr id="8195" name="Picture 3" descr="C:\Documents and Settings\User\Local Settings\Temporary Internet Files\Content.IE5\FC51SV02\MC90042293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14744" y="4286256"/>
            <a:ext cx="2143140" cy="1428760"/>
          </a:xfrm>
          <a:prstGeom prst="rect">
            <a:avLst/>
          </a:prstGeom>
          <a:noFill/>
        </p:spPr>
      </p:pic>
      <p:pic>
        <p:nvPicPr>
          <p:cNvPr id="8197" name="Picture 5" descr="C:\Documents and Settings\User\Local Settings\Temporary Internet Files\Content.IE5\K82NLFZW\MP90041176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72198" y="4000504"/>
            <a:ext cx="2143140" cy="1857388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6000" dirty="0" smtClean="0">
                <a:solidFill>
                  <a:srgbClr val="002060"/>
                </a:solidFill>
                <a:latin typeface="Calibri" pitchFamily="34" charset="0"/>
              </a:rPr>
              <a:t>ZAJÍMAVOSTI NĚMECKA: </a:t>
            </a:r>
            <a:endParaRPr lang="cs-CZ" sz="60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571612"/>
            <a:ext cx="7772400" cy="4448188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 algn="ctr"/>
            <a:r>
              <a:rPr lang="cs-CZ" sz="4400" dirty="0" smtClean="0"/>
              <a:t> </a:t>
            </a:r>
            <a:r>
              <a:rPr lang="cs-CZ" sz="4800" dirty="0" smtClean="0">
                <a:latin typeface="Calibri" pitchFamily="34" charset="0"/>
              </a:rPr>
              <a:t>hlavním městem je </a:t>
            </a:r>
            <a:r>
              <a:rPr lang="cs-CZ" sz="4800" dirty="0" smtClean="0">
                <a:solidFill>
                  <a:srgbClr val="FF0000"/>
                </a:solidFill>
                <a:latin typeface="Calibri" pitchFamily="34" charset="0"/>
              </a:rPr>
              <a:t>BERLÍN</a:t>
            </a:r>
            <a:endParaRPr lang="cs-CZ" sz="5800" dirty="0" smtClean="0">
              <a:solidFill>
                <a:srgbClr val="FF0000"/>
              </a:solidFill>
              <a:latin typeface="Calibri" pitchFamily="34" charset="0"/>
            </a:endParaRPr>
          </a:p>
        </p:txBody>
      </p:sp>
      <p:pic>
        <p:nvPicPr>
          <p:cNvPr id="2053" name="Picture 5" descr="C:\Documents and Settings\User\Local Settings\Temporary Internet Files\Content.IE5\Z1XU553U\MC9001992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14414" y="3357562"/>
            <a:ext cx="3162677" cy="2431383"/>
          </a:xfrm>
          <a:prstGeom prst="rect">
            <a:avLst/>
          </a:prstGeom>
          <a:noFill/>
        </p:spPr>
      </p:pic>
      <p:pic>
        <p:nvPicPr>
          <p:cNvPr id="2054" name="Picture 6" descr="C:\Documents and Settings\User\Local Settings\Temporary Internet Files\Content.IE5\FC51SV02\MC90041568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86380" y="2928934"/>
            <a:ext cx="2669263" cy="3022251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6000" dirty="0" smtClean="0">
                <a:solidFill>
                  <a:srgbClr val="002060"/>
                </a:solidFill>
                <a:latin typeface="Calibri" pitchFamily="34" charset="0"/>
              </a:rPr>
              <a:t>DALŠÍ NĚMECKÁ MĚSTA: </a:t>
            </a:r>
            <a:endParaRPr lang="cs-CZ" sz="60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571612"/>
            <a:ext cx="7772400" cy="4448188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r>
              <a:rPr lang="cs-CZ" sz="5800" dirty="0" smtClean="0">
                <a:solidFill>
                  <a:srgbClr val="FF0000"/>
                </a:solidFill>
                <a:latin typeface="Calibri" pitchFamily="34" charset="0"/>
              </a:rPr>
              <a:t> </a:t>
            </a:r>
            <a:r>
              <a:rPr lang="cs-CZ" sz="4300" dirty="0" smtClean="0">
                <a:latin typeface="Calibri" pitchFamily="34" charset="0"/>
              </a:rPr>
              <a:t>Hamburg    </a:t>
            </a:r>
          </a:p>
          <a:p>
            <a:r>
              <a:rPr lang="cs-CZ" sz="4300" dirty="0" smtClean="0">
                <a:solidFill>
                  <a:srgbClr val="FF0000"/>
                </a:solidFill>
                <a:latin typeface="Calibri" pitchFamily="34" charset="0"/>
              </a:rPr>
              <a:t> </a:t>
            </a:r>
            <a:r>
              <a:rPr lang="cs-CZ" sz="4300" dirty="0" err="1" smtClean="0">
                <a:latin typeface="Calibri" pitchFamily="34" charset="0"/>
              </a:rPr>
              <a:t>M</a:t>
            </a:r>
            <a:r>
              <a:rPr lang="cs-CZ" sz="4300" dirty="0" err="1" smtClean="0">
                <a:latin typeface="Calibri" pitchFamily="34" charset="0"/>
                <a:cs typeface="Arial"/>
              </a:rPr>
              <a:t>ünchen</a:t>
            </a:r>
            <a:endParaRPr lang="cs-CZ" sz="4300" dirty="0" smtClean="0">
              <a:latin typeface="Calibri" pitchFamily="34" charset="0"/>
              <a:cs typeface="Arial"/>
            </a:endParaRPr>
          </a:p>
          <a:p>
            <a:r>
              <a:rPr lang="cs-CZ" sz="4300" dirty="0" smtClean="0">
                <a:solidFill>
                  <a:srgbClr val="FF0000"/>
                </a:solidFill>
                <a:latin typeface="Calibri" pitchFamily="34" charset="0"/>
                <a:cs typeface="Arial"/>
              </a:rPr>
              <a:t> </a:t>
            </a:r>
            <a:r>
              <a:rPr lang="cs-CZ" sz="4300" dirty="0" smtClean="0">
                <a:latin typeface="Calibri" pitchFamily="34" charset="0"/>
                <a:cs typeface="Arial"/>
              </a:rPr>
              <a:t>Frankfurt </a:t>
            </a:r>
            <a:r>
              <a:rPr lang="cs-CZ" sz="4300" dirty="0" err="1" smtClean="0">
                <a:latin typeface="Calibri" pitchFamily="34" charset="0"/>
                <a:cs typeface="Arial"/>
              </a:rPr>
              <a:t>am</a:t>
            </a:r>
            <a:r>
              <a:rPr lang="cs-CZ" sz="4300" dirty="0" smtClean="0">
                <a:latin typeface="Calibri" pitchFamily="34" charset="0"/>
                <a:cs typeface="Arial"/>
              </a:rPr>
              <a:t> </a:t>
            </a:r>
            <a:r>
              <a:rPr lang="cs-CZ" sz="4300" dirty="0" err="1" smtClean="0">
                <a:latin typeface="Calibri" pitchFamily="34" charset="0"/>
                <a:cs typeface="Arial"/>
              </a:rPr>
              <a:t>Main</a:t>
            </a:r>
            <a:endParaRPr lang="cs-CZ" sz="4300" dirty="0" smtClean="0">
              <a:latin typeface="Calibri" pitchFamily="34" charset="0"/>
              <a:cs typeface="Arial"/>
            </a:endParaRPr>
          </a:p>
          <a:p>
            <a:r>
              <a:rPr lang="cs-CZ" sz="4300" dirty="0" smtClean="0">
                <a:latin typeface="Calibri" pitchFamily="34" charset="0"/>
                <a:cs typeface="Arial"/>
              </a:rPr>
              <a:t> </a:t>
            </a:r>
            <a:r>
              <a:rPr lang="cs-CZ" sz="4300" dirty="0" err="1" smtClean="0">
                <a:latin typeface="Calibri" pitchFamily="34" charset="0"/>
                <a:cs typeface="Arial"/>
              </a:rPr>
              <a:t>Dresden</a:t>
            </a:r>
            <a:r>
              <a:rPr lang="cs-CZ" sz="4300" dirty="0" smtClean="0">
                <a:latin typeface="Calibri" pitchFamily="34" charset="0"/>
                <a:cs typeface="Arial"/>
              </a:rPr>
              <a:t> </a:t>
            </a:r>
            <a:endParaRPr lang="cs-CZ" sz="4300" dirty="0" smtClean="0">
              <a:latin typeface="Calibri" pitchFamily="34" charset="0"/>
            </a:endParaRPr>
          </a:p>
        </p:txBody>
      </p:sp>
      <p:pic>
        <p:nvPicPr>
          <p:cNvPr id="3080" name="Picture 8" descr="C:\Documents and Settings\User\Local Settings\Temporary Internet Files\Content.IE5\Z1XU553U\MM900283107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00496" y="1928802"/>
            <a:ext cx="1219200" cy="1047750"/>
          </a:xfrm>
          <a:prstGeom prst="rect">
            <a:avLst/>
          </a:prstGeom>
          <a:noFill/>
        </p:spPr>
      </p:pic>
      <p:pic>
        <p:nvPicPr>
          <p:cNvPr id="3082" name="Picture 10" descr="C:\Documents and Settings\User\Local Settings\Temporary Internet Files\Content.IE5\75QZ6D7W\MC90035213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14942" y="2643182"/>
            <a:ext cx="1214446" cy="1214446"/>
          </a:xfrm>
          <a:prstGeom prst="rect">
            <a:avLst/>
          </a:prstGeom>
          <a:noFill/>
        </p:spPr>
      </p:pic>
      <p:pic>
        <p:nvPicPr>
          <p:cNvPr id="3084" name="Picture 12" descr="C:\Documents and Settings\User\Local Settings\Temporary Internet Files\Content.IE5\FC51SV02\MC900440362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715140" y="2500306"/>
            <a:ext cx="1285884" cy="1143008"/>
          </a:xfrm>
          <a:prstGeom prst="rect">
            <a:avLst/>
          </a:prstGeom>
          <a:noFill/>
        </p:spPr>
      </p:pic>
      <p:pic>
        <p:nvPicPr>
          <p:cNvPr id="3087" name="Picture 15" descr="C:\Documents and Settings\User\Local Settings\Temporary Internet Files\Content.IE5\K82NLFZW\MC900346331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429520" y="3786190"/>
            <a:ext cx="1000132" cy="1000132"/>
          </a:xfrm>
          <a:prstGeom prst="rect">
            <a:avLst/>
          </a:prstGeom>
          <a:noFill/>
        </p:spPr>
      </p:pic>
      <p:pic>
        <p:nvPicPr>
          <p:cNvPr id="3090" name="Picture 18" descr="C:\Documents and Settings\User\Local Settings\Temporary Internet Files\Content.IE5\FC51SV02\MP900426488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857620" y="4500570"/>
            <a:ext cx="2071702" cy="1500198"/>
          </a:xfrm>
          <a:prstGeom prst="rect">
            <a:avLst/>
          </a:prstGeom>
          <a:noFill/>
        </p:spPr>
      </p:pic>
      <p:pic>
        <p:nvPicPr>
          <p:cNvPr id="3091" name="Picture 19" descr="C:\Program Files\Microsoft Office\MEDIA\CAGCAT10\j0293234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000761" y="3786189"/>
            <a:ext cx="1000132" cy="785819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0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0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0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0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800" dirty="0" smtClean="0">
                <a:solidFill>
                  <a:srgbClr val="002060"/>
                </a:solidFill>
                <a:latin typeface="Calibri" pitchFamily="34" charset="0"/>
              </a:rPr>
              <a:t>Z NĚMECKÉHO JÍDELNÍČKU: </a:t>
            </a:r>
            <a:endParaRPr lang="cs-CZ" sz="48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571612"/>
            <a:ext cx="7772400" cy="4448188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4800" dirty="0" smtClean="0">
              <a:latin typeface="Calibri" pitchFamily="34" charset="0"/>
            </a:endParaRPr>
          </a:p>
          <a:p>
            <a:pPr>
              <a:buFontTx/>
              <a:buChar char="-"/>
            </a:pPr>
            <a:r>
              <a:rPr lang="cs-CZ" sz="5800" dirty="0" err="1" smtClean="0">
                <a:latin typeface="Calibri" pitchFamily="34" charset="0"/>
              </a:rPr>
              <a:t>Eintopf</a:t>
            </a:r>
            <a:endParaRPr lang="cs-CZ" sz="5800" dirty="0" smtClean="0">
              <a:latin typeface="Calibri" pitchFamily="34" charset="0"/>
            </a:endParaRPr>
          </a:p>
          <a:p>
            <a:pPr>
              <a:buFontTx/>
              <a:buChar char="-"/>
            </a:pPr>
            <a:r>
              <a:rPr lang="cs-CZ" sz="5800" dirty="0" err="1" smtClean="0">
                <a:latin typeface="Calibri" pitchFamily="34" charset="0"/>
              </a:rPr>
              <a:t>Wurst</a:t>
            </a:r>
            <a:endParaRPr lang="cs-CZ" sz="5800" dirty="0" smtClean="0">
              <a:latin typeface="Calibri" pitchFamily="34" charset="0"/>
            </a:endParaRPr>
          </a:p>
          <a:p>
            <a:pPr>
              <a:buFontTx/>
              <a:buChar char="-"/>
            </a:pPr>
            <a:r>
              <a:rPr lang="cs-CZ" sz="5800" dirty="0" err="1" smtClean="0">
                <a:latin typeface="Calibri" pitchFamily="34" charset="0"/>
              </a:rPr>
              <a:t>Sp</a:t>
            </a:r>
            <a:r>
              <a:rPr lang="cs-CZ" sz="5800" dirty="0" err="1" smtClean="0">
                <a:latin typeface="Calibri" pitchFamily="34" charset="0"/>
                <a:cs typeface="Arial"/>
              </a:rPr>
              <a:t>ätzle</a:t>
            </a:r>
            <a:r>
              <a:rPr lang="cs-CZ" sz="5800" dirty="0" smtClean="0">
                <a:latin typeface="Calibri" pitchFamily="34" charset="0"/>
              </a:rPr>
              <a:t> </a:t>
            </a:r>
          </a:p>
        </p:txBody>
      </p:sp>
      <p:pic>
        <p:nvPicPr>
          <p:cNvPr id="4102" name="Picture 6" descr="C:\Documents and Settings\User\Local Settings\Temporary Internet Files\Content.IE5\K82NLFZW\MC90041273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86314" y="2214554"/>
            <a:ext cx="1928826" cy="1714512"/>
          </a:xfrm>
          <a:prstGeom prst="rect">
            <a:avLst/>
          </a:prstGeom>
          <a:noFill/>
        </p:spPr>
      </p:pic>
      <p:pic>
        <p:nvPicPr>
          <p:cNvPr id="4104" name="Picture 8" descr="C:\Documents and Settings\User\Local Settings\Temporary Internet Files\Content.IE5\K82NLFZW\MC90021577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868" y="3286124"/>
            <a:ext cx="1428760" cy="1285884"/>
          </a:xfrm>
          <a:prstGeom prst="rect">
            <a:avLst/>
          </a:prstGeom>
          <a:noFill/>
        </p:spPr>
      </p:pic>
      <p:pic>
        <p:nvPicPr>
          <p:cNvPr id="4107" name="Picture 11" descr="C:\Documents and Settings\User\Local Settings\Temporary Internet Files\Content.IE5\75QZ6D7W\MC900215788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00562" y="4643446"/>
            <a:ext cx="1285884" cy="1000132"/>
          </a:xfrm>
          <a:prstGeom prst="rect">
            <a:avLst/>
          </a:prstGeom>
          <a:noFill/>
        </p:spPr>
      </p:pic>
      <p:pic>
        <p:nvPicPr>
          <p:cNvPr id="4112" name="Picture 16" descr="C:\Documents and Settings\User\Local Settings\Temporary Internet Files\Content.IE5\Z1XU553U\MC900348857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857884" y="4357694"/>
            <a:ext cx="1839773" cy="1571636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1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6000" dirty="0" smtClean="0">
                <a:solidFill>
                  <a:srgbClr val="002060"/>
                </a:solidFill>
                <a:latin typeface="Calibri" pitchFamily="34" charset="0"/>
              </a:rPr>
              <a:t>ZAJÍMAVOSTI NĚMECKA: </a:t>
            </a:r>
            <a:endParaRPr lang="cs-CZ" sz="60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571612"/>
            <a:ext cx="7772400" cy="4448188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dirty="0" smtClean="0"/>
          </a:p>
          <a:p>
            <a:r>
              <a:rPr lang="cs-CZ" sz="4800" dirty="0" smtClean="0">
                <a:solidFill>
                  <a:srgbClr val="FF0000"/>
                </a:solidFill>
                <a:latin typeface="Calibri" pitchFamily="34" charset="0"/>
              </a:rPr>
              <a:t> </a:t>
            </a:r>
            <a:r>
              <a:rPr lang="cs-CZ" sz="4800" u="sng" dirty="0" smtClean="0">
                <a:solidFill>
                  <a:srgbClr val="FF0000"/>
                </a:solidFill>
                <a:latin typeface="Calibri" pitchFamily="34" charset="0"/>
              </a:rPr>
              <a:t>VÝROBCE AUT</a:t>
            </a:r>
            <a:endParaRPr lang="cs-CZ" sz="4800" u="sng" dirty="0" smtClean="0">
              <a:latin typeface="Calibri" pitchFamily="34" charset="0"/>
            </a:endParaRPr>
          </a:p>
          <a:p>
            <a:pPr>
              <a:buFontTx/>
              <a:buChar char="-"/>
            </a:pPr>
            <a:r>
              <a:rPr lang="cs-CZ" sz="5800" dirty="0" smtClean="0">
                <a:latin typeface="Calibri" pitchFamily="34" charset="0"/>
              </a:rPr>
              <a:t>BMW</a:t>
            </a:r>
          </a:p>
          <a:p>
            <a:pPr>
              <a:buFontTx/>
              <a:buChar char="-"/>
            </a:pPr>
            <a:r>
              <a:rPr lang="cs-CZ" sz="5800" dirty="0" smtClean="0">
                <a:latin typeface="Calibri" pitchFamily="34" charset="0"/>
              </a:rPr>
              <a:t>Volkswagen</a:t>
            </a:r>
          </a:p>
          <a:p>
            <a:pPr>
              <a:buFontTx/>
              <a:buChar char="-"/>
            </a:pPr>
            <a:r>
              <a:rPr lang="cs-CZ" sz="5800" dirty="0" smtClean="0">
                <a:latin typeface="Calibri" pitchFamily="34" charset="0"/>
              </a:rPr>
              <a:t>Mercedes</a:t>
            </a:r>
          </a:p>
          <a:p>
            <a:pPr>
              <a:buFontTx/>
              <a:buChar char="-"/>
            </a:pPr>
            <a:r>
              <a:rPr lang="cs-CZ" sz="5800" dirty="0" err="1" smtClean="0">
                <a:latin typeface="Calibri" pitchFamily="34" charset="0"/>
              </a:rPr>
              <a:t>Audi</a:t>
            </a:r>
            <a:r>
              <a:rPr lang="cs-CZ" sz="5800" dirty="0" smtClean="0">
                <a:latin typeface="Calibri" pitchFamily="34" charset="0"/>
              </a:rPr>
              <a:t> </a:t>
            </a:r>
          </a:p>
        </p:txBody>
      </p:sp>
      <p:pic>
        <p:nvPicPr>
          <p:cNvPr id="5125" name="Picture 5" descr="C:\Documents and Settings\User\Local Settings\Temporary Internet Files\Content.IE5\FC51SV02\MC90033604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628" y="2928934"/>
            <a:ext cx="3634966" cy="3000396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6000" dirty="0" smtClean="0">
                <a:solidFill>
                  <a:srgbClr val="002060"/>
                </a:solidFill>
                <a:latin typeface="Calibri" pitchFamily="34" charset="0"/>
              </a:rPr>
              <a:t>NĚMEČTÍ  SPISOVATELÉ: </a:t>
            </a:r>
            <a:endParaRPr lang="cs-CZ" sz="60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571612"/>
            <a:ext cx="7772400" cy="4448188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sz="4800" u="sng" dirty="0" smtClean="0">
              <a:latin typeface="Calibri" pitchFamily="34" charset="0"/>
            </a:endParaRPr>
          </a:p>
          <a:p>
            <a:pPr>
              <a:buFontTx/>
              <a:buChar char="-"/>
            </a:pPr>
            <a:r>
              <a:rPr lang="cs-CZ" sz="3600" dirty="0" err="1" smtClean="0">
                <a:latin typeface="Calibri" pitchFamily="34" charset="0"/>
              </a:rPr>
              <a:t>Johann</a:t>
            </a:r>
            <a:r>
              <a:rPr lang="cs-CZ" sz="3600" dirty="0" smtClean="0">
                <a:latin typeface="Calibri" pitchFamily="34" charset="0"/>
              </a:rPr>
              <a:t> Wolfgang </a:t>
            </a:r>
            <a:r>
              <a:rPr lang="cs-CZ" sz="3600" dirty="0" err="1" smtClean="0">
                <a:latin typeface="Calibri" pitchFamily="34" charset="0"/>
              </a:rPr>
              <a:t>von</a:t>
            </a:r>
            <a:r>
              <a:rPr lang="cs-CZ" sz="3600" dirty="0" smtClean="0">
                <a:latin typeface="Calibri" pitchFamily="34" charset="0"/>
              </a:rPr>
              <a:t> </a:t>
            </a:r>
            <a:r>
              <a:rPr lang="cs-CZ" sz="3600" dirty="0" err="1" smtClean="0">
                <a:latin typeface="Calibri" pitchFamily="34" charset="0"/>
              </a:rPr>
              <a:t>Goethe</a:t>
            </a:r>
            <a:r>
              <a:rPr lang="cs-CZ" sz="3600" dirty="0" smtClean="0">
                <a:latin typeface="Calibri" pitchFamily="34" charset="0"/>
              </a:rPr>
              <a:t> </a:t>
            </a:r>
          </a:p>
          <a:p>
            <a:pPr>
              <a:buFontTx/>
              <a:buChar char="-"/>
            </a:pPr>
            <a:endParaRPr lang="cs-CZ" sz="3600" dirty="0" smtClean="0">
              <a:latin typeface="Calibri" pitchFamily="34" charset="0"/>
            </a:endParaRPr>
          </a:p>
          <a:p>
            <a:pPr>
              <a:buFontTx/>
              <a:buChar char="-"/>
            </a:pPr>
            <a:r>
              <a:rPr lang="cs-CZ" sz="3600" dirty="0" smtClean="0">
                <a:latin typeface="Calibri" pitchFamily="34" charset="0"/>
              </a:rPr>
              <a:t>Friedrich Schiller </a:t>
            </a:r>
          </a:p>
          <a:p>
            <a:pPr>
              <a:buFontTx/>
              <a:buChar char="-"/>
            </a:pPr>
            <a:endParaRPr lang="cs-CZ" sz="3600" dirty="0" smtClean="0">
              <a:latin typeface="Calibri" pitchFamily="34" charset="0"/>
            </a:endParaRPr>
          </a:p>
          <a:p>
            <a:pPr>
              <a:buFontTx/>
              <a:buChar char="-"/>
            </a:pPr>
            <a:r>
              <a:rPr lang="cs-CZ" sz="3600" dirty="0" smtClean="0">
                <a:latin typeface="Calibri" pitchFamily="34" charset="0"/>
              </a:rPr>
              <a:t>bratři </a:t>
            </a:r>
            <a:r>
              <a:rPr lang="cs-CZ" sz="3600" dirty="0" err="1" smtClean="0">
                <a:latin typeface="Calibri" pitchFamily="34" charset="0"/>
              </a:rPr>
              <a:t>Grimmové</a:t>
            </a:r>
            <a:r>
              <a:rPr lang="cs-CZ" sz="3600" dirty="0" smtClean="0">
                <a:latin typeface="Calibri" pitchFamily="34" charset="0"/>
              </a:rPr>
              <a:t>                             </a:t>
            </a:r>
          </a:p>
          <a:p>
            <a:pPr>
              <a:buFontTx/>
              <a:buChar char="-"/>
            </a:pPr>
            <a:endParaRPr lang="cs-CZ" sz="3600" dirty="0" smtClean="0">
              <a:latin typeface="Calibri" pitchFamily="34" charset="0"/>
            </a:endParaRPr>
          </a:p>
          <a:p>
            <a:pPr>
              <a:buFontTx/>
              <a:buChar char="-"/>
            </a:pPr>
            <a:r>
              <a:rPr lang="cs-CZ" sz="3600" dirty="0" smtClean="0">
                <a:latin typeface="Calibri" pitchFamily="34" charset="0"/>
              </a:rPr>
              <a:t>Karl May </a:t>
            </a:r>
          </a:p>
        </p:txBody>
      </p:sp>
      <p:pic>
        <p:nvPicPr>
          <p:cNvPr id="6146" name="Picture 2" descr="C:\Documents and Settings\User\Local Settings\Temporary Internet Files\Content.IE5\K82NLFZW\MC90034633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86577" y="1857363"/>
            <a:ext cx="1214447" cy="1357323"/>
          </a:xfrm>
          <a:prstGeom prst="rect">
            <a:avLst/>
          </a:prstGeom>
          <a:noFill/>
        </p:spPr>
      </p:pic>
      <p:pic>
        <p:nvPicPr>
          <p:cNvPr id="6147" name="Picture 3" descr="C:\Documents and Settings\User\Local Settings\Temporary Internet Files\Content.IE5\K82NLFZW\MC90041534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86313" y="3000373"/>
            <a:ext cx="1643075" cy="1357322"/>
          </a:xfrm>
          <a:prstGeom prst="rect">
            <a:avLst/>
          </a:prstGeom>
          <a:noFill/>
        </p:spPr>
      </p:pic>
      <p:pic>
        <p:nvPicPr>
          <p:cNvPr id="6152" name="Picture 8" descr="C:\Documents and Settings\User\Local Settings\Temporary Internet Files\Content.IE5\75QZ6D7W\MC900412368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858016" y="4143380"/>
            <a:ext cx="1282700" cy="1339846"/>
          </a:xfrm>
          <a:prstGeom prst="rect">
            <a:avLst/>
          </a:prstGeom>
          <a:noFill/>
        </p:spPr>
      </p:pic>
      <p:pic>
        <p:nvPicPr>
          <p:cNvPr id="6153" name="Picture 9" descr="C:\Documents and Settings\User\Local Settings\Temporary Internet Files\Content.IE5\75QZ6D7W\MC900232433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214678" y="4857760"/>
            <a:ext cx="1300681" cy="1143008"/>
          </a:xfrm>
          <a:prstGeom prst="rect">
            <a:avLst/>
          </a:prstGeom>
          <a:noFill/>
        </p:spPr>
      </p:pic>
      <p:pic>
        <p:nvPicPr>
          <p:cNvPr id="6154" name="Picture 10" descr="C:\Documents and Settings\User\Local Settings\Temporary Internet Files\Content.IE5\K82NLFZW\MC900355919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000628" y="4857760"/>
            <a:ext cx="928694" cy="1357322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/>
          <a:lstStyle/>
          <a:p>
            <a:pPr algn="ctr"/>
            <a:r>
              <a:rPr lang="cs-CZ" dirty="0" smtClean="0">
                <a:solidFill>
                  <a:srgbClr val="002060"/>
                </a:solidFill>
                <a:latin typeface="Calibri" pitchFamily="34" charset="0"/>
              </a:rPr>
              <a:t> REPUBLIKA RAKOUSKO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643050"/>
            <a:ext cx="3733800" cy="566750"/>
          </a:xfr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tx1"/>
            </a:solidFill>
          </a:ln>
        </p:spPr>
        <p:txBody>
          <a:bodyPr/>
          <a:lstStyle/>
          <a:p>
            <a:pPr algn="ctr"/>
            <a:r>
              <a:rPr lang="cs-CZ" dirty="0" smtClean="0"/>
              <a:t>Rakouská vlajka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643050"/>
            <a:ext cx="3733800" cy="566750"/>
          </a:xfr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tx1"/>
            </a:solidFill>
          </a:ln>
        </p:spPr>
        <p:txBody>
          <a:bodyPr/>
          <a:lstStyle/>
          <a:p>
            <a:pPr algn="ctr"/>
            <a:r>
              <a:rPr lang="cs-CZ" dirty="0" smtClean="0"/>
              <a:t>Obrys mapy Rakouska</a:t>
            </a:r>
            <a:endParaRPr lang="cs-CZ" dirty="0"/>
          </a:p>
        </p:txBody>
      </p:sp>
      <p:pic>
        <p:nvPicPr>
          <p:cNvPr id="9218" name="Picture 2" descr="C:\Documents and Settings\User\Local Settings\Temporary Internet Files\Content.IE5\Z1XU553U\MP900362610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952500" y="2971800"/>
            <a:ext cx="3657600" cy="2438400"/>
          </a:xfrm>
          <a:prstGeom prst="rect">
            <a:avLst/>
          </a:prstGeom>
          <a:noFill/>
        </p:spPr>
      </p:pic>
      <p:pic>
        <p:nvPicPr>
          <p:cNvPr id="9219" name="Picture 3" descr="C:\Documents and Settings\User\Local Settings\Temporary Internet Files\Content.IE5\K82NLFZW\MC900349413[1].wmf"/>
          <p:cNvPicPr>
            <a:picLocks noGrp="1" noChangeAspect="1" noChangeArrowheads="1"/>
          </p:cNvPicPr>
          <p:nvPr>
            <p:ph sz="half" idx="4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5000629" y="2714620"/>
            <a:ext cx="3643338" cy="285751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6000" dirty="0" smtClean="0">
                <a:solidFill>
                  <a:srgbClr val="002060"/>
                </a:solidFill>
                <a:latin typeface="Calibri" pitchFamily="34" charset="0"/>
              </a:rPr>
              <a:t>RAKOUSKO </a:t>
            </a:r>
            <a:endParaRPr lang="cs-CZ" sz="60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None/>
            </a:pPr>
            <a:endParaRPr lang="cs-CZ" dirty="0" smtClean="0"/>
          </a:p>
          <a:p>
            <a:r>
              <a:rPr lang="cs-CZ" sz="4400" dirty="0" smtClean="0"/>
              <a:t> </a:t>
            </a:r>
            <a:r>
              <a:rPr lang="cs-CZ" sz="5400" dirty="0" smtClean="0">
                <a:latin typeface="Calibri" pitchFamily="34" charset="0"/>
              </a:rPr>
              <a:t>skládá se </a:t>
            </a:r>
            <a:r>
              <a:rPr lang="cs-CZ" sz="5400" dirty="0" smtClean="0">
                <a:latin typeface="Calibri" pitchFamily="34" charset="0"/>
              </a:rPr>
              <a:t>z </a:t>
            </a:r>
            <a:r>
              <a:rPr lang="cs-CZ" sz="5400" dirty="0" smtClean="0">
                <a:solidFill>
                  <a:srgbClr val="FF0000"/>
                </a:solidFill>
                <a:latin typeface="Calibri" pitchFamily="34" charset="0"/>
              </a:rPr>
              <a:t>9</a:t>
            </a:r>
            <a:r>
              <a:rPr lang="cs-CZ" sz="5400" dirty="0" smtClean="0">
                <a:latin typeface="Calibri" pitchFamily="34" charset="0"/>
              </a:rPr>
              <a:t> spolkových zemí</a:t>
            </a:r>
          </a:p>
          <a:p>
            <a:r>
              <a:rPr lang="cs-CZ" sz="5400" dirty="0" smtClean="0">
                <a:latin typeface="Calibri" pitchFamily="34" charset="0"/>
              </a:rPr>
              <a:t> má přes </a:t>
            </a:r>
            <a:r>
              <a:rPr lang="cs-CZ" sz="5400" dirty="0" smtClean="0">
                <a:solidFill>
                  <a:srgbClr val="FF0000"/>
                </a:solidFill>
                <a:latin typeface="Calibri" pitchFamily="34" charset="0"/>
              </a:rPr>
              <a:t>8 mil. </a:t>
            </a:r>
            <a:r>
              <a:rPr lang="cs-CZ" sz="5400" dirty="0" smtClean="0">
                <a:latin typeface="Calibri" pitchFamily="34" charset="0"/>
              </a:rPr>
              <a:t>obyvatel</a:t>
            </a:r>
          </a:p>
          <a:p>
            <a:r>
              <a:rPr lang="cs-CZ" sz="5400" dirty="0" smtClean="0">
                <a:latin typeface="Calibri" pitchFamily="34" charset="0"/>
              </a:rPr>
              <a:t> je členem </a:t>
            </a:r>
            <a:r>
              <a:rPr lang="cs-CZ" sz="5400" dirty="0" smtClean="0">
                <a:solidFill>
                  <a:srgbClr val="FF0000"/>
                </a:solidFill>
                <a:latin typeface="Calibri" pitchFamily="34" charset="0"/>
              </a:rPr>
              <a:t>Evropské unie</a:t>
            </a:r>
          </a:p>
          <a:p>
            <a:r>
              <a:rPr lang="cs-CZ" sz="5400" dirty="0" smtClean="0">
                <a:latin typeface="Calibri" pitchFamily="34" charset="0"/>
              </a:rPr>
              <a:t> platí se zde </a:t>
            </a:r>
            <a:r>
              <a:rPr lang="cs-CZ" sz="5400" dirty="0" smtClean="0">
                <a:solidFill>
                  <a:srgbClr val="FF0000"/>
                </a:solidFill>
                <a:latin typeface="Calibri" pitchFamily="34" charset="0"/>
              </a:rPr>
              <a:t>eury</a:t>
            </a:r>
          </a:p>
          <a:p>
            <a:endParaRPr lang="cs-CZ" sz="5400" dirty="0" smtClean="0">
              <a:solidFill>
                <a:srgbClr val="FF0000"/>
              </a:solidFill>
              <a:latin typeface="Calibri" pitchFamily="34" charset="0"/>
            </a:endParaRPr>
          </a:p>
          <a:p>
            <a:pPr algn="ctr">
              <a:buNone/>
            </a:pPr>
            <a:r>
              <a:rPr lang="cs-CZ" sz="5800" dirty="0" smtClean="0">
                <a:latin typeface="Calibri" pitchFamily="34" charset="0"/>
              </a:rPr>
              <a:t> </a:t>
            </a:r>
            <a:endParaRPr lang="cs-CZ" sz="5800" dirty="0" smtClean="0">
              <a:solidFill>
                <a:srgbClr val="FF0000"/>
              </a:solidFill>
              <a:latin typeface="Calibri" pitchFamily="34" charset="0"/>
            </a:endParaRPr>
          </a:p>
        </p:txBody>
      </p:sp>
      <p:pic>
        <p:nvPicPr>
          <p:cNvPr id="8194" name="Picture 2" descr="C:\Documents and Settings\User\Local Settings\Temporary Internet Files\Content.IE5\Z1XU553U\MP900362670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2976" y="4286256"/>
            <a:ext cx="2428892" cy="1428760"/>
          </a:xfrm>
          <a:prstGeom prst="rect">
            <a:avLst/>
          </a:prstGeom>
          <a:noFill/>
        </p:spPr>
      </p:pic>
      <p:pic>
        <p:nvPicPr>
          <p:cNvPr id="8195" name="Picture 3" descr="C:\Documents and Settings\User\Local Settings\Temporary Internet Files\Content.IE5\FC51SV02\MC90042293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14744" y="4286256"/>
            <a:ext cx="2143140" cy="1428760"/>
          </a:xfrm>
          <a:prstGeom prst="rect">
            <a:avLst/>
          </a:prstGeom>
          <a:noFill/>
        </p:spPr>
      </p:pic>
      <p:pic>
        <p:nvPicPr>
          <p:cNvPr id="8197" name="Picture 5" descr="C:\Documents and Settings\User\Local Settings\Temporary Internet Files\Content.IE5\K82NLFZW\MP90041176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72198" y="4000504"/>
            <a:ext cx="2143140" cy="1857388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6000" dirty="0" smtClean="0">
                <a:solidFill>
                  <a:srgbClr val="002060"/>
                </a:solidFill>
                <a:latin typeface="Calibri" pitchFamily="34" charset="0"/>
              </a:rPr>
              <a:t>ZAJÍMAVOSTI RAKOUSKA: </a:t>
            </a:r>
            <a:endParaRPr lang="cs-CZ" sz="60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571612"/>
            <a:ext cx="7772400" cy="4448188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 algn="ctr"/>
            <a:r>
              <a:rPr lang="cs-CZ" sz="4400" dirty="0" smtClean="0"/>
              <a:t> </a:t>
            </a:r>
            <a:r>
              <a:rPr lang="cs-CZ" sz="4800" dirty="0" smtClean="0">
                <a:latin typeface="Calibri" pitchFamily="34" charset="0"/>
              </a:rPr>
              <a:t>hlavním městem je </a:t>
            </a:r>
            <a:r>
              <a:rPr lang="cs-CZ" sz="4800" dirty="0" smtClean="0">
                <a:solidFill>
                  <a:srgbClr val="FF0000"/>
                </a:solidFill>
                <a:latin typeface="Calibri" pitchFamily="34" charset="0"/>
              </a:rPr>
              <a:t>VÍDEŇ</a:t>
            </a:r>
            <a:endParaRPr lang="cs-CZ" sz="5800" dirty="0" smtClean="0">
              <a:solidFill>
                <a:srgbClr val="FF0000"/>
              </a:solidFill>
              <a:latin typeface="Calibri" pitchFamily="34" charset="0"/>
            </a:endParaRPr>
          </a:p>
        </p:txBody>
      </p:sp>
      <p:pic>
        <p:nvPicPr>
          <p:cNvPr id="10247" name="Picture 7" descr="C:\Documents and Settings\User\Local Settings\Temporary Internet Files\Content.IE5\FC51SV02\MC90041542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71603" y="3214686"/>
            <a:ext cx="2857521" cy="2928958"/>
          </a:xfrm>
          <a:prstGeom prst="rect">
            <a:avLst/>
          </a:prstGeom>
          <a:noFill/>
        </p:spPr>
      </p:pic>
      <p:pic>
        <p:nvPicPr>
          <p:cNvPr id="10248" name="Picture 8" descr="C:\Documents and Settings\User\Local Settings\Temporary Internet Files\Content.IE5\75QZ6D7W\MC90041541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0627" y="3214686"/>
            <a:ext cx="3071835" cy="2786082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6000" dirty="0" smtClean="0">
                <a:solidFill>
                  <a:srgbClr val="002060"/>
                </a:solidFill>
                <a:latin typeface="Calibri" pitchFamily="34" charset="0"/>
              </a:rPr>
              <a:t>DALŠÍ RAKOUSKÁ MĚSTA: </a:t>
            </a:r>
            <a:endParaRPr lang="cs-CZ" sz="60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571612"/>
            <a:ext cx="7772400" cy="4448188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r>
              <a:rPr lang="cs-CZ" sz="5800" dirty="0" smtClean="0">
                <a:solidFill>
                  <a:srgbClr val="FF0000"/>
                </a:solidFill>
                <a:latin typeface="Calibri" pitchFamily="34" charset="0"/>
              </a:rPr>
              <a:t> </a:t>
            </a:r>
            <a:r>
              <a:rPr lang="cs-CZ" sz="4300" dirty="0" smtClean="0">
                <a:latin typeface="Calibri" pitchFamily="34" charset="0"/>
              </a:rPr>
              <a:t>Salzburg    </a:t>
            </a:r>
          </a:p>
          <a:p>
            <a:r>
              <a:rPr lang="cs-CZ" sz="4300" dirty="0" smtClean="0">
                <a:solidFill>
                  <a:srgbClr val="FF0000"/>
                </a:solidFill>
                <a:latin typeface="Calibri" pitchFamily="34" charset="0"/>
              </a:rPr>
              <a:t>  </a:t>
            </a:r>
            <a:r>
              <a:rPr lang="cs-CZ" sz="4300" dirty="0" smtClean="0">
                <a:latin typeface="Calibri" pitchFamily="34" charset="0"/>
              </a:rPr>
              <a:t>Innsbruck</a:t>
            </a:r>
            <a:endParaRPr lang="cs-CZ" sz="4300" dirty="0" smtClean="0">
              <a:latin typeface="Calibri" pitchFamily="34" charset="0"/>
              <a:cs typeface="Arial"/>
            </a:endParaRPr>
          </a:p>
          <a:p>
            <a:r>
              <a:rPr lang="cs-CZ" sz="4300" dirty="0" smtClean="0">
                <a:solidFill>
                  <a:srgbClr val="FF0000"/>
                </a:solidFill>
                <a:latin typeface="Calibri" pitchFamily="34" charset="0"/>
                <a:cs typeface="Arial"/>
              </a:rPr>
              <a:t>  </a:t>
            </a:r>
            <a:r>
              <a:rPr lang="cs-CZ" sz="4300" dirty="0" err="1" smtClean="0">
                <a:latin typeface="Calibri" pitchFamily="34" charset="0"/>
                <a:cs typeface="Arial"/>
              </a:rPr>
              <a:t>Linz</a:t>
            </a:r>
            <a:r>
              <a:rPr lang="cs-CZ" sz="4300" dirty="0" smtClean="0">
                <a:latin typeface="Calibri" pitchFamily="34" charset="0"/>
                <a:cs typeface="Arial"/>
              </a:rPr>
              <a:t> </a:t>
            </a:r>
          </a:p>
          <a:p>
            <a:r>
              <a:rPr lang="cs-CZ" sz="4300" dirty="0" smtClean="0">
                <a:latin typeface="Calibri" pitchFamily="34" charset="0"/>
                <a:cs typeface="Arial"/>
              </a:rPr>
              <a:t>  Graz </a:t>
            </a:r>
            <a:endParaRPr lang="cs-CZ" sz="4300" dirty="0" smtClean="0">
              <a:latin typeface="Calibri" pitchFamily="34" charset="0"/>
            </a:endParaRPr>
          </a:p>
        </p:txBody>
      </p:sp>
      <p:pic>
        <p:nvPicPr>
          <p:cNvPr id="11267" name="Picture 3" descr="C:\Documents and Settings\User\Local Settings\Temporary Internet Files\Content.IE5\FC51SV02\MC90041523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00496" y="1785926"/>
            <a:ext cx="1714512" cy="1357322"/>
          </a:xfrm>
          <a:prstGeom prst="rect">
            <a:avLst/>
          </a:prstGeom>
          <a:noFill/>
        </p:spPr>
      </p:pic>
      <p:pic>
        <p:nvPicPr>
          <p:cNvPr id="11276" name="Picture 12" descr="C:\Documents and Settings\User\Local Settings\Temporary Internet Files\Content.IE5\Z1XU553U\MC90011286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388" y="1857365"/>
            <a:ext cx="1214446" cy="1000132"/>
          </a:xfrm>
          <a:prstGeom prst="rect">
            <a:avLst/>
          </a:prstGeom>
          <a:noFill/>
        </p:spPr>
      </p:pic>
      <p:pic>
        <p:nvPicPr>
          <p:cNvPr id="11279" name="Picture 15" descr="C:\Documents and Settings\User\Local Settings\Temporary Internet Files\Content.IE5\75QZ6D7W\MM900295252[1].gif"/>
          <p:cNvPicPr>
            <a:picLocks noChangeAspect="1" noChangeArrowheads="1" noCrop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86446" y="3000372"/>
            <a:ext cx="1143008" cy="1000132"/>
          </a:xfrm>
          <a:prstGeom prst="rect">
            <a:avLst/>
          </a:prstGeom>
          <a:noFill/>
        </p:spPr>
      </p:pic>
      <p:pic>
        <p:nvPicPr>
          <p:cNvPr id="11280" name="Picture 16" descr="C:\Documents and Settings\User\Local Settings\Temporary Internet Files\Content.IE5\K82NLFZW\MM900283043[1].gif"/>
          <p:cNvPicPr>
            <a:picLocks noChangeAspect="1" noChangeArrowheads="1" noCrop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072330" y="2857496"/>
            <a:ext cx="1214447" cy="1214446"/>
          </a:xfrm>
          <a:prstGeom prst="rect">
            <a:avLst/>
          </a:prstGeom>
          <a:noFill/>
        </p:spPr>
      </p:pic>
      <p:pic>
        <p:nvPicPr>
          <p:cNvPr id="11281" name="Picture 17" descr="C:\Documents and Settings\User\Local Settings\Temporary Internet Files\Content.IE5\FC51SV02\MC900090394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500562" y="3214685"/>
            <a:ext cx="1000132" cy="785819"/>
          </a:xfrm>
          <a:prstGeom prst="rect">
            <a:avLst/>
          </a:prstGeom>
          <a:noFill/>
        </p:spPr>
      </p:pic>
      <p:pic>
        <p:nvPicPr>
          <p:cNvPr id="26" name="Picture 8" descr="C:\Documents and Settings\User\Local Settings\Temporary Internet Files\Content.IE5\Z1XU553U\MM900283107[1].gif"/>
          <p:cNvPicPr>
            <a:picLocks noChangeAspect="1" noChangeArrowheads="1" noCrop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143240" y="3643314"/>
            <a:ext cx="857256" cy="928694"/>
          </a:xfrm>
          <a:prstGeom prst="rect">
            <a:avLst/>
          </a:prstGeom>
          <a:noFill/>
        </p:spPr>
      </p:pic>
      <p:pic>
        <p:nvPicPr>
          <p:cNvPr id="11285" name="Picture 21" descr="C:\Documents and Settings\User\Local Settings\Temporary Internet Files\Content.IE5\K82NLFZW\MC900345643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286248" y="4500570"/>
            <a:ext cx="1214446" cy="1071571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2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2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2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2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2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2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2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2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12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12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5300" dirty="0" smtClean="0">
                <a:solidFill>
                  <a:srgbClr val="002060"/>
                </a:solidFill>
                <a:latin typeface="Calibri" pitchFamily="34" charset="0"/>
              </a:rPr>
              <a:t>Z RAKOUSKÉHO JÍDELNÍČKU</a:t>
            </a:r>
            <a:r>
              <a:rPr lang="cs-CZ" sz="6000" dirty="0" smtClean="0">
                <a:solidFill>
                  <a:srgbClr val="002060"/>
                </a:solidFill>
                <a:latin typeface="Calibri" pitchFamily="34" charset="0"/>
              </a:rPr>
              <a:t>: </a:t>
            </a:r>
            <a:endParaRPr lang="cs-CZ" sz="60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571612"/>
            <a:ext cx="7772400" cy="444818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800" dirty="0" smtClean="0">
                <a:latin typeface="Calibri" pitchFamily="34" charset="0"/>
              </a:rPr>
              <a:t>- </a:t>
            </a:r>
            <a:r>
              <a:rPr lang="cs-CZ" sz="6000" dirty="0" smtClean="0">
                <a:latin typeface="Calibri" pitchFamily="34" charset="0"/>
              </a:rPr>
              <a:t>Vídeňský řízek </a:t>
            </a:r>
          </a:p>
          <a:p>
            <a:pPr>
              <a:buFontTx/>
              <a:buChar char="-"/>
            </a:pPr>
            <a:r>
              <a:rPr lang="cs-CZ" sz="6000" dirty="0" smtClean="0">
                <a:latin typeface="Calibri" pitchFamily="34" charset="0"/>
              </a:rPr>
              <a:t> Vídeňská káva </a:t>
            </a:r>
          </a:p>
          <a:p>
            <a:pPr>
              <a:buFontTx/>
              <a:buChar char="-"/>
            </a:pPr>
            <a:r>
              <a:rPr lang="cs-CZ" sz="6000" dirty="0" smtClean="0">
                <a:latin typeface="Calibri" pitchFamily="34" charset="0"/>
              </a:rPr>
              <a:t> </a:t>
            </a:r>
            <a:r>
              <a:rPr lang="cs-CZ" sz="6000" dirty="0" err="1" smtClean="0">
                <a:latin typeface="Calibri" pitchFamily="34" charset="0"/>
              </a:rPr>
              <a:t>Sachrův</a:t>
            </a:r>
            <a:r>
              <a:rPr lang="cs-CZ" sz="6000" dirty="0" smtClean="0">
                <a:latin typeface="Calibri" pitchFamily="34" charset="0"/>
              </a:rPr>
              <a:t> dort</a:t>
            </a:r>
          </a:p>
          <a:p>
            <a:pPr>
              <a:buFontTx/>
              <a:buChar char="-"/>
            </a:pPr>
            <a:r>
              <a:rPr lang="cs-CZ" sz="6000" dirty="0" smtClean="0">
                <a:latin typeface="Calibri" pitchFamily="34" charset="0"/>
              </a:rPr>
              <a:t> Mozartovy koule</a:t>
            </a:r>
          </a:p>
          <a:p>
            <a:pPr>
              <a:buNone/>
            </a:pPr>
            <a:endParaRPr lang="cs-CZ" sz="4800" dirty="0" smtClean="0">
              <a:latin typeface="Calibri" pitchFamily="34" charset="0"/>
            </a:endParaRPr>
          </a:p>
        </p:txBody>
      </p:sp>
      <p:pic>
        <p:nvPicPr>
          <p:cNvPr id="12290" name="Picture 2" descr="C:\Documents and Settings\User\Local Settings\Temporary Internet Files\Content.IE5\FC51SV02\MC90041293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00826" y="1571612"/>
            <a:ext cx="1571636" cy="928694"/>
          </a:xfrm>
          <a:prstGeom prst="rect">
            <a:avLst/>
          </a:prstGeom>
          <a:noFill/>
        </p:spPr>
      </p:pic>
      <p:pic>
        <p:nvPicPr>
          <p:cNvPr id="12293" name="Picture 5" descr="C:\Documents and Settings\User\Local Settings\Temporary Internet Files\Content.IE5\75QZ6D7W\MC90029320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00826" y="2428868"/>
            <a:ext cx="1000132" cy="995433"/>
          </a:xfrm>
          <a:prstGeom prst="rect">
            <a:avLst/>
          </a:prstGeom>
          <a:noFill/>
        </p:spPr>
      </p:pic>
      <p:pic>
        <p:nvPicPr>
          <p:cNvPr id="12302" name="Picture 14" descr="C:\Documents and Settings\User\Local Settings\Temporary Internet Files\Content.IE5\K82NLFZW\MC90041243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72198" y="3643314"/>
            <a:ext cx="1714511" cy="714380"/>
          </a:xfrm>
          <a:prstGeom prst="rect">
            <a:avLst/>
          </a:prstGeom>
          <a:noFill/>
        </p:spPr>
      </p:pic>
      <p:pic>
        <p:nvPicPr>
          <p:cNvPr id="12303" name="Picture 15" descr="C:\Documents and Settings\User\Local Settings\Temporary Internet Files\Content.IE5\FC51SV02\MC900215938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858016" y="4929198"/>
            <a:ext cx="1428760" cy="785818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2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2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3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3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3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3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pPr algn="ctr"/>
            <a:r>
              <a:rPr lang="cs-CZ" dirty="0" smtClean="0">
                <a:solidFill>
                  <a:srgbClr val="002060"/>
                </a:solidFill>
                <a:latin typeface="Calibri" pitchFamily="34" charset="0"/>
              </a:rPr>
              <a:t>Z RAKOUSKÉHO SLOVNÍČKU</a:t>
            </a:r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: 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 err="1" smtClean="0"/>
              <a:t>rakousky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algn="ctr"/>
            <a:r>
              <a:rPr lang="cs-CZ" dirty="0" smtClean="0"/>
              <a:t>česky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>
                <a:latin typeface="Calibri" pitchFamily="34" charset="0"/>
              </a:rPr>
              <a:t>Der Karfiol</a:t>
            </a:r>
          </a:p>
          <a:p>
            <a:r>
              <a:rPr lang="cs-CZ" dirty="0" smtClean="0">
                <a:latin typeface="Calibri" pitchFamily="34" charset="0"/>
              </a:rPr>
              <a:t>Der </a:t>
            </a:r>
            <a:r>
              <a:rPr lang="cs-CZ" dirty="0" err="1" smtClean="0">
                <a:latin typeface="Calibri" pitchFamily="34" charset="0"/>
              </a:rPr>
              <a:t>Kukuruz</a:t>
            </a:r>
            <a:endParaRPr lang="cs-CZ" dirty="0" smtClean="0">
              <a:latin typeface="Calibri" pitchFamily="34" charset="0"/>
            </a:endParaRPr>
          </a:p>
          <a:p>
            <a:r>
              <a:rPr lang="cs-CZ" dirty="0" err="1" smtClean="0">
                <a:latin typeface="Calibri" pitchFamily="34" charset="0"/>
              </a:rPr>
              <a:t>Das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Letscho</a:t>
            </a:r>
            <a:endParaRPr lang="cs-CZ" dirty="0" smtClean="0">
              <a:latin typeface="Calibri" pitchFamily="34" charset="0"/>
            </a:endParaRPr>
          </a:p>
          <a:p>
            <a:r>
              <a:rPr lang="cs-CZ" dirty="0" smtClean="0">
                <a:latin typeface="Calibri" pitchFamily="34" charset="0"/>
              </a:rPr>
              <a:t>Die </a:t>
            </a:r>
            <a:r>
              <a:rPr lang="cs-CZ" dirty="0" err="1" smtClean="0">
                <a:latin typeface="Calibri" pitchFamily="34" charset="0"/>
              </a:rPr>
              <a:t>Matura</a:t>
            </a:r>
            <a:endParaRPr lang="cs-CZ" dirty="0" smtClean="0">
              <a:latin typeface="Calibri" pitchFamily="34" charset="0"/>
            </a:endParaRPr>
          </a:p>
          <a:p>
            <a:r>
              <a:rPr lang="cs-CZ" dirty="0" smtClean="0">
                <a:latin typeface="Calibri" pitchFamily="34" charset="0"/>
              </a:rPr>
              <a:t>Die </a:t>
            </a:r>
            <a:r>
              <a:rPr lang="cs-CZ" dirty="0" err="1" smtClean="0">
                <a:latin typeface="Calibri" pitchFamily="34" charset="0"/>
              </a:rPr>
              <a:t>Ribisel</a:t>
            </a:r>
            <a:endParaRPr lang="cs-CZ" dirty="0" smtClean="0">
              <a:latin typeface="Calibri" pitchFamily="34" charset="0"/>
            </a:endParaRPr>
          </a:p>
          <a:p>
            <a:r>
              <a:rPr lang="cs-CZ" dirty="0" err="1" smtClean="0">
                <a:latin typeface="Calibri" pitchFamily="34" charset="0"/>
              </a:rPr>
              <a:t>Das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Spital</a:t>
            </a:r>
            <a:endParaRPr lang="cs-CZ" dirty="0" smtClean="0">
              <a:latin typeface="Calibri" pitchFamily="34" charset="0"/>
            </a:endParaRPr>
          </a:p>
          <a:p>
            <a:r>
              <a:rPr lang="cs-CZ" dirty="0" smtClean="0">
                <a:latin typeface="Calibri" pitchFamily="34" charset="0"/>
              </a:rPr>
              <a:t>Die </a:t>
            </a:r>
            <a:r>
              <a:rPr lang="cs-CZ" dirty="0" err="1" smtClean="0">
                <a:latin typeface="Calibri" pitchFamily="34" charset="0"/>
              </a:rPr>
              <a:t>Semmel</a:t>
            </a:r>
            <a:endParaRPr lang="cs-CZ" dirty="0" smtClean="0">
              <a:latin typeface="Calibri" pitchFamily="34" charset="0"/>
            </a:endParaRPr>
          </a:p>
          <a:p>
            <a:r>
              <a:rPr lang="cs-CZ" dirty="0" smtClean="0">
                <a:latin typeface="Calibri" pitchFamily="34" charset="0"/>
              </a:rPr>
              <a:t>Die </a:t>
            </a:r>
            <a:r>
              <a:rPr lang="cs-CZ" smtClean="0">
                <a:latin typeface="Calibri" pitchFamily="34" charset="0"/>
              </a:rPr>
              <a:t>Zwetschke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rPr lang="cs-CZ" dirty="0" smtClean="0">
                <a:latin typeface="Calibri" pitchFamily="34" charset="0"/>
              </a:rPr>
              <a:t>květák</a:t>
            </a:r>
          </a:p>
          <a:p>
            <a:r>
              <a:rPr lang="cs-CZ" dirty="0" smtClean="0">
                <a:latin typeface="Calibri" pitchFamily="34" charset="0"/>
              </a:rPr>
              <a:t>kukuřice</a:t>
            </a:r>
          </a:p>
          <a:p>
            <a:r>
              <a:rPr lang="cs-CZ" dirty="0" smtClean="0">
                <a:latin typeface="Calibri" pitchFamily="34" charset="0"/>
              </a:rPr>
              <a:t>lečo</a:t>
            </a:r>
          </a:p>
          <a:p>
            <a:r>
              <a:rPr lang="cs-CZ" dirty="0" smtClean="0">
                <a:latin typeface="Calibri" pitchFamily="34" charset="0"/>
              </a:rPr>
              <a:t>maturita</a:t>
            </a:r>
          </a:p>
          <a:p>
            <a:r>
              <a:rPr lang="cs-CZ" dirty="0" smtClean="0">
                <a:latin typeface="Calibri" pitchFamily="34" charset="0"/>
              </a:rPr>
              <a:t>rybíz</a:t>
            </a:r>
          </a:p>
          <a:p>
            <a:r>
              <a:rPr lang="cs-CZ" dirty="0" smtClean="0">
                <a:latin typeface="Calibri" pitchFamily="34" charset="0"/>
              </a:rPr>
              <a:t>nemocnice</a:t>
            </a:r>
          </a:p>
          <a:p>
            <a:r>
              <a:rPr lang="cs-CZ" dirty="0" smtClean="0">
                <a:latin typeface="Calibri" pitchFamily="34" charset="0"/>
              </a:rPr>
              <a:t>žemle</a:t>
            </a:r>
          </a:p>
          <a:p>
            <a:r>
              <a:rPr lang="cs-CZ" dirty="0" smtClean="0">
                <a:latin typeface="Calibri" pitchFamily="34" charset="0"/>
              </a:rPr>
              <a:t>švestka</a:t>
            </a:r>
            <a:endParaRPr lang="cs-CZ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/>
          <a:lstStyle/>
          <a:p>
            <a:pPr algn="ctr"/>
            <a:r>
              <a:rPr lang="cs-CZ" dirty="0" smtClean="0">
                <a:solidFill>
                  <a:srgbClr val="002060"/>
                </a:solidFill>
                <a:latin typeface="Calibri" pitchFamily="34" charset="0"/>
              </a:rPr>
              <a:t> ŠVÝCARSKO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643050"/>
            <a:ext cx="3733800" cy="566750"/>
          </a:xfr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tx1"/>
            </a:solidFill>
          </a:ln>
        </p:spPr>
        <p:txBody>
          <a:bodyPr/>
          <a:lstStyle/>
          <a:p>
            <a:pPr algn="ctr"/>
            <a:r>
              <a:rPr lang="cs-CZ" dirty="0" smtClean="0"/>
              <a:t>Švýcarská vlajka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643050"/>
            <a:ext cx="3733800" cy="566750"/>
          </a:xfr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tx1"/>
            </a:solidFill>
          </a:ln>
        </p:spPr>
        <p:txBody>
          <a:bodyPr/>
          <a:lstStyle/>
          <a:p>
            <a:pPr algn="ctr"/>
            <a:r>
              <a:rPr lang="cs-CZ" dirty="0" smtClean="0"/>
              <a:t>Obrys mapy Švýcarska</a:t>
            </a:r>
            <a:endParaRPr lang="cs-CZ" dirty="0"/>
          </a:p>
        </p:txBody>
      </p:sp>
      <p:pic>
        <p:nvPicPr>
          <p:cNvPr id="13314" name="Picture 2" descr="C:\Documents and Settings\User\Local Settings\Temporary Internet Files\Content.IE5\75QZ6D7W\MC900349461[1].wmf"/>
          <p:cNvPicPr>
            <a:picLocks noGrp="1" noChangeAspect="1" noChangeArrowheads="1"/>
          </p:cNvPicPr>
          <p:nvPr>
            <p:ph sz="half" idx="4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286380" y="2643182"/>
            <a:ext cx="3143271" cy="3000396"/>
          </a:xfrm>
          <a:prstGeom prst="rect">
            <a:avLst/>
          </a:prstGeom>
          <a:noFill/>
        </p:spPr>
      </p:pic>
      <p:pic>
        <p:nvPicPr>
          <p:cNvPr id="13316" name="Picture 4" descr="C:\Documents and Settings\User\Local Settings\Temporary Internet Files\Content.IE5\Z1XU553U\MP900425483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14414" y="2714620"/>
            <a:ext cx="3071834" cy="307183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6000" dirty="0" smtClean="0">
                <a:solidFill>
                  <a:srgbClr val="002060"/>
                </a:solidFill>
                <a:latin typeface="Calibri" pitchFamily="34" charset="0"/>
              </a:rPr>
              <a:t>ŠVÝCARSKO </a:t>
            </a:r>
            <a:endParaRPr lang="cs-CZ" sz="60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62500" lnSpcReduction="2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5400" dirty="0" smtClean="0">
              <a:latin typeface="Calibri" pitchFamily="34" charset="0"/>
            </a:endParaRPr>
          </a:p>
          <a:p>
            <a:r>
              <a:rPr lang="cs-CZ" sz="5400" dirty="0" smtClean="0">
                <a:latin typeface="Calibri" pitchFamily="34" charset="0"/>
              </a:rPr>
              <a:t> má přes </a:t>
            </a:r>
            <a:r>
              <a:rPr lang="cs-CZ" sz="5400" dirty="0" smtClean="0">
                <a:solidFill>
                  <a:srgbClr val="FF0000"/>
                </a:solidFill>
                <a:latin typeface="Calibri" pitchFamily="34" charset="0"/>
              </a:rPr>
              <a:t>7 mil. </a:t>
            </a:r>
            <a:r>
              <a:rPr lang="cs-CZ" sz="5400" dirty="0" smtClean="0">
                <a:latin typeface="Calibri" pitchFamily="34" charset="0"/>
              </a:rPr>
              <a:t>obyvatel</a:t>
            </a:r>
          </a:p>
          <a:p>
            <a:r>
              <a:rPr lang="cs-CZ" sz="5400" dirty="0" smtClean="0">
                <a:latin typeface="Calibri" pitchFamily="34" charset="0"/>
              </a:rPr>
              <a:t> </a:t>
            </a:r>
            <a:r>
              <a:rPr lang="cs-CZ" sz="5400" dirty="0" smtClean="0">
                <a:solidFill>
                  <a:srgbClr val="FF0000"/>
                </a:solidFill>
                <a:latin typeface="Calibri" pitchFamily="34" charset="0"/>
              </a:rPr>
              <a:t>není</a:t>
            </a:r>
            <a:r>
              <a:rPr lang="cs-CZ" sz="5400" dirty="0" smtClean="0">
                <a:latin typeface="Calibri" pitchFamily="34" charset="0"/>
              </a:rPr>
              <a:t> členem </a:t>
            </a:r>
            <a:r>
              <a:rPr lang="cs-CZ" sz="5400" dirty="0" smtClean="0">
                <a:solidFill>
                  <a:srgbClr val="FF0000"/>
                </a:solidFill>
                <a:latin typeface="Calibri" pitchFamily="34" charset="0"/>
              </a:rPr>
              <a:t>Evropské unie</a:t>
            </a:r>
          </a:p>
          <a:p>
            <a:r>
              <a:rPr lang="cs-CZ" sz="5400" dirty="0" smtClean="0">
                <a:latin typeface="Calibri" pitchFamily="34" charset="0"/>
              </a:rPr>
              <a:t> platí se zde </a:t>
            </a:r>
            <a:r>
              <a:rPr lang="cs-CZ" sz="5400" dirty="0" smtClean="0">
                <a:solidFill>
                  <a:srgbClr val="FF0000"/>
                </a:solidFill>
                <a:latin typeface="Calibri" pitchFamily="34" charset="0"/>
              </a:rPr>
              <a:t>švýcarskými franky</a:t>
            </a:r>
          </a:p>
          <a:p>
            <a:r>
              <a:rPr lang="cs-CZ" sz="5400" dirty="0" smtClean="0">
                <a:solidFill>
                  <a:srgbClr val="FF0000"/>
                </a:solidFill>
                <a:latin typeface="Calibri" pitchFamily="34" charset="0"/>
              </a:rPr>
              <a:t> úředními </a:t>
            </a:r>
            <a:r>
              <a:rPr lang="cs-CZ" sz="5400" dirty="0" smtClean="0">
                <a:latin typeface="Calibri" pitchFamily="34" charset="0"/>
              </a:rPr>
              <a:t>jazyky jsou němčina, francouzština, italština, rétorománština </a:t>
            </a:r>
            <a:endParaRPr lang="cs-CZ" sz="5400" dirty="0" smtClean="0">
              <a:solidFill>
                <a:srgbClr val="FF0000"/>
              </a:solidFill>
              <a:latin typeface="Calibri" pitchFamily="34" charset="0"/>
            </a:endParaRPr>
          </a:p>
          <a:p>
            <a:endParaRPr lang="cs-CZ" sz="5400" dirty="0" smtClean="0">
              <a:solidFill>
                <a:srgbClr val="FF0000"/>
              </a:solidFill>
              <a:latin typeface="Calibri" pitchFamily="34" charset="0"/>
            </a:endParaRPr>
          </a:p>
          <a:p>
            <a:pPr algn="ctr">
              <a:buNone/>
            </a:pPr>
            <a:r>
              <a:rPr lang="cs-CZ" sz="5800" dirty="0" smtClean="0">
                <a:latin typeface="Calibri" pitchFamily="34" charset="0"/>
              </a:rPr>
              <a:t> </a:t>
            </a:r>
            <a:endParaRPr lang="cs-CZ" sz="5800" dirty="0" smtClean="0">
              <a:solidFill>
                <a:srgbClr val="FF0000"/>
              </a:solidFill>
              <a:latin typeface="Calibri" pitchFamily="34" charset="0"/>
            </a:endParaRPr>
          </a:p>
        </p:txBody>
      </p:sp>
      <p:pic>
        <p:nvPicPr>
          <p:cNvPr id="14338" name="Picture 2" descr="C:\Documents and Settings\User\Local Settings\Temporary Internet Files\Content.IE5\FC51SV02\MP90042520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71736" y="4857760"/>
            <a:ext cx="3429024" cy="1143008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6000" dirty="0" smtClean="0">
                <a:solidFill>
                  <a:srgbClr val="002060"/>
                </a:solidFill>
                <a:latin typeface="Calibri" pitchFamily="34" charset="0"/>
              </a:rPr>
              <a:t>ZAJÍMAVOSTI ŠVÝCARSKA: </a:t>
            </a:r>
            <a:endParaRPr lang="cs-CZ" sz="60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571612"/>
            <a:ext cx="7772400" cy="4448188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 algn="ctr"/>
            <a:r>
              <a:rPr lang="cs-CZ" sz="4400" dirty="0" smtClean="0"/>
              <a:t> </a:t>
            </a:r>
            <a:r>
              <a:rPr lang="cs-CZ" sz="4800" dirty="0" smtClean="0">
                <a:latin typeface="Calibri" pitchFamily="34" charset="0"/>
              </a:rPr>
              <a:t>hlavním městem je </a:t>
            </a:r>
            <a:r>
              <a:rPr lang="cs-CZ" sz="4800" dirty="0" smtClean="0">
                <a:solidFill>
                  <a:srgbClr val="FF0000"/>
                </a:solidFill>
                <a:latin typeface="Calibri" pitchFamily="34" charset="0"/>
              </a:rPr>
              <a:t>BERN</a:t>
            </a:r>
            <a:endParaRPr lang="cs-CZ" sz="5800" dirty="0" smtClean="0">
              <a:solidFill>
                <a:srgbClr val="FF0000"/>
              </a:solidFill>
              <a:latin typeface="Calibri" pitchFamily="34" charset="0"/>
            </a:endParaRPr>
          </a:p>
        </p:txBody>
      </p:sp>
      <p:pic>
        <p:nvPicPr>
          <p:cNvPr id="15362" name="Picture 2" descr="C:\Documents and Settings\User\Local Settings\Temporary Internet Files\Content.IE5\Z1XU553U\MC90023109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28794" y="3143248"/>
            <a:ext cx="5715040" cy="2643206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6000" dirty="0" smtClean="0">
                <a:solidFill>
                  <a:srgbClr val="002060"/>
                </a:solidFill>
                <a:latin typeface="Calibri" pitchFamily="34" charset="0"/>
              </a:rPr>
              <a:t>DALŠÍ ŠVÝCARSKÁ MĚSTA: </a:t>
            </a:r>
            <a:endParaRPr lang="cs-CZ" sz="60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571612"/>
            <a:ext cx="7772400" cy="4448188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r>
              <a:rPr lang="cs-CZ" sz="5800" dirty="0" smtClean="0">
                <a:solidFill>
                  <a:srgbClr val="FF0000"/>
                </a:solidFill>
                <a:latin typeface="Calibri" pitchFamily="34" charset="0"/>
              </a:rPr>
              <a:t> </a:t>
            </a:r>
            <a:r>
              <a:rPr lang="cs-CZ" sz="4300" dirty="0" smtClean="0">
                <a:latin typeface="Calibri" pitchFamily="34" charset="0"/>
              </a:rPr>
              <a:t>Curych</a:t>
            </a:r>
          </a:p>
          <a:p>
            <a:pPr>
              <a:buNone/>
            </a:pPr>
            <a:r>
              <a:rPr lang="cs-CZ" sz="4300" dirty="0" smtClean="0">
                <a:latin typeface="Calibri" pitchFamily="34" charset="0"/>
              </a:rPr>
              <a:t>   </a:t>
            </a:r>
            <a:endParaRPr lang="cs-CZ" sz="4300" dirty="0" smtClean="0">
              <a:latin typeface="Calibri" pitchFamily="34" charset="0"/>
              <a:cs typeface="Arial"/>
            </a:endParaRPr>
          </a:p>
          <a:p>
            <a:r>
              <a:rPr lang="cs-CZ" sz="4300" dirty="0" smtClean="0">
                <a:solidFill>
                  <a:srgbClr val="FF0000"/>
                </a:solidFill>
                <a:latin typeface="Calibri" pitchFamily="34" charset="0"/>
                <a:cs typeface="Arial"/>
              </a:rPr>
              <a:t>  </a:t>
            </a:r>
            <a:r>
              <a:rPr lang="cs-CZ" sz="4300" dirty="0" smtClean="0">
                <a:latin typeface="Calibri" pitchFamily="34" charset="0"/>
                <a:cs typeface="Arial"/>
              </a:rPr>
              <a:t>Ženeva</a:t>
            </a:r>
          </a:p>
          <a:p>
            <a:pPr>
              <a:buNone/>
            </a:pPr>
            <a:r>
              <a:rPr lang="cs-CZ" sz="4300" dirty="0" smtClean="0">
                <a:latin typeface="Calibri" pitchFamily="34" charset="0"/>
                <a:cs typeface="Arial"/>
              </a:rPr>
              <a:t> </a:t>
            </a:r>
          </a:p>
          <a:p>
            <a:r>
              <a:rPr lang="cs-CZ" sz="4300" dirty="0" smtClean="0">
                <a:latin typeface="Calibri" pitchFamily="34" charset="0"/>
                <a:cs typeface="Arial"/>
              </a:rPr>
              <a:t>  Basilej </a:t>
            </a:r>
            <a:endParaRPr lang="cs-CZ" sz="4300" dirty="0" smtClean="0">
              <a:latin typeface="Calibri" pitchFamily="34" charset="0"/>
            </a:endParaRPr>
          </a:p>
        </p:txBody>
      </p:sp>
      <p:pic>
        <p:nvPicPr>
          <p:cNvPr id="16386" name="Picture 2" descr="C:\Documents and Settings\User\Local Settings\Temporary Internet Files\Content.IE5\FC51SV02\MP90042553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00430" y="2000240"/>
            <a:ext cx="1643074" cy="1143008"/>
          </a:xfrm>
          <a:prstGeom prst="rect">
            <a:avLst/>
          </a:prstGeom>
          <a:noFill/>
        </p:spPr>
      </p:pic>
      <p:pic>
        <p:nvPicPr>
          <p:cNvPr id="16400" name="Picture 16" descr="C:\Documents and Settings\User\Local Settings\Temporary Internet Files\Content.IE5\75QZ6D7W\MP900176678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00430" y="3500438"/>
            <a:ext cx="2000264" cy="928694"/>
          </a:xfrm>
          <a:prstGeom prst="rect">
            <a:avLst/>
          </a:prstGeom>
          <a:noFill/>
        </p:spPr>
      </p:pic>
      <p:pic>
        <p:nvPicPr>
          <p:cNvPr id="16410" name="Picture 26" descr="C:\Documents and Settings\User\Local Settings\Temporary Internet Files\Content.IE5\75QZ6D7W\MP900149059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929190" y="4786322"/>
            <a:ext cx="1571636" cy="1143008"/>
          </a:xfrm>
          <a:prstGeom prst="rect">
            <a:avLst/>
          </a:prstGeom>
          <a:noFill/>
        </p:spPr>
      </p:pic>
      <p:pic>
        <p:nvPicPr>
          <p:cNvPr id="16412" name="Picture 28" descr="C:\Documents and Settings\User\Local Settings\Temporary Internet Files\Content.IE5\K82NLFZW\MC900054907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714744" y="5000636"/>
            <a:ext cx="928694" cy="1071570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4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4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4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4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4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4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5300" dirty="0" smtClean="0">
                <a:solidFill>
                  <a:srgbClr val="002060"/>
                </a:solidFill>
                <a:latin typeface="Calibri" pitchFamily="34" charset="0"/>
              </a:rPr>
              <a:t>ZAJÍMAVOSTI ZE ŠVÝCARSKA</a:t>
            </a:r>
            <a:r>
              <a:rPr lang="cs-CZ" sz="6000" dirty="0" smtClean="0">
                <a:solidFill>
                  <a:srgbClr val="002060"/>
                </a:solidFill>
                <a:latin typeface="Calibri" pitchFamily="34" charset="0"/>
              </a:rPr>
              <a:t>: </a:t>
            </a:r>
            <a:endParaRPr lang="cs-CZ" sz="60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571612"/>
            <a:ext cx="7772400" cy="444818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800" dirty="0" smtClean="0">
                <a:latin typeface="Calibri" pitchFamily="34" charset="0"/>
              </a:rPr>
              <a:t>- </a:t>
            </a:r>
            <a:r>
              <a:rPr lang="cs-CZ" sz="6000" dirty="0" smtClean="0">
                <a:latin typeface="Calibri" pitchFamily="34" charset="0"/>
              </a:rPr>
              <a:t> čokoláda </a:t>
            </a:r>
          </a:p>
          <a:p>
            <a:pPr>
              <a:buFontTx/>
              <a:buChar char="-"/>
            </a:pPr>
            <a:r>
              <a:rPr lang="cs-CZ" sz="6000" dirty="0" smtClean="0">
                <a:latin typeface="Calibri" pitchFamily="34" charset="0"/>
              </a:rPr>
              <a:t> sýry </a:t>
            </a:r>
          </a:p>
          <a:p>
            <a:pPr>
              <a:buFontTx/>
              <a:buChar char="-"/>
            </a:pPr>
            <a:r>
              <a:rPr lang="cs-CZ" sz="6000" dirty="0" smtClean="0">
                <a:latin typeface="Calibri" pitchFamily="34" charset="0"/>
              </a:rPr>
              <a:t> kvalitní hodinky </a:t>
            </a:r>
          </a:p>
          <a:p>
            <a:pPr>
              <a:buFontTx/>
              <a:buChar char="-"/>
            </a:pPr>
            <a:r>
              <a:rPr lang="cs-CZ" sz="6000" dirty="0" smtClean="0">
                <a:latin typeface="Calibri" pitchFamily="34" charset="0"/>
              </a:rPr>
              <a:t> kapesní nože </a:t>
            </a:r>
          </a:p>
          <a:p>
            <a:pPr>
              <a:buNone/>
            </a:pPr>
            <a:endParaRPr lang="cs-CZ" sz="4800" dirty="0" smtClean="0">
              <a:latin typeface="Calibri" pitchFamily="34" charset="0"/>
            </a:endParaRPr>
          </a:p>
        </p:txBody>
      </p:sp>
      <p:pic>
        <p:nvPicPr>
          <p:cNvPr id="17410" name="Picture 2" descr="C:\Documents and Settings\User\Local Settings\Temporary Internet Files\Content.IE5\K82NLFZW\MP90044835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0694" y="1857364"/>
            <a:ext cx="1500198" cy="928694"/>
          </a:xfrm>
          <a:prstGeom prst="rect">
            <a:avLst/>
          </a:prstGeom>
          <a:noFill/>
        </p:spPr>
      </p:pic>
      <p:pic>
        <p:nvPicPr>
          <p:cNvPr id="17413" name="Picture 5" descr="C:\Documents and Settings\User\Local Settings\Temporary Internet Files\Content.IE5\Z1XU553U\MC900441776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357554" y="2643182"/>
            <a:ext cx="1285884" cy="1000132"/>
          </a:xfrm>
          <a:prstGeom prst="rect">
            <a:avLst/>
          </a:prstGeom>
          <a:noFill/>
        </p:spPr>
      </p:pic>
      <p:pic>
        <p:nvPicPr>
          <p:cNvPr id="17415" name="Picture 7" descr="C:\Documents and Settings\User\Local Settings\Temporary Internet Files\Content.IE5\FC51SV02\MP90040314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29454" y="3643314"/>
            <a:ext cx="1357322" cy="928694"/>
          </a:xfrm>
          <a:prstGeom prst="rect">
            <a:avLst/>
          </a:prstGeom>
          <a:noFill/>
        </p:spPr>
      </p:pic>
      <p:pic>
        <p:nvPicPr>
          <p:cNvPr id="17416" name="Picture 8" descr="C:\Documents and Settings\User\Local Settings\Temporary Internet Files\Content.IE5\Z1XU553U\MC900351274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857884" y="4714884"/>
            <a:ext cx="1357322" cy="1000132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4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4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4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4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74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74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ZVLÁDLI JSTE TO!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pic>
        <p:nvPicPr>
          <p:cNvPr id="1036" name="Picture 12" descr="C:\Documents and Settings\User\Local Settings\Temporary Internet Files\Content.IE5\UX772LDJ\MC90042446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66" y="2071678"/>
            <a:ext cx="5397375" cy="407196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ZDROJ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Všechny použité obrázky jsou dostupné pod licencí Microsoft Office 2007 na Office.</a:t>
            </a:r>
            <a:r>
              <a:rPr lang="cs-CZ" dirty="0" err="1" smtClean="0"/>
              <a:t>com</a:t>
            </a:r>
            <a:r>
              <a:rPr lang="cs-CZ" dirty="0" smtClean="0"/>
              <a:t> </a:t>
            </a:r>
          </a:p>
          <a:p>
            <a:r>
              <a:rPr lang="cs-CZ" dirty="0" smtClean="0"/>
              <a:t>Pokud není uvedeno jinak, vlastní archiv autorky.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632</TotalTime>
  <Words>351</Words>
  <Application>Microsoft Office PowerPoint</Application>
  <PresentationFormat>Předvádění na obrazovce (4:3)</PresentationFormat>
  <Paragraphs>143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Jmění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NĚMECKY MLUVÍCÍ ZEMĚ </vt:lpstr>
      <vt:lpstr>KTERÉ TO JSOU? </vt:lpstr>
      <vt:lpstr>SPOLKOVÁ REPUBLIKA NĚMECKO</vt:lpstr>
      <vt:lpstr>NĚMECKO </vt:lpstr>
      <vt:lpstr>ZAJÍMAVOSTI NĚMECKA: </vt:lpstr>
      <vt:lpstr>DALŠÍ NĚMECKÁ MĚSTA: </vt:lpstr>
      <vt:lpstr>Z NĚMECKÉHO JÍDELNÍČKU: </vt:lpstr>
      <vt:lpstr>ZAJÍMAVOSTI NĚMECKA: </vt:lpstr>
      <vt:lpstr>NĚMEČTÍ  SPISOVATELÉ: </vt:lpstr>
      <vt:lpstr> REPUBLIKA RAKOUSKO</vt:lpstr>
      <vt:lpstr>RAKOUSKO </vt:lpstr>
      <vt:lpstr>ZAJÍMAVOSTI RAKOUSKA: </vt:lpstr>
      <vt:lpstr>DALŠÍ RAKOUSKÁ MĚSTA: </vt:lpstr>
      <vt:lpstr>Z RAKOUSKÉHO JÍDELNÍČKU: </vt:lpstr>
      <vt:lpstr>Z RAKOUSKÉHO SLOVNÍČKU: </vt:lpstr>
      <vt:lpstr> ŠVÝCARSKO</vt:lpstr>
      <vt:lpstr>ŠVÝCARSKO </vt:lpstr>
      <vt:lpstr>ZAJÍMAVOSTI ŠVÝCARSKA: </vt:lpstr>
      <vt:lpstr>DALŠÍ ŠVÝCARSKÁ MĚSTA: </vt:lpstr>
      <vt:lpstr>ZAJÍMAVOSTI ZE ŠVÝCARSKA: </vt:lpstr>
      <vt:lpstr>ZVLÁDLI JSTE TO!</vt:lpstr>
      <vt:lpstr>ZDROJ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DIE WOCHENTAGE </dc:title>
  <dc:creator>Plockovi</dc:creator>
  <cp:lastModifiedBy>Plockovi</cp:lastModifiedBy>
  <cp:revision>163</cp:revision>
  <dcterms:created xsi:type="dcterms:W3CDTF">2012-06-10T15:39:28Z</dcterms:created>
  <dcterms:modified xsi:type="dcterms:W3CDTF">2012-11-17T06:45:04Z</dcterms:modified>
</cp:coreProperties>
</file>