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62"/>
  </p:notesMasterIdLst>
  <p:sldIdLst>
    <p:sldId id="342" r:id="rId4"/>
    <p:sldId id="256" r:id="rId5"/>
    <p:sldId id="257" r:id="rId6"/>
    <p:sldId id="258" r:id="rId7"/>
    <p:sldId id="261" r:id="rId8"/>
    <p:sldId id="344" r:id="rId9"/>
    <p:sldId id="262" r:id="rId10"/>
    <p:sldId id="345" r:id="rId11"/>
    <p:sldId id="263" r:id="rId12"/>
    <p:sldId id="264" r:id="rId13"/>
    <p:sldId id="265" r:id="rId14"/>
    <p:sldId id="346" r:id="rId15"/>
    <p:sldId id="266" r:id="rId16"/>
    <p:sldId id="347" r:id="rId17"/>
    <p:sldId id="267" r:id="rId18"/>
    <p:sldId id="260" r:id="rId19"/>
    <p:sldId id="259" r:id="rId20"/>
    <p:sldId id="348" r:id="rId21"/>
    <p:sldId id="271" r:id="rId22"/>
    <p:sldId id="349" r:id="rId23"/>
    <p:sldId id="272" r:id="rId24"/>
    <p:sldId id="273" r:id="rId25"/>
    <p:sldId id="350" r:id="rId26"/>
    <p:sldId id="277" r:id="rId27"/>
    <p:sldId id="351" r:id="rId28"/>
    <p:sldId id="352" r:id="rId29"/>
    <p:sldId id="353" r:id="rId30"/>
    <p:sldId id="354" r:id="rId31"/>
    <p:sldId id="355" r:id="rId32"/>
    <p:sldId id="297" r:id="rId33"/>
    <p:sldId id="356" r:id="rId34"/>
    <p:sldId id="357" r:id="rId35"/>
    <p:sldId id="299" r:id="rId36"/>
    <p:sldId id="302" r:id="rId37"/>
    <p:sldId id="358" r:id="rId38"/>
    <p:sldId id="359" r:id="rId39"/>
    <p:sldId id="309" r:id="rId40"/>
    <p:sldId id="315" r:id="rId41"/>
    <p:sldId id="360" r:id="rId42"/>
    <p:sldId id="361" r:id="rId43"/>
    <p:sldId id="362" r:id="rId44"/>
    <p:sldId id="316" r:id="rId45"/>
    <p:sldId id="317" r:id="rId46"/>
    <p:sldId id="318" r:id="rId47"/>
    <p:sldId id="319" r:id="rId48"/>
    <p:sldId id="320" r:id="rId49"/>
    <p:sldId id="321" r:id="rId50"/>
    <p:sldId id="322" r:id="rId51"/>
    <p:sldId id="323" r:id="rId52"/>
    <p:sldId id="324" r:id="rId53"/>
    <p:sldId id="325" r:id="rId54"/>
    <p:sldId id="326" r:id="rId55"/>
    <p:sldId id="327" r:id="rId56"/>
    <p:sldId id="343" r:id="rId57"/>
    <p:sldId id="363" r:id="rId58"/>
    <p:sldId id="364" r:id="rId59"/>
    <p:sldId id="365" r:id="rId60"/>
    <p:sldId id="366" r:id="rId6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slide" Target="slides/slide58.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B19306-9A54-4B30-9D41-63F4DF7FAEC7}" type="datetimeFigureOut">
              <a:rPr lang="cs-CZ" smtClean="0"/>
              <a:t>24.11.2012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684A3A-9F95-49A1-8C9B-8E2E1AD57499}" type="slidenum">
              <a:rPr lang="cs-CZ" smtClean="0"/>
              <a:t>‹#›</a:t>
            </a:fld>
            <a:endParaRPr lang="cs-CZ"/>
          </a:p>
        </p:txBody>
      </p:sp>
    </p:spTree>
    <p:extLst>
      <p:ext uri="{BB962C8B-B14F-4D97-AF65-F5344CB8AC3E}">
        <p14:creationId xmlns:p14="http://schemas.microsoft.com/office/powerpoint/2010/main" val="962434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rázek snímku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Zaoblený obdélník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Nadpis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cs-CZ" smtClean="0"/>
              <a:t>Klepnutím lze upravit styl předlohy nadpisů.</a:t>
            </a:r>
            <a:endParaRPr kumimoji="0" lang="en-US"/>
          </a:p>
        </p:txBody>
      </p:sp>
      <p:sp>
        <p:nvSpPr>
          <p:cNvPr id="20" name="Podnadpis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9" name="Zástupný symbol pro datum 18"/>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11" name="Zástupný symbol pro číslo snímku 10"/>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a:xfrm>
            <a:off x="502920" y="530352"/>
            <a:ext cx="8183880" cy="4187952"/>
          </a:xfrm>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Zaoblený obdélník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Zaoblený obdélník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nchor="b"/>
          <a:lstStyle>
            <a:lvl1pPr>
              <a:defRPr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Obdélník s jedním zakulaceným rohem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33F97BF5-F5D2-428B-8752-645FEFD879C6}" type="slidenum">
              <a:rPr lang="cs-CZ" smtClean="0"/>
              <a:pPr/>
              <a:t>‹#›</a:t>
            </a:fld>
            <a:endParaRPr lang="cs-CZ"/>
          </a:p>
        </p:txBody>
      </p:sp>
      <p:sp>
        <p:nvSpPr>
          <p:cNvPr id="3" name="Zástupný symbol pro obrázek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cs-CZ" smtClean="0"/>
              <a:t>Klepnutím na ikonu přidáte obrázek.</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502920" y="530352"/>
            <a:ext cx="8183880" cy="4187952"/>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533404"/>
            <a:ext cx="1981200" cy="5257799"/>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533400" y="533402"/>
            <a:ext cx="5943600" cy="525780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282B3F63-DB77-4D17-8987-81A7A1A64781}"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3F97BF5-F5D2-428B-8752-645FEFD879C6}"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7"/>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85655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4854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2"/>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84396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327576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63346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314873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892562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1"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671030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2471235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2561762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0"/>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40"/>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209567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992096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27727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448895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027448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19495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115907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0880306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075696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3749838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557237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127495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Zaoblený obdélník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Zástupný symbol pro nadpis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cs-CZ" smtClean="0"/>
              <a:t>Klepnutím lze upravit styl předlohy nadpisů.</a:t>
            </a:r>
            <a:endParaRPr kumimoji="0" lang="en-US"/>
          </a:p>
        </p:txBody>
      </p:sp>
      <p:sp>
        <p:nvSpPr>
          <p:cNvPr id="4" name="Zástupný symbol pro text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5" name="Zástupný symbol pro datum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282B3F63-DB77-4D17-8987-81A7A1A64781}" type="datetimeFigureOut">
              <a:rPr lang="cs-CZ" smtClean="0"/>
              <a:pPr/>
              <a:t>24.11.2012</a:t>
            </a:fld>
            <a:endParaRPr lang="cs-CZ"/>
          </a:p>
        </p:txBody>
      </p:sp>
      <p:sp>
        <p:nvSpPr>
          <p:cNvPr id="18" name="Zástupný symbol pro zápatí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cs-CZ"/>
          </a:p>
        </p:txBody>
      </p:sp>
      <p:sp>
        <p:nvSpPr>
          <p:cNvPr id="5" name="Zástupný symbol pro číslo snímku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33F97BF5-F5D2-428B-8752-645FEFD879C6}"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09B5F3-256B-4911-A9AF-0390F2E14996}"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2036497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36784E-32B6-4222-A9E1-56CA9890FFAF}" type="datetimeFigureOut">
              <a:rPr lang="cs-CZ" smtClean="0">
                <a:solidFill>
                  <a:prstClr val="black">
                    <a:tint val="75000"/>
                  </a:prstClr>
                </a:solidFill>
              </a:rPr>
              <a:pPr/>
              <a:t>24.11.2012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7263641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image" Target="../media/image19.gi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gif"/><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image" Target="../media/image34.gi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39" y="1124744"/>
            <a:ext cx="9144000" cy="5733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Nadpis 1"/>
          <p:cNvSpPr>
            <a:spLocks noGrp="1"/>
          </p:cNvSpPr>
          <p:nvPr>
            <p:ph type="ctrTitle"/>
          </p:nvPr>
        </p:nvSpPr>
        <p:spPr>
          <a:xfrm>
            <a:off x="1155703" y="7938"/>
            <a:ext cx="6832600" cy="2412950"/>
          </a:xfrm>
        </p:spPr>
        <p:txBody>
          <a:bodyPr>
            <a:normAutofit fontScale="90000"/>
          </a:bodyPr>
          <a:lstStyle/>
          <a:p>
            <a:pPr eaLnBrk="1" hangingPunct="1">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VY_32_INOVACE_20_31_ ROZVOJ AUTOMOBILISMU A LETECTVÍ – KONEC 19. STOLETÍ A ZAČÁTEK 20. STOLETÍ</a:t>
            </a:r>
            <a:r>
              <a:rPr lang="cs-CZ" sz="2800" dirty="0">
                <a:solidFill>
                  <a:srgbClr val="C00000"/>
                </a:solidFill>
                <a:latin typeface="Times New Roman" pitchFamily="18" charset="0"/>
                <a:cs typeface="Times New Roman" pitchFamily="18" charset="0"/>
              </a:rPr>
              <a:t/>
            </a:r>
            <a:br>
              <a:rPr lang="cs-CZ" sz="2800"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Číslo 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8. </a:t>
            </a:r>
            <a:r>
              <a:rPr lang="cs-CZ" b="1" dirty="0">
                <a:solidFill>
                  <a:srgbClr val="FFFF00"/>
                </a:solidFill>
                <a:effectLst>
                  <a:outerShdw blurRad="38100" dist="38100" dir="2700000" algn="tl">
                    <a:srgbClr val="000000">
                      <a:alpha val="43137"/>
                    </a:srgbClr>
                  </a:outerShdw>
                </a:effectLst>
              </a:rPr>
              <a:t>ročník. </a:t>
            </a:r>
            <a:r>
              <a:rPr lang="cs-CZ" b="1" dirty="0" smtClean="0">
                <a:solidFill>
                  <a:srgbClr val="FFFF00"/>
                </a:solidFill>
                <a:effectLst>
                  <a:outerShdw blurRad="38100" dist="38100" dir="2700000" algn="tl">
                    <a:srgbClr val="000000">
                      <a:alpha val="43137"/>
                    </a:srgbClr>
                  </a:outerShdw>
                </a:effectLst>
              </a:rPr>
              <a:t>POMOCNÝ MATERIÁL K VÝKLADU</a:t>
            </a:r>
            <a:endParaRPr lang="cs-CZ" b="1" dirty="0">
              <a:solidFill>
                <a:srgbClr val="FFFF00"/>
              </a:solidFill>
              <a:effectLst>
                <a:outerShdw blurRad="38100" dist="38100" dir="2700000" algn="tl">
                  <a:srgbClr val="000000">
                    <a:alpha val="43137"/>
                  </a:srgbClr>
                </a:outerShdw>
              </a:effectLst>
            </a:endParaRPr>
          </a:p>
        </p:txBody>
      </p:sp>
      <p:pic>
        <p:nvPicPr>
          <p:cNvPr id="3077" name="obrázek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516" y="5394331"/>
            <a:ext cx="4687887" cy="1463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07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 y="0"/>
            <a:ext cx="1158875" cy="1512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91478" y="-14288"/>
            <a:ext cx="1152525" cy="14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41389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u="sng" dirty="0" smtClean="0"/>
              <a:t>Rozvoj automobilismu a letectví.</a:t>
            </a:r>
            <a:endParaRPr lang="cs-CZ" u="sng" dirty="0"/>
          </a:p>
        </p:txBody>
      </p:sp>
      <p:sp>
        <p:nvSpPr>
          <p:cNvPr id="3" name="Podnadpis 2"/>
          <p:cNvSpPr>
            <a:spLocks noGrp="1"/>
          </p:cNvSpPr>
          <p:nvPr>
            <p:ph type="subTitle" idx="1"/>
          </p:nvPr>
        </p:nvSpPr>
        <p:spPr/>
        <p:txBody>
          <a:bodyPr>
            <a:normAutofit fontScale="92500"/>
          </a:bodyPr>
          <a:lstStyle/>
          <a:p>
            <a:r>
              <a:rPr lang="cs-CZ" sz="3600" b="1" u="sng" dirty="0" smtClean="0">
                <a:effectLst>
                  <a:outerShdw blurRad="38100" dist="38100" dir="2700000" algn="tl">
                    <a:srgbClr val="000000">
                      <a:alpha val="43137"/>
                    </a:srgbClr>
                  </a:outerShdw>
                </a:effectLst>
              </a:rPr>
              <a:t>Konec 19. a počátek 20. století</a:t>
            </a:r>
            <a:endParaRPr lang="cs-CZ" sz="3600" b="1" u="sng"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Gottlieb Daimler</a:t>
            </a:r>
            <a:endParaRPr lang="cs-CZ" dirty="0"/>
          </a:p>
        </p:txBody>
      </p:sp>
      <p:sp>
        <p:nvSpPr>
          <p:cNvPr id="3" name="Zástupný symbol pro obsah 2"/>
          <p:cNvSpPr>
            <a:spLocks noGrp="1"/>
          </p:cNvSpPr>
          <p:nvPr>
            <p:ph sz="half" idx="1"/>
          </p:nvPr>
        </p:nvSpPr>
        <p:spPr/>
        <p:txBody>
          <a:bodyPr>
            <a:normAutofit fontScale="70000" lnSpcReduction="20000"/>
          </a:bodyPr>
          <a:lstStyle/>
          <a:p>
            <a:r>
              <a:rPr lang="cs-CZ" b="1" dirty="0" smtClean="0"/>
              <a:t>Gottlieb Daimler</a:t>
            </a:r>
            <a:r>
              <a:rPr lang="cs-CZ" dirty="0" smtClean="0"/>
              <a:t> (17. března 1834 Schorndorf (Württemberg) – 6. března 1900 Cannstatt u Stuttgartu) je vynálezcem dnešního typu spalovacího motoru a konstruktérem prvních motocyklů a automobilů.</a:t>
            </a:r>
          </a:p>
          <a:p>
            <a:r>
              <a:rPr lang="cs-CZ" dirty="0" smtClean="0"/>
              <a:t>Daimler sestrojil společně s Wilhelmem Maybachem v roce 1885 ve Stuttgartu první motocykl, a v roce 1886 také první čtyřkolý automobil poháněný spalovacím motorem.</a:t>
            </a:r>
          </a:p>
          <a:p>
            <a:r>
              <a:rPr lang="cs-CZ" dirty="0" smtClean="0"/>
              <a:t>V roce 1892 Daimler zvětšil tehdy základní rozměry vozů a zkonstruoval tak první nákladní automobil.</a:t>
            </a:r>
          </a:p>
          <a:p>
            <a:endParaRPr lang="cs-CZ" dirty="0"/>
          </a:p>
        </p:txBody>
      </p:sp>
      <p:pic>
        <p:nvPicPr>
          <p:cNvPr id="5" name="Zástupný symbol pro obsah 4" descr="432px-Gottliebdaimler1.jpg"/>
          <p:cNvPicPr>
            <a:picLocks noGrp="1" noChangeAspect="1"/>
          </p:cNvPicPr>
          <p:nvPr>
            <p:ph sz="half" idx="2"/>
          </p:nvPr>
        </p:nvPicPr>
        <p:blipFill>
          <a:blip r:embed="rId2"/>
          <a:stretch>
            <a:fillRect/>
          </a:stretch>
        </p:blipFill>
        <p:spPr>
          <a:xfrm>
            <a:off x="5072067" y="1647302"/>
            <a:ext cx="3185932" cy="4424904"/>
          </a:xfr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Wilhelm Maybach</a:t>
            </a:r>
            <a:br>
              <a:rPr lang="cs-CZ" b="1" dirty="0" smtClean="0"/>
            </a:br>
            <a:endParaRPr lang="cs-CZ" dirty="0"/>
          </a:p>
        </p:txBody>
      </p:sp>
      <p:sp>
        <p:nvSpPr>
          <p:cNvPr id="3" name="Zástupný symbol pro obsah 2"/>
          <p:cNvSpPr>
            <a:spLocks noGrp="1"/>
          </p:cNvSpPr>
          <p:nvPr>
            <p:ph sz="half" idx="1"/>
          </p:nvPr>
        </p:nvSpPr>
        <p:spPr/>
        <p:txBody>
          <a:bodyPr/>
          <a:lstStyle/>
          <a:p>
            <a:r>
              <a:rPr lang="cs-CZ" b="1" dirty="0" smtClean="0"/>
              <a:t>August Wilhelm Maybach</a:t>
            </a:r>
            <a:r>
              <a:rPr lang="cs-CZ" dirty="0" smtClean="0"/>
              <a:t> (* 9. února 1846 Heilbronn; † 29. prosince 1929 Stuttgart) byl německým konstruktérem automobilů.</a:t>
            </a:r>
          </a:p>
          <a:p>
            <a:endParaRPr lang="cs-CZ" dirty="0"/>
          </a:p>
        </p:txBody>
      </p:sp>
      <p:sp>
        <p:nvSpPr>
          <p:cNvPr id="4" name="Zástupný symbol pro obsah 3"/>
          <p:cNvSpPr>
            <a:spLocks noGrp="1"/>
          </p:cNvSpPr>
          <p:nvPr>
            <p:ph sz="half" idx="2"/>
          </p:nvPr>
        </p:nvSpPr>
        <p:spPr/>
        <p:txBody>
          <a:bodyPr/>
          <a:lstStyle/>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7672" y="476672"/>
            <a:ext cx="3561386"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Karl Benz</a:t>
            </a:r>
            <a:endParaRPr lang="cs-CZ" dirty="0"/>
          </a:p>
        </p:txBody>
      </p:sp>
      <p:sp>
        <p:nvSpPr>
          <p:cNvPr id="3" name="Zástupný symbol pro obsah 2"/>
          <p:cNvSpPr>
            <a:spLocks noGrp="1"/>
          </p:cNvSpPr>
          <p:nvPr>
            <p:ph sz="half" idx="1"/>
          </p:nvPr>
        </p:nvSpPr>
        <p:spPr/>
        <p:txBody>
          <a:bodyPr>
            <a:normAutofit fontScale="92500"/>
          </a:bodyPr>
          <a:lstStyle/>
          <a:p>
            <a:r>
              <a:rPr lang="cs-CZ" b="1" dirty="0" smtClean="0"/>
              <a:t>Karl Friedrich Michael </a:t>
            </a:r>
            <a:r>
              <a:rPr lang="cs-CZ" b="1" dirty="0" err="1" smtClean="0"/>
              <a:t>Benz</a:t>
            </a:r>
            <a:r>
              <a:rPr lang="cs-CZ" dirty="0" smtClean="0"/>
              <a:t> </a:t>
            </a:r>
            <a:r>
              <a:rPr lang="cs-CZ" dirty="0" smtClean="0"/>
              <a:t>(25</a:t>
            </a:r>
            <a:r>
              <a:rPr lang="cs-CZ" dirty="0" smtClean="0"/>
              <a:t>. listopadu 1844, Karlsruhe – 4. dubna 1929, Ladenburg) byl německý automobilový konstruktér, který vyrobil první benzínový automobil na světě.</a:t>
            </a:r>
          </a:p>
          <a:p>
            <a:endParaRPr lang="cs-CZ" dirty="0"/>
          </a:p>
        </p:txBody>
      </p:sp>
      <p:sp>
        <p:nvSpPr>
          <p:cNvPr id="4" name="Zástupný symbol pro obsah 3"/>
          <p:cNvSpPr>
            <a:spLocks noGrp="1"/>
          </p:cNvSpPr>
          <p:nvPr>
            <p:ph sz="half" idx="2"/>
          </p:nvPr>
        </p:nvSpPr>
        <p:spPr/>
        <p:txBody>
          <a:bodyPr/>
          <a:lstStyle/>
          <a:p>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3898" y="1203679"/>
            <a:ext cx="4644008" cy="4014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502920" y="404664"/>
            <a:ext cx="8183880" cy="6048672"/>
          </a:xfrm>
        </p:spPr>
        <p:txBody>
          <a:bodyPr>
            <a:normAutofit fontScale="85000" lnSpcReduction="20000"/>
          </a:bodyPr>
          <a:lstStyle/>
          <a:p>
            <a:r>
              <a:rPr lang="cs-CZ" dirty="0"/>
              <a:t>Karl </a:t>
            </a:r>
            <a:r>
              <a:rPr lang="cs-CZ" dirty="0" err="1"/>
              <a:t>Benz</a:t>
            </a:r>
            <a:r>
              <a:rPr lang="cs-CZ" dirty="0"/>
              <a:t> v mládí pracoval jako mechanik a během zaměstnání studoval. V roce </a:t>
            </a:r>
            <a:r>
              <a:rPr lang="cs-CZ" b="1" dirty="0">
                <a:effectLst>
                  <a:outerShdw blurRad="38100" dist="38100" dir="2700000" algn="tl">
                    <a:srgbClr val="000000">
                      <a:alpha val="43137"/>
                    </a:srgbClr>
                  </a:outerShdw>
                </a:effectLst>
              </a:rPr>
              <a:t>1871</a:t>
            </a:r>
            <a:r>
              <a:rPr lang="cs-CZ" dirty="0"/>
              <a:t> založil se společníkem svou první firmu s materiály pro stavbu strojů a zařízení. Jeho však zajímaly motory a tak se pustil do stavby dvoudobého motoru v naději, že se mu podaří zdokonalit tehdejší konstrukci spalovacího motoru. 20. června 1872 se oženil s </a:t>
            </a:r>
            <a:r>
              <a:rPr lang="cs-CZ" dirty="0" err="1"/>
              <a:t>Berthou</a:t>
            </a:r>
            <a:r>
              <a:rPr lang="cs-CZ" dirty="0"/>
              <a:t> </a:t>
            </a:r>
            <a:r>
              <a:rPr lang="cs-CZ" dirty="0" err="1"/>
              <a:t>Ringer</a:t>
            </a:r>
            <a:r>
              <a:rPr lang="cs-CZ" dirty="0"/>
              <a:t>. </a:t>
            </a:r>
            <a:r>
              <a:rPr lang="cs-CZ" b="1" dirty="0">
                <a:effectLst>
                  <a:outerShdw blurRad="38100" dist="38100" dir="2700000" algn="tl">
                    <a:srgbClr val="000000">
                      <a:alpha val="43137"/>
                    </a:srgbClr>
                  </a:outerShdw>
                </a:effectLst>
              </a:rPr>
              <a:t>První patent obdržel roku 1879. O několik let později zakládá firmu </a:t>
            </a:r>
            <a:r>
              <a:rPr lang="cs-CZ" b="1" dirty="0" err="1">
                <a:effectLst>
                  <a:outerShdw blurRad="38100" dist="38100" dir="2700000" algn="tl">
                    <a:srgbClr val="000000">
                      <a:alpha val="43137"/>
                    </a:srgbClr>
                  </a:outerShdw>
                </a:effectLst>
              </a:rPr>
              <a:t>Benz</a:t>
            </a:r>
            <a:r>
              <a:rPr lang="cs-CZ" b="1" dirty="0">
                <a:effectLst>
                  <a:outerShdw blurRad="38100" dist="38100" dir="2700000" algn="tl">
                    <a:srgbClr val="000000">
                      <a:alpha val="43137"/>
                    </a:srgbClr>
                  </a:outerShdw>
                </a:effectLst>
              </a:rPr>
              <a:t> &amp; </a:t>
            </a:r>
            <a:r>
              <a:rPr lang="cs-CZ" b="1" dirty="0" err="1">
                <a:effectLst>
                  <a:outerShdw blurRad="38100" dist="38100" dir="2700000" algn="tl">
                    <a:srgbClr val="000000">
                      <a:alpha val="43137"/>
                    </a:srgbClr>
                  </a:outerShdw>
                </a:effectLst>
              </a:rPr>
              <a:t>Cie</a:t>
            </a:r>
            <a:r>
              <a:rPr lang="cs-CZ" b="1" dirty="0">
                <a:effectLst>
                  <a:outerShdw blurRad="38100" dist="38100" dir="2700000" algn="tl">
                    <a:srgbClr val="000000">
                      <a:alpha val="43137"/>
                    </a:srgbClr>
                  </a:outerShdw>
                </a:effectLst>
              </a:rPr>
              <a:t>. na výrobu průmyslových motorů.</a:t>
            </a:r>
            <a:r>
              <a:rPr lang="cs-CZ" dirty="0"/>
              <a:t> </a:t>
            </a:r>
            <a:r>
              <a:rPr lang="cs-CZ" dirty="0" err="1"/>
              <a:t>Benz</a:t>
            </a:r>
            <a:r>
              <a:rPr lang="cs-CZ" dirty="0"/>
              <a:t> se ovšem začal zabývat myšlenkou vytvořit prakticky využitelný automobil. O to se již několikrát pokoušeli jiní konstruktéři, avšak neúspěšně. </a:t>
            </a:r>
            <a:r>
              <a:rPr lang="cs-CZ" dirty="0" err="1"/>
              <a:t>Benz</a:t>
            </a:r>
            <a:r>
              <a:rPr lang="cs-CZ" dirty="0"/>
              <a:t> tedy začal s návrhem čtyřdobého motoru podle Ottova patentu (958 ccm) a podvozkem tříkolového vozu. Automobil měl mít elektrické zapalování, diferenciál a vodní chlazení.</a:t>
            </a:r>
          </a:p>
          <a:p>
            <a:endParaRPr lang="cs-CZ" dirty="0"/>
          </a:p>
        </p:txBody>
      </p:sp>
    </p:spTree>
    <p:extLst>
      <p:ext uri="{BB962C8B-B14F-4D97-AF65-F5344CB8AC3E}">
        <p14:creationId xmlns:p14="http://schemas.microsoft.com/office/powerpoint/2010/main" val="703855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1"/>
          </p:nvPr>
        </p:nvSpPr>
        <p:spPr>
          <a:xfrm>
            <a:off x="502920" y="530352"/>
            <a:ext cx="8183880" cy="5994992"/>
          </a:xfrm>
        </p:spPr>
        <p:txBody>
          <a:bodyPr>
            <a:normAutofit fontScale="40000" lnSpcReduction="20000"/>
          </a:bodyPr>
          <a:lstStyle/>
          <a:p>
            <a:r>
              <a:rPr lang="cs-CZ" sz="7600" b="1" dirty="0" smtClean="0">
                <a:effectLst>
                  <a:outerShdw blurRad="38100" dist="38100" dir="2700000" algn="tl">
                    <a:srgbClr val="000000">
                      <a:alpha val="43137"/>
                    </a:srgbClr>
                  </a:outerShdw>
                </a:effectLst>
              </a:rPr>
              <a:t>V roce 1885 mohl Mannheimu předvést svůj automobil, na který 29. ledna 1886 dostal patent. </a:t>
            </a:r>
            <a:r>
              <a:rPr lang="cs-CZ" sz="7600" dirty="0" smtClean="0"/>
              <a:t>Již v červenci roku 1886 začal s prodejem svého automobilu pod názvem </a:t>
            </a:r>
            <a:r>
              <a:rPr lang="cs-CZ" sz="7600" b="1" u="sng" dirty="0" smtClean="0">
                <a:effectLst>
                  <a:outerShdw blurRad="38100" dist="38100" dir="2700000" algn="tl">
                    <a:srgbClr val="000000">
                      <a:alpha val="43137"/>
                    </a:srgbClr>
                  </a:outerShdw>
                </a:effectLst>
              </a:rPr>
              <a:t>Benz Velo</a:t>
            </a:r>
            <a:r>
              <a:rPr lang="cs-CZ" sz="7600" dirty="0" smtClean="0"/>
              <a:t>. Spolehlivosti jeho vozu lidé nevěřili, a tak se </a:t>
            </a:r>
            <a:r>
              <a:rPr lang="cs-CZ" sz="7600" b="1" u="sng" dirty="0" smtClean="0">
                <a:effectLst>
                  <a:outerShdw blurRad="38100" dist="38100" dir="2700000" algn="tl">
                    <a:srgbClr val="000000">
                      <a:alpha val="43137"/>
                    </a:srgbClr>
                  </a:outerShdw>
                </a:effectLst>
              </a:rPr>
              <a:t>jeho žena Bertha rozhodla podniknout 100km cestu z Mannheimu do Pforzheimu u Stuttgartu aby spolehlivost vozu dokázala</a:t>
            </a:r>
            <a:r>
              <a:rPr lang="cs-CZ" sz="7600" dirty="0" smtClean="0"/>
              <a:t>. Několik let na to se </a:t>
            </a:r>
            <a:r>
              <a:rPr lang="cs-CZ" sz="7600" i="1" dirty="0" smtClean="0"/>
              <a:t>Benz Velo</a:t>
            </a:r>
            <a:r>
              <a:rPr lang="cs-CZ" sz="7600" dirty="0" smtClean="0"/>
              <a:t> stal prvním hromadně vyráběným automobilem, ale to už začal vyrábět i čtyřkolové automobily.</a:t>
            </a:r>
          </a:p>
          <a:p>
            <a:r>
              <a:rPr lang="cs-CZ" sz="7600" dirty="0" smtClean="0"/>
              <a:t>Zemřel ve svém domě 4. dubna 1929.</a:t>
            </a:r>
          </a:p>
          <a:p>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496944" cy="6263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78091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Bertha Benzová</a:t>
            </a:r>
            <a:endParaRPr lang="cs-CZ" dirty="0"/>
          </a:p>
        </p:txBody>
      </p:sp>
      <p:sp>
        <p:nvSpPr>
          <p:cNvPr id="3" name="Zástupný symbol pro obsah 2"/>
          <p:cNvSpPr>
            <a:spLocks noGrp="1"/>
          </p:cNvSpPr>
          <p:nvPr>
            <p:ph sz="half" idx="1"/>
          </p:nvPr>
        </p:nvSpPr>
        <p:spPr/>
        <p:txBody>
          <a:bodyPr>
            <a:normAutofit fontScale="77500" lnSpcReduction="20000"/>
          </a:bodyPr>
          <a:lstStyle/>
          <a:p>
            <a:r>
              <a:rPr lang="cs-CZ" b="1" dirty="0" smtClean="0"/>
              <a:t>Bertha Benz</a:t>
            </a:r>
            <a:r>
              <a:rPr lang="cs-CZ" dirty="0" smtClean="0"/>
              <a:t> (rozená </a:t>
            </a:r>
            <a:r>
              <a:rPr lang="cs-CZ" b="1" dirty="0" smtClean="0"/>
              <a:t>Cäcilie Bertha Ringer</a:t>
            </a:r>
            <a:r>
              <a:rPr lang="cs-CZ" dirty="0" smtClean="0"/>
              <a:t>; 3. května 1849, Pforzheim – 5. května 1944, Ladenburg) byla manželkou Karla Benze. Byla první ženou-řidičkou automobilu vůbec a také prvním člověkem, který uskutečnil dálkovou jízdu v automobilu. Pro svůj přínos a podporu v činnosti svého muže, propagaci jeho práce je považována za průkopnici automobilismu.</a:t>
            </a:r>
            <a:endParaRPr lang="cs-CZ" dirty="0"/>
          </a:p>
        </p:txBody>
      </p:sp>
      <p:pic>
        <p:nvPicPr>
          <p:cNvPr id="5" name="Zástupný symbol pro obsah 4" descr="436px-Bild_Bertha_Benz_bearbeitet.jpg"/>
          <p:cNvPicPr>
            <a:picLocks noGrp="1" noChangeAspect="1"/>
          </p:cNvPicPr>
          <p:nvPr>
            <p:ph sz="half" idx="2"/>
          </p:nvPr>
        </p:nvPicPr>
        <p:blipFill>
          <a:blip r:embed="rId2"/>
          <a:stretch>
            <a:fillRect/>
          </a:stretch>
        </p:blipFill>
        <p:spPr>
          <a:xfrm>
            <a:off x="5123983" y="530225"/>
            <a:ext cx="3194983" cy="4389438"/>
          </a:xfr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502920" y="530352"/>
            <a:ext cx="8183880" cy="6067000"/>
          </a:xfrm>
        </p:spPr>
        <p:txBody>
          <a:bodyPr>
            <a:normAutofit fontScale="92500" lnSpcReduction="10000"/>
          </a:bodyPr>
          <a:lstStyle/>
          <a:p>
            <a:r>
              <a:rPr lang="cs-CZ" dirty="0" smtClean="0"/>
              <a:t>Bertha Benzová se narodila v roce 1849 ve Pforzheimu jako dcera tesařského mistra Karla Friedricha Ringera. Ve věku 23 let se 20. června 1872 v Ladenburgu vdala za Karla Benze. Svému muži poskytovala v jeho úsilí značnou oporu a to nejen psychologickou. Ještě před svatbou pomohla Benzovi z finančních těžkostí. </a:t>
            </a:r>
            <a:r>
              <a:rPr lang="cs-CZ" b="1" dirty="0" smtClean="0">
                <a:effectLst>
                  <a:outerShdw blurRad="38100" dist="38100" dir="2700000" algn="tl">
                    <a:srgbClr val="000000">
                      <a:alpha val="43137"/>
                    </a:srgbClr>
                  </a:outerShdw>
                </a:effectLst>
              </a:rPr>
              <a:t>Vložila do jeho firmy své předčasně vyplacené věno, s jehož pomocí bylo možno splatit dluhy a také vyplatit společníka Augusta Rittera, který těžkosti způsobil, a firmu tak zachránila před bankrotem.</a:t>
            </a:r>
            <a:r>
              <a:rPr lang="cs-CZ" dirty="0" smtClean="0"/>
              <a:t> Vyplacení společníka také umožnilo Benzovým samostatnost v rozhodování o dalším vývoji jejich podniku.</a:t>
            </a:r>
          </a:p>
          <a:p>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994992"/>
          </a:xfrm>
        </p:spPr>
        <p:txBody>
          <a:bodyPr>
            <a:normAutofit fontScale="77500" lnSpcReduction="20000"/>
          </a:bodyPr>
          <a:lstStyle/>
          <a:p>
            <a:r>
              <a:rPr lang="cs-CZ" dirty="0" smtClean="0"/>
              <a:t>Později, poté co se Benzův patentovaný motorový vůz při krátkých zkušebních jízdách (téměř pokaždé ukončených poruchou) nesetkal s kýženým zájmem přihlížejících a potencionálních zákazníků, rozhodla se podpořit manžela velmi účinným způsobem. </a:t>
            </a:r>
            <a:r>
              <a:rPr lang="cs-CZ" b="1" u="sng" dirty="0" smtClean="0">
                <a:effectLst>
                  <a:outerShdw blurRad="38100" dist="38100" dir="2700000" algn="tl">
                    <a:srgbClr val="000000">
                      <a:alpha val="43137"/>
                    </a:srgbClr>
                  </a:outerShdw>
                </a:effectLst>
              </a:rPr>
              <a:t>5. srpna 1888 bez vědomí svého muže podnikla se svými syny – čtrnáctiletým Richardem a patnáctiletým Eugenem v Benzově tříkolce 106 kilometrů dlouhou jízdu z Mannheimu do rodného Pforzheimu.</a:t>
            </a:r>
            <a:r>
              <a:rPr lang="cs-CZ" dirty="0" smtClean="0"/>
              <a:t> Z Mannheimu odjížděla za svítání a přes Bad Schönborn a jeho část Mingolsheim a Neulingen-</a:t>
            </a:r>
            <a:r>
              <a:rPr lang="cs-CZ" dirty="0" err="1" smtClean="0"/>
              <a:t>Bauschlott</a:t>
            </a:r>
            <a:r>
              <a:rPr lang="cs-CZ" dirty="0" smtClean="0"/>
              <a:t> dojela k večeru do Pforzheimu. Mezitím, pro uklidnění manžela poslala telegram o úspěšné cestě. Ačkoliv byla primárním cílem její jízdy návštěva její matky ve Pforzheimu, Bertha, která o ovládání automobilu na rozdíl od svých synů nic nevěděla, chtěla také předvést svému muži přínos veřejné prezentace vynálezu pro jeho komerční úspěch. Veřejné představení vozu a marketing totiž Benz jako typický vynálezce podceňoval.</a:t>
            </a:r>
          </a:p>
          <a:p>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9504"/>
            <a:ext cx="8622882" cy="6855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8921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994992"/>
          </a:xfrm>
        </p:spPr>
        <p:txBody>
          <a:bodyPr>
            <a:normAutofit fontScale="92500" lnSpcReduction="10000"/>
          </a:bodyPr>
          <a:lstStyle/>
          <a:p>
            <a:r>
              <a:rPr lang="cs-CZ" dirty="0" smtClean="0"/>
              <a:t>Cestou musela Bertha Benzová řešit mnoho technických a jiných problémů. </a:t>
            </a:r>
            <a:r>
              <a:rPr lang="cs-CZ" b="1" dirty="0" smtClean="0">
                <a:effectLst>
                  <a:outerShdw blurRad="38100" dist="38100" dir="2700000" algn="tl">
                    <a:srgbClr val="000000">
                      <a:alpha val="43137"/>
                    </a:srgbClr>
                  </a:outerShdw>
                </a:effectLst>
              </a:rPr>
              <a:t>Například protože v té době nebylo možno koupit benzín (</a:t>
            </a:r>
            <a:r>
              <a:rPr lang="cs-CZ" b="1" i="1" dirty="0" smtClean="0">
                <a:effectLst>
                  <a:outerShdw blurRad="38100" dist="38100" dir="2700000" algn="tl">
                    <a:srgbClr val="000000">
                      <a:alpha val="43137"/>
                    </a:srgbClr>
                  </a:outerShdw>
                </a:effectLst>
              </a:rPr>
              <a:t>Ligroin</a:t>
            </a:r>
            <a:r>
              <a:rPr lang="cs-CZ" b="1" dirty="0" smtClean="0">
                <a:effectLst>
                  <a:outerShdw blurRad="38100" dist="38100" dir="2700000" algn="tl">
                    <a:srgbClr val="000000">
                      <a:alpha val="43137"/>
                    </a:srgbClr>
                  </a:outerShdw>
                </a:effectLst>
              </a:rPr>
              <a:t>) jinde než v lékárně, poté co paní Benzové došlo palivo, stala se městská lékárna ve Wieslochu u Heidelbergu vlastně první „čerpací stanicí“ na světě. Také karburátor se palivem často zanášel a ucpával a bylo nutno jej čistit, k čemuž Bertha používala dlouhou a úzkou sponu do vlasů. Bylo třeba také velmi často dolévat vodu do odpařovacího, tedy ztrátového chladicího systému</a:t>
            </a:r>
            <a:r>
              <a:rPr lang="cs-CZ" dirty="0" smtClean="0"/>
              <a:t>, systém bezztrátový byl vymyšlen až o dvanáct let později Wilhelmem Maybachem.</a:t>
            </a:r>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6908"/>
            <a:ext cx="5184576" cy="686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9504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994992"/>
          </a:xfrm>
        </p:spPr>
        <p:txBody>
          <a:bodyPr>
            <a:normAutofit fontScale="92500" lnSpcReduction="10000"/>
          </a:bodyPr>
          <a:lstStyle/>
          <a:p>
            <a:r>
              <a:rPr lang="cs-CZ" b="1" dirty="0" smtClean="0">
                <a:effectLst>
                  <a:outerShdw blurRad="38100" dist="38100" dir="2700000" algn="tl">
                    <a:srgbClr val="000000">
                      <a:alpha val="43137"/>
                    </a:srgbClr>
                  </a:outerShdw>
                </a:effectLst>
              </a:rPr>
              <a:t>Tato první dálková cesta přinesla zájem přihlížejících i místních novin, rozptýlila také pochybnosti o spolehlivosti a bezpečnosti „automobilu“ a položila tak základ budoucímu úspěchu firmy. </a:t>
            </a:r>
            <a:r>
              <a:rPr lang="cs-CZ" dirty="0" smtClean="0"/>
              <a:t>Vedla také k mnoha technickým zdokonalením Benzova vozu, například i k přidání dalšího převodu pro snazší zdolání větších stoupání, který v původním typu chyběl a vůz tak bylo někdy do prudšího kopce nutno tlačit. Bertha Benzová se do Mannheimu vrátila následujícího dne.</a:t>
            </a:r>
          </a:p>
          <a:p>
            <a:r>
              <a:rPr lang="cs-CZ" dirty="0" smtClean="0"/>
              <a:t>Paní Bertha Benzová zemřela ve vysokém věku 95 let v Ladenburgu, městě ve kterém sídlila první dílna Karla Benze.</a:t>
            </a:r>
          </a:p>
          <a:p>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229200"/>
            <a:ext cx="8183880" cy="1051560"/>
          </a:xfrm>
        </p:spPr>
        <p:txBody>
          <a:bodyPr>
            <a:normAutofit fontScale="90000"/>
          </a:bodyPr>
          <a:lstStyle/>
          <a:p>
            <a:pPr algn="ctr"/>
            <a:r>
              <a:rPr lang="cs-CZ" b="1" dirty="0" smtClean="0"/>
              <a:t>Dvoudobý </a:t>
            </a:r>
            <a:r>
              <a:rPr lang="cs-CZ" dirty="0"/>
              <a:t>zážehový</a:t>
            </a:r>
            <a:br>
              <a:rPr lang="cs-CZ" dirty="0"/>
            </a:br>
            <a:r>
              <a:rPr lang="cs-CZ" b="1" dirty="0" smtClean="0"/>
              <a:t>spalovací motor</a:t>
            </a:r>
            <a:endParaRPr lang="cs-CZ" dirty="0"/>
          </a:p>
        </p:txBody>
      </p:sp>
      <p:pic>
        <p:nvPicPr>
          <p:cNvPr id="5" name="Zástupný symbol pro obsah 4" descr="Two-Stroke_Engine.gif"/>
          <p:cNvPicPr>
            <a:picLocks noGrp="1" noChangeAspect="1"/>
          </p:cNvPicPr>
          <p:nvPr>
            <p:ph sz="half" idx="1"/>
          </p:nvPr>
        </p:nvPicPr>
        <p:blipFill>
          <a:blip r:embed="rId2"/>
          <a:stretch>
            <a:fillRect/>
          </a:stretch>
        </p:blipFill>
        <p:spPr>
          <a:xfrm>
            <a:off x="-31754" y="1457"/>
            <a:ext cx="2875561" cy="5001734"/>
          </a:xfrm>
        </p:spPr>
      </p:pic>
      <p:pic>
        <p:nvPicPr>
          <p:cNvPr id="6" name="Zástupný symbol pro obsah 5" descr="Arbeitsweise_Zweitakt.gif"/>
          <p:cNvPicPr>
            <a:picLocks noGrp="1" noChangeAspect="1"/>
          </p:cNvPicPr>
          <p:nvPr>
            <p:ph sz="half" idx="2"/>
          </p:nvPr>
        </p:nvPicPr>
        <p:blipFill>
          <a:blip r:embed="rId3"/>
          <a:stretch>
            <a:fillRect/>
          </a:stretch>
        </p:blipFill>
        <p:spPr>
          <a:xfrm>
            <a:off x="2843808" y="2636912"/>
            <a:ext cx="6300192" cy="1770134"/>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467544" y="5801535"/>
            <a:ext cx="8183880" cy="1051560"/>
          </a:xfrm>
        </p:spPr>
        <p:txBody>
          <a:bodyPr/>
          <a:lstStyle/>
          <a:p>
            <a:pPr algn="ctr"/>
            <a:r>
              <a:rPr lang="cs-CZ" b="1" dirty="0" smtClean="0"/>
              <a:t>Čtyřdobý spalovací motor</a:t>
            </a:r>
            <a:endParaRPr lang="cs-CZ" dirty="0"/>
          </a:p>
        </p:txBody>
      </p:sp>
      <p:pic>
        <p:nvPicPr>
          <p:cNvPr id="7" name="Zástupný symbol pro obsah 6" descr="4-Stroke-Engine.gif"/>
          <p:cNvPicPr>
            <a:picLocks noGrp="1" noChangeAspect="1"/>
          </p:cNvPicPr>
          <p:nvPr>
            <p:ph idx="1"/>
          </p:nvPr>
        </p:nvPicPr>
        <p:blipFill>
          <a:blip r:embed="rId2"/>
          <a:stretch>
            <a:fillRect/>
          </a:stretch>
        </p:blipFill>
        <p:spPr>
          <a:xfrm>
            <a:off x="3131840" y="0"/>
            <a:ext cx="2799192" cy="6070975"/>
          </a:xfr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http://home.zcu.cz/~sedlakk/soubory/image997.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050" y="15846"/>
            <a:ext cx="9154050" cy="6842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24436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dirty="0" smtClean="0"/>
              <a:t>Rudolf Diesel</a:t>
            </a:r>
            <a:endParaRPr lang="cs-CZ" dirty="0"/>
          </a:p>
        </p:txBody>
      </p:sp>
      <p:sp>
        <p:nvSpPr>
          <p:cNvPr id="5" name="Zástupný symbol pro obsah 4"/>
          <p:cNvSpPr>
            <a:spLocks noGrp="1"/>
          </p:cNvSpPr>
          <p:nvPr>
            <p:ph sz="half" idx="1"/>
          </p:nvPr>
        </p:nvSpPr>
        <p:spPr/>
        <p:txBody>
          <a:bodyPr/>
          <a:lstStyle/>
          <a:p>
            <a:r>
              <a:rPr lang="cs-CZ" b="1" dirty="0" smtClean="0"/>
              <a:t>Rudolf Christian Karl Diesel</a:t>
            </a:r>
            <a:r>
              <a:rPr lang="cs-CZ" dirty="0" smtClean="0"/>
              <a:t> (18. března 1858 Paříž – 30. září 1913) byl německý vynálezce, známý především díky svému vznětovému motoru.</a:t>
            </a:r>
          </a:p>
          <a:p>
            <a:endParaRPr lang="cs-CZ" dirty="0"/>
          </a:p>
        </p:txBody>
      </p:sp>
      <p:pic>
        <p:nvPicPr>
          <p:cNvPr id="7" name="Zástupný symbol pro obsah 6" descr="Diesel_1883.jpg"/>
          <p:cNvPicPr>
            <a:picLocks noGrp="1" noChangeAspect="1"/>
          </p:cNvPicPr>
          <p:nvPr>
            <p:ph sz="half" idx="2"/>
          </p:nvPr>
        </p:nvPicPr>
        <p:blipFill>
          <a:blip r:embed="rId2"/>
          <a:stretch>
            <a:fillRect/>
          </a:stretch>
        </p:blipFill>
        <p:spPr>
          <a:xfrm>
            <a:off x="4877911" y="530225"/>
            <a:ext cx="3687128" cy="4389438"/>
          </a:xfr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88640"/>
            <a:ext cx="9160887" cy="6453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572568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502920" y="530352"/>
            <a:ext cx="8183880" cy="5994992"/>
          </a:xfrm>
        </p:spPr>
        <p:txBody>
          <a:bodyPr>
            <a:normAutofit fontScale="77500" lnSpcReduction="20000"/>
          </a:bodyPr>
          <a:lstStyle/>
          <a:p>
            <a:r>
              <a:rPr lang="cs-CZ" dirty="0" smtClean="0"/>
              <a:t>V roce </a:t>
            </a:r>
            <a:r>
              <a:rPr lang="cs-CZ" b="1" dirty="0" smtClean="0">
                <a:effectLst>
                  <a:outerShdw blurRad="38100" dist="38100" dir="2700000" algn="tl">
                    <a:srgbClr val="000000">
                      <a:alpha val="43137"/>
                    </a:srgbClr>
                  </a:outerShdw>
                </a:effectLst>
              </a:rPr>
              <a:t>1897</a:t>
            </a:r>
            <a:r>
              <a:rPr lang="cs-CZ" dirty="0" smtClean="0"/>
              <a:t> zkonstruoval </a:t>
            </a:r>
            <a:r>
              <a:rPr lang="cs-CZ" b="1" u="sng" dirty="0" smtClean="0">
                <a:effectLst>
                  <a:outerShdw blurRad="38100" dist="38100" dir="2700000" algn="tl">
                    <a:srgbClr val="000000">
                      <a:alpha val="43137"/>
                    </a:srgbClr>
                  </a:outerShdw>
                </a:effectLst>
              </a:rPr>
              <a:t>vysokotlaký spalovací pístový motor se samočinným zážehem</a:t>
            </a:r>
            <a:r>
              <a:rPr lang="cs-CZ" dirty="0" smtClean="0"/>
              <a:t>, vyvolaným stlačením vzduchu do 3,5 </a:t>
            </a:r>
            <a:r>
              <a:rPr lang="cs-CZ" dirty="0" err="1" smtClean="0"/>
              <a:t>Mpa</a:t>
            </a:r>
            <a:r>
              <a:rPr lang="cs-CZ" dirty="0" smtClean="0"/>
              <a:t>. Byl to jeho největší úspěch. Tento typ vysokotlakého motoru, od té chvíle nazývaný </a:t>
            </a:r>
            <a:r>
              <a:rPr lang="cs-CZ" b="1" u="sng" dirty="0" smtClean="0">
                <a:effectLst>
                  <a:outerShdw blurRad="38100" dist="38100" dir="2700000" algn="tl">
                    <a:srgbClr val="000000">
                      <a:alpha val="43137"/>
                    </a:srgbClr>
                  </a:outerShdw>
                </a:effectLst>
              </a:rPr>
              <a:t>Dieselův motor nebo jednoduše diesel</a:t>
            </a:r>
            <a:r>
              <a:rPr lang="cs-CZ" dirty="0" smtClean="0"/>
              <a:t>, pracoval na tekuté těžké palivo (hnací olej). K zážehu paliva docházelo po jeho vytrysknutí do spalovací komory od zahřátého vzduchu v důsledku stlačení. V tomtéž roce se mu podařilo motor vylepšit tak, aby využíval tepelnou energii na 26 %, tedy dvakrát účinněji než v té době nejlepší parní stroj. Po dalších úpravách byl jeho motor roku 1900 vyznamenán na světové výstavě v Paříži Velkou cenou. Na základě tohoto úspěchu uzavřely s Dieselem smlouvu kodaňské loděnice. Roku 1911 byla v Kodani spuštěna na vodu loď Seelandia se dvěma osmi válcovými čtyřtaktními Dieselovými motory, které sloužily spolehlivě až do roku 1942. Vysoké technické přednosti tohoto motoru a také použití nafty jako paliva způsobily jeho rychlé rozšíření v průmyslu a dopravě.</a:t>
            </a:r>
          </a:p>
          <a:p>
            <a:endParaRPr lang="cs-CZ"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http://auta5p.eu/informace/motory/diesel.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3543" y="0"/>
            <a:ext cx="4409519" cy="6892194"/>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http://auta5p.eu/informace/motory/ctyrtakt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648317" y="-8772"/>
            <a:ext cx="4622510" cy="68667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997646"/>
            <a:ext cx="9144000" cy="2554545"/>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80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České </a:t>
            </a:r>
          </a:p>
          <a:p>
            <a:pPr algn="ctr"/>
            <a:r>
              <a:rPr lang="cs-CZ" sz="80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automobilky</a:t>
            </a:r>
            <a:endParaRPr lang="cs-CZ" sz="80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extLst>
      <p:ext uri="{BB962C8B-B14F-4D97-AF65-F5344CB8AC3E}">
        <p14:creationId xmlns:p14="http://schemas.microsoft.com/office/powerpoint/2010/main" val="4185257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5806440"/>
            <a:ext cx="8183880" cy="1051560"/>
          </a:xfrm>
        </p:spPr>
        <p:txBody>
          <a:bodyPr>
            <a:normAutofit fontScale="90000"/>
          </a:bodyPr>
          <a:lstStyle/>
          <a:p>
            <a:r>
              <a:rPr lang="cs-CZ" b="1" dirty="0" err="1" smtClean="0"/>
              <a:t>Laurin</a:t>
            </a:r>
            <a:r>
              <a:rPr lang="cs-CZ" b="1" dirty="0" smtClean="0"/>
              <a:t> </a:t>
            </a:r>
            <a:r>
              <a:rPr lang="cs-CZ" b="1" dirty="0" smtClean="0"/>
              <a:t/>
            </a:r>
            <a:br>
              <a:rPr lang="cs-CZ" b="1" dirty="0" smtClean="0"/>
            </a:br>
            <a:r>
              <a:rPr lang="cs-CZ" b="1" dirty="0" smtClean="0"/>
              <a:t>&amp; </a:t>
            </a:r>
            <a:r>
              <a:rPr lang="cs-CZ" b="1" dirty="0" smtClean="0"/>
              <a:t>Klement</a:t>
            </a:r>
            <a:endParaRPr lang="cs-CZ" dirty="0"/>
          </a:p>
        </p:txBody>
      </p:sp>
      <p:sp>
        <p:nvSpPr>
          <p:cNvPr id="3" name="Zástupný symbol pro obsah 2"/>
          <p:cNvSpPr>
            <a:spLocks noGrp="1"/>
          </p:cNvSpPr>
          <p:nvPr>
            <p:ph sz="half" idx="1"/>
          </p:nvPr>
        </p:nvSpPr>
        <p:spPr>
          <a:xfrm>
            <a:off x="514352" y="530352"/>
            <a:ext cx="3931920" cy="5058888"/>
          </a:xfrm>
        </p:spPr>
        <p:txBody>
          <a:bodyPr>
            <a:normAutofit fontScale="70000" lnSpcReduction="20000"/>
          </a:bodyPr>
          <a:lstStyle/>
          <a:p>
            <a:r>
              <a:rPr lang="cs-CZ" sz="3300" b="1" u="sng" dirty="0" smtClean="0">
                <a:effectLst>
                  <a:outerShdw blurRad="38100" dist="38100" dir="2700000" algn="tl">
                    <a:srgbClr val="000000">
                      <a:alpha val="43137"/>
                    </a:srgbClr>
                  </a:outerShdw>
                </a:effectLst>
              </a:rPr>
              <a:t>Laurin &amp; Klement</a:t>
            </a:r>
            <a:r>
              <a:rPr lang="cs-CZ" sz="3300" dirty="0" smtClean="0"/>
              <a:t> je obchodní značka dnes již zaniklého výrobce jízdních kol, motocyklů a automobilů.</a:t>
            </a:r>
          </a:p>
          <a:p>
            <a:r>
              <a:rPr lang="cs-CZ" sz="3300" dirty="0" smtClean="0"/>
              <a:t>Továrna pro výrobu vznikla v Mladé Boleslavi v tehdejším Rakousko Uhersku. Společnost založili v roce 1895 knihkupec Václav Klement (16. října 1868 – 13. srpna 1938) a strojní zámečník Václav Laurin (27. září 1865 – 4. prosince 1930).</a:t>
            </a:r>
          </a:p>
          <a:p>
            <a:endParaRPr lang="cs-CZ" dirty="0"/>
          </a:p>
        </p:txBody>
      </p:sp>
      <p:pic>
        <p:nvPicPr>
          <p:cNvPr id="5" name="Zástupný symbol pro obsah 4" descr="laurin_klement.jpg"/>
          <p:cNvPicPr>
            <a:picLocks noGrp="1" noChangeAspect="1"/>
          </p:cNvPicPr>
          <p:nvPr>
            <p:ph sz="half" idx="2"/>
          </p:nvPr>
        </p:nvPicPr>
        <p:blipFill>
          <a:blip r:embed="rId2"/>
          <a:stretch>
            <a:fillRect/>
          </a:stretch>
        </p:blipFill>
        <p:spPr>
          <a:xfrm>
            <a:off x="4499992" y="188640"/>
            <a:ext cx="4394712" cy="6278160"/>
          </a:xfr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502920" y="530352"/>
            <a:ext cx="8183880" cy="6067000"/>
          </a:xfrm>
        </p:spPr>
        <p:txBody>
          <a:bodyPr>
            <a:normAutofit fontScale="92500" lnSpcReduction="20000"/>
          </a:bodyPr>
          <a:lstStyle/>
          <a:p>
            <a:r>
              <a:rPr lang="cs-CZ" b="1" u="sng" dirty="0">
                <a:effectLst>
                  <a:outerShdw blurRad="38100" dist="38100" dir="2700000" algn="tl">
                    <a:srgbClr val="000000">
                      <a:alpha val="43137"/>
                    </a:srgbClr>
                  </a:outerShdw>
                </a:effectLst>
              </a:rPr>
              <a:t>Zpočátku vyráběli jízdní kola pod značkou „Slavia“</a:t>
            </a:r>
            <a:r>
              <a:rPr lang="cs-CZ" dirty="0"/>
              <a:t>, o tři roky později vybavené i pomocným motorkem. </a:t>
            </a:r>
            <a:r>
              <a:rPr lang="cs-CZ" b="1" u="sng" dirty="0">
                <a:effectLst>
                  <a:outerShdw blurRad="38100" dist="38100" dir="2700000" algn="tl">
                    <a:srgbClr val="000000">
                      <a:alpha val="43137"/>
                    </a:srgbClr>
                  </a:outerShdw>
                </a:effectLst>
              </a:rPr>
              <a:t>Od roku 1899 vznikaly první motocykly.</a:t>
            </a:r>
            <a:r>
              <a:rPr lang="cs-CZ" dirty="0"/>
              <a:t> </a:t>
            </a:r>
            <a:r>
              <a:rPr lang="cs-CZ" b="1" u="sng" dirty="0">
                <a:effectLst>
                  <a:outerShdw blurRad="38100" dist="38100" dir="2700000" algn="tl">
                    <a:srgbClr val="000000">
                      <a:alpha val="43137"/>
                    </a:srgbClr>
                  </a:outerShdw>
                </a:effectLst>
              </a:rPr>
              <a:t>Výroba automobilů začala v roce 1905</a:t>
            </a:r>
            <a:r>
              <a:rPr lang="cs-CZ" dirty="0"/>
              <a:t>, v roce 1907 se firma změnila na akciovou společnost a ta se brzy stala největším výrobcem automobilů v Rakousko Uhersku. V roce 1912 převzala libereckou automobilku RAF.</a:t>
            </a:r>
          </a:p>
          <a:p>
            <a:r>
              <a:rPr lang="cs-CZ" b="1" u="sng" dirty="0">
                <a:effectLst>
                  <a:outerShdw blurRad="38100" dist="38100" dir="2700000" algn="tl">
                    <a:srgbClr val="000000">
                      <a:alpha val="43137"/>
                    </a:srgbClr>
                  </a:outerShdw>
                </a:effectLst>
              </a:rPr>
              <a:t>27. června 1925 firmu převzal koncern Škoda (</a:t>
            </a:r>
            <a:r>
              <a:rPr lang="cs-CZ" b="1" u="sng" dirty="0" err="1">
                <a:effectLst>
                  <a:outerShdw blurRad="38100" dist="38100" dir="2700000" algn="tl">
                    <a:srgbClr val="000000">
                      <a:alpha val="43137"/>
                    </a:srgbClr>
                  </a:outerShdw>
                </a:effectLst>
              </a:rPr>
              <a:t>Laurin</a:t>
            </a:r>
            <a:r>
              <a:rPr lang="cs-CZ" b="1" u="sng" dirty="0">
                <a:effectLst>
                  <a:outerShdw blurRad="38100" dist="38100" dir="2700000" algn="tl">
                    <a:srgbClr val="000000">
                      <a:alpha val="43137"/>
                    </a:srgbClr>
                  </a:outerShdw>
                </a:effectLst>
              </a:rPr>
              <a:t> zůstal technickým ředitelem). Od tohoto okamžiku nesly vyrobené vozy nově vzniklé firmy Škoda Auto název </a:t>
            </a:r>
            <a:r>
              <a:rPr lang="cs-CZ" b="1" u="sng" dirty="0" err="1">
                <a:effectLst>
                  <a:outerShdw blurRad="38100" dist="38100" dir="2700000" algn="tl">
                    <a:srgbClr val="000000">
                      <a:alpha val="43137"/>
                    </a:srgbClr>
                  </a:outerShdw>
                </a:effectLst>
              </a:rPr>
              <a:t>Laurin</a:t>
            </a:r>
            <a:r>
              <a:rPr lang="cs-CZ" b="1" u="sng" dirty="0">
                <a:effectLst>
                  <a:outerShdw blurRad="38100" dist="38100" dir="2700000" algn="tl">
                    <a:srgbClr val="000000">
                      <a:alpha val="43137"/>
                    </a:srgbClr>
                  </a:outerShdw>
                </a:effectLst>
              </a:rPr>
              <a:t> &amp; Klement - Škoda a poté pouze Škoda. </a:t>
            </a:r>
            <a:r>
              <a:rPr lang="cs-CZ" dirty="0"/>
              <a:t>Výroba jízdních kol a motocyklů byla zastavena.</a:t>
            </a:r>
          </a:p>
          <a:p>
            <a:endParaRPr lang="cs-CZ" dirty="0"/>
          </a:p>
        </p:txBody>
      </p:sp>
    </p:spTree>
    <p:extLst>
      <p:ext uri="{BB962C8B-B14F-4D97-AF65-F5344CB8AC3E}">
        <p14:creationId xmlns:p14="http://schemas.microsoft.com/office/powerpoint/2010/main" val="2828759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0721"/>
            <a:ext cx="9144000" cy="609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92" y="1"/>
            <a:ext cx="3028140" cy="2018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1600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http://auta5p.eu/katalog/laurin_klement/lk_log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4" y="24586"/>
            <a:ext cx="4255408" cy="4340518"/>
          </a:xfrm>
          <a:prstGeom prst="rect">
            <a:avLst/>
          </a:prstGeom>
          <a:noFill/>
          <a:extLst>
            <a:ext uri="{909E8E84-426E-40DD-AFC4-6F175D3DCCD1}">
              <a14:hiddenFill xmlns:a14="http://schemas.microsoft.com/office/drawing/2010/main">
                <a:solidFill>
                  <a:srgbClr val="FFFFFF"/>
                </a:solidFill>
              </a14:hiddenFill>
            </a:ext>
          </a:extLst>
        </p:spPr>
      </p:pic>
      <p:pic>
        <p:nvPicPr>
          <p:cNvPr id="1126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6078" y="4452937"/>
            <a:ext cx="5314044" cy="2405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8252" y="-11042"/>
            <a:ext cx="4836026" cy="3224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01131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84343"/>
            <a:ext cx="9144000" cy="609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34268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597"/>
            <a:ext cx="9144000" cy="6824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678498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Tatra</a:t>
            </a:r>
            <a:endParaRPr lang="cs-CZ" dirty="0"/>
          </a:p>
        </p:txBody>
      </p:sp>
      <p:sp>
        <p:nvSpPr>
          <p:cNvPr id="3" name="Zástupný symbol pro obsah 2"/>
          <p:cNvSpPr>
            <a:spLocks noGrp="1"/>
          </p:cNvSpPr>
          <p:nvPr>
            <p:ph sz="half" idx="1"/>
          </p:nvPr>
        </p:nvSpPr>
        <p:spPr/>
        <p:txBody>
          <a:bodyPr>
            <a:normAutofit lnSpcReduction="10000"/>
          </a:bodyPr>
          <a:lstStyle/>
          <a:p>
            <a:r>
              <a:rPr lang="cs-CZ" sz="3200" b="1" dirty="0" smtClean="0"/>
              <a:t>Tatra</a:t>
            </a:r>
            <a:r>
              <a:rPr lang="cs-CZ" sz="3200" dirty="0" smtClean="0"/>
              <a:t> je český výrobce automobilů, třetí nejstarší automobilka na světě, sídlící v Kopřivnici. Přesný název: </a:t>
            </a:r>
            <a:r>
              <a:rPr lang="cs-CZ" sz="3200" b="1" dirty="0" smtClean="0"/>
              <a:t>Tatra, a. s.</a:t>
            </a:r>
            <a:endParaRPr lang="cs-CZ" sz="3200" dirty="0" smtClean="0"/>
          </a:p>
          <a:p>
            <a:endParaRPr lang="cs-CZ" dirty="0"/>
          </a:p>
        </p:txBody>
      </p:sp>
      <p:sp>
        <p:nvSpPr>
          <p:cNvPr id="4" name="Zástupný symbol pro obsah 3"/>
          <p:cNvSpPr>
            <a:spLocks noGrp="1"/>
          </p:cNvSpPr>
          <p:nvPr>
            <p:ph sz="half" idx="2"/>
          </p:nvPr>
        </p:nvSpPr>
        <p:spPr/>
        <p:txBody>
          <a:bodyPr/>
          <a:lstStyle/>
          <a:p>
            <a:endParaRPr lang="cs-CZ" dirty="0"/>
          </a:p>
        </p:txBody>
      </p:sp>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11960" y="980728"/>
            <a:ext cx="4932040" cy="4932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502920" y="530352"/>
            <a:ext cx="8183880" cy="5994992"/>
          </a:xfrm>
        </p:spPr>
        <p:txBody>
          <a:bodyPr>
            <a:normAutofit/>
          </a:bodyPr>
          <a:lstStyle/>
          <a:p>
            <a:r>
              <a:rPr lang="cs-CZ" sz="3200" b="1" dirty="0">
                <a:effectLst>
                  <a:outerShdw blurRad="38100" dist="38100" dir="2700000" algn="tl">
                    <a:srgbClr val="000000">
                      <a:alpha val="43137"/>
                    </a:srgbClr>
                  </a:outerShdw>
                </a:effectLst>
              </a:rPr>
              <a:t>Firma byla založena v roce 1850 Ignácem </a:t>
            </a:r>
            <a:r>
              <a:rPr lang="cs-CZ" sz="3200" b="1" dirty="0" err="1">
                <a:effectLst>
                  <a:outerShdw blurRad="38100" dist="38100" dir="2700000" algn="tl">
                    <a:srgbClr val="000000">
                      <a:alpha val="43137"/>
                    </a:srgbClr>
                  </a:outerShdw>
                </a:effectLst>
              </a:rPr>
              <a:t>Šustalou</a:t>
            </a:r>
            <a:r>
              <a:rPr lang="cs-CZ" sz="3200" dirty="0"/>
              <a:t>, který začal v malé rodinné firmě vyrábět kočáry a bryčky. Postupně se rozrůstala a začala orientovat na nové druhy dopravy. V roce 1882 vyrobila prvních 15 železničních vagónů. </a:t>
            </a:r>
            <a:r>
              <a:rPr lang="cs-CZ" sz="3200" b="1" u="sng" dirty="0">
                <a:effectLst>
                  <a:outerShdw blurRad="38100" dist="38100" dir="2700000" algn="tl">
                    <a:srgbClr val="000000">
                      <a:alpha val="43137"/>
                    </a:srgbClr>
                  </a:outerShdw>
                </a:effectLst>
              </a:rPr>
              <a:t>V roce 1897 vyrobila první osobní automobil ve střední Evropě (Automobil </a:t>
            </a:r>
            <a:r>
              <a:rPr lang="cs-CZ" sz="3200" b="1" u="sng" dirty="0" err="1">
                <a:effectLst>
                  <a:outerShdw blurRad="38100" dist="38100" dir="2700000" algn="tl">
                    <a:srgbClr val="000000">
                      <a:alpha val="43137"/>
                    </a:srgbClr>
                  </a:outerShdw>
                </a:effectLst>
              </a:rPr>
              <a:t>Präsident</a:t>
            </a:r>
            <a:r>
              <a:rPr lang="cs-CZ" sz="3200" b="1" u="sng" dirty="0">
                <a:effectLst>
                  <a:outerShdw blurRad="38100" dist="38100" dir="2700000" algn="tl">
                    <a:srgbClr val="000000">
                      <a:alpha val="43137"/>
                    </a:srgbClr>
                  </a:outerShdw>
                </a:effectLst>
              </a:rPr>
              <a:t>), v roce 1898 první nákladní automobil</a:t>
            </a:r>
            <a:r>
              <a:rPr lang="cs-CZ" sz="3200" b="1" u="sng" dirty="0" smtClean="0">
                <a:effectLst>
                  <a:outerShdw blurRad="38100" dist="38100" dir="2700000" algn="tl">
                    <a:srgbClr val="000000">
                      <a:alpha val="43137"/>
                    </a:srgbClr>
                  </a:outerShdw>
                </a:effectLst>
              </a:rPr>
              <a:t>.</a:t>
            </a:r>
            <a:endParaRPr lang="cs-CZ" sz="3200" b="1"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480244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994992"/>
          </a:xfrm>
        </p:spPr>
        <p:txBody>
          <a:bodyPr>
            <a:normAutofit lnSpcReduction="10000"/>
          </a:bodyPr>
          <a:lstStyle/>
          <a:p>
            <a:r>
              <a:rPr lang="cs-CZ" dirty="0"/>
              <a:t>V meziválečném období se firma jmenovala </a:t>
            </a:r>
            <a:r>
              <a:rPr lang="cs-CZ" b="1" dirty="0" err="1">
                <a:effectLst>
                  <a:outerShdw blurRad="38100" dist="38100" dir="2700000" algn="tl">
                    <a:srgbClr val="000000">
                      <a:alpha val="43137"/>
                    </a:srgbClr>
                  </a:outerShdw>
                </a:effectLst>
              </a:rPr>
              <a:t>Ringhoffer</a:t>
            </a:r>
            <a:r>
              <a:rPr lang="cs-CZ" b="1" dirty="0">
                <a:effectLst>
                  <a:outerShdw blurRad="38100" dist="38100" dir="2700000" algn="tl">
                    <a:srgbClr val="000000">
                      <a:alpha val="43137"/>
                    </a:srgbClr>
                  </a:outerShdw>
                </a:effectLst>
              </a:rPr>
              <a:t> - Tatra</a:t>
            </a:r>
            <a:r>
              <a:rPr lang="cs-CZ" dirty="0"/>
              <a:t>, nebo jen </a:t>
            </a:r>
            <a:r>
              <a:rPr lang="cs-CZ" b="1" dirty="0" err="1">
                <a:effectLst>
                  <a:outerShdw blurRad="38100" dist="38100" dir="2700000" algn="tl">
                    <a:srgbClr val="000000">
                      <a:alpha val="43137"/>
                    </a:srgbClr>
                  </a:outerShdw>
                </a:effectLst>
              </a:rPr>
              <a:t>Ringhoffer</a:t>
            </a:r>
            <a:r>
              <a:rPr lang="cs-CZ" dirty="0"/>
              <a:t>, podle svého majitele. Nadále vyráběla osobní i nákladní automobily, železniční motorové vozy a dokonce i letadla. Výraznou osobností firmy byl konstruktér a dlouholetý technický ředitel Hans </a:t>
            </a:r>
            <a:r>
              <a:rPr lang="cs-CZ" dirty="0" err="1"/>
              <a:t>Ledwinka</a:t>
            </a:r>
            <a:r>
              <a:rPr lang="cs-CZ" dirty="0"/>
              <a:t> (v Tatře zaměstnán 1897 - 1945). Ten byl tvůrcem dodnes Tatrou využívané koncepce podvozku s centrální rourou a kyvnými nápravami, který se také označuje jako páteřový rám ovšem ve světě je známější označení Tatra-</a:t>
            </a:r>
            <a:r>
              <a:rPr lang="cs-CZ" dirty="0" err="1"/>
              <a:t>concept</a:t>
            </a:r>
            <a:r>
              <a:rPr lang="cs-CZ" dirty="0"/>
              <a:t>. Tatra je také známa převážným využíváním vzduchem chlazených motorů.</a:t>
            </a:r>
          </a:p>
          <a:p>
            <a:endParaRPr lang="cs-CZ" dirty="0"/>
          </a:p>
        </p:txBody>
      </p:sp>
    </p:spTree>
    <p:extLst>
      <p:ext uri="{BB962C8B-B14F-4D97-AF65-F5344CB8AC3E}">
        <p14:creationId xmlns:p14="http://schemas.microsoft.com/office/powerpoint/2010/main" val="26822038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514352" y="530352"/>
            <a:ext cx="3931920" cy="5778968"/>
          </a:xfrm>
        </p:spPr>
        <p:txBody>
          <a:bodyPr>
            <a:normAutofit fontScale="55000" lnSpcReduction="20000"/>
          </a:bodyPr>
          <a:lstStyle/>
          <a:p>
            <a:r>
              <a:rPr lang="cs-CZ" sz="3100" b="1" dirty="0" smtClean="0"/>
              <a:t>NW Präsident</a:t>
            </a:r>
            <a:r>
              <a:rPr lang="cs-CZ" sz="3100" dirty="0" smtClean="0"/>
              <a:t> </a:t>
            </a:r>
            <a:r>
              <a:rPr lang="cs-CZ" sz="3100" b="1" dirty="0" smtClean="0">
                <a:effectLst>
                  <a:outerShdw blurRad="38100" dist="38100" dir="2700000" algn="tl">
                    <a:srgbClr val="000000">
                      <a:alpha val="43137"/>
                    </a:srgbClr>
                  </a:outerShdw>
                </a:effectLst>
              </a:rPr>
              <a:t>je prvním továrně vyráběným automobilem na území Česka.</a:t>
            </a:r>
          </a:p>
          <a:p>
            <a:r>
              <a:rPr lang="cs-CZ" sz="3100" dirty="0" smtClean="0"/>
              <a:t>Automobil vyráběla továrna Nesselsdorfer Wagenbau-Fabriks-</a:t>
            </a:r>
            <a:r>
              <a:rPr lang="cs-CZ" sz="3100" dirty="0" err="1" smtClean="0"/>
              <a:t>Gesselschaft</a:t>
            </a:r>
            <a:r>
              <a:rPr lang="cs-CZ" sz="3100" dirty="0" smtClean="0"/>
              <a:t> A. G. v Kopřivnici (pozdější Tatra). </a:t>
            </a:r>
            <a:r>
              <a:rPr lang="cs-CZ" sz="3100" b="1" u="sng" dirty="0" smtClean="0">
                <a:effectLst>
                  <a:outerShdw blurRad="38100" dist="38100" dir="2700000" algn="tl">
                    <a:srgbClr val="000000">
                      <a:alpha val="43137"/>
                    </a:srgbClr>
                  </a:outerShdw>
                </a:effectLst>
              </a:rPr>
              <a:t>První vůz byl vyroben v letech 1897-1898</a:t>
            </a:r>
            <a:r>
              <a:rPr lang="cs-CZ" sz="3100" dirty="0" smtClean="0"/>
              <a:t>. Konstrukce vycházela z vozů značky Benz a do vozů byl montován i originální motor mannhaimské automobilky. V roce 1898, krátce po dokončení, dojel první vyrobený automobil po vlastní ose z Kopřivnice do Vídně na výstavu. Po jejím skončení jej získal darem rakouská automobilový klub, ve 20. letech 20. století se vrátil do ČR už jako muzeální exponát.</a:t>
            </a:r>
          </a:p>
          <a:p>
            <a:endParaRPr lang="cs-CZ" dirty="0"/>
          </a:p>
        </p:txBody>
      </p:sp>
      <p:sp>
        <p:nvSpPr>
          <p:cNvPr id="4" name="Zástupný symbol pro obsah 3"/>
          <p:cNvSpPr>
            <a:spLocks noGrp="1"/>
          </p:cNvSpPr>
          <p:nvPr>
            <p:ph sz="half" idx="2"/>
          </p:nvPr>
        </p:nvSpPr>
        <p:spPr>
          <a:xfrm>
            <a:off x="4755360" y="530352"/>
            <a:ext cx="3931920" cy="5562944"/>
          </a:xfrm>
        </p:spPr>
        <p:txBody>
          <a:bodyPr>
            <a:normAutofit fontScale="55000" lnSpcReduction="20000"/>
          </a:bodyPr>
          <a:lstStyle/>
          <a:p>
            <a:r>
              <a:rPr lang="cs-CZ" sz="3600" b="1" u="sng" dirty="0" smtClean="0"/>
              <a:t>Technické parametry:</a:t>
            </a:r>
          </a:p>
          <a:p>
            <a:r>
              <a:rPr lang="cs-CZ" sz="3600" dirty="0" smtClean="0"/>
              <a:t>Zdvihový objem: 2714 cm³ </a:t>
            </a:r>
          </a:p>
          <a:p>
            <a:r>
              <a:rPr lang="cs-CZ" sz="3600" dirty="0" smtClean="0"/>
              <a:t>Výkon: 5 kW </a:t>
            </a:r>
          </a:p>
          <a:p>
            <a:r>
              <a:rPr lang="cs-CZ" sz="3600" dirty="0" smtClean="0"/>
              <a:t>Maximální rychlost: 25 km/h </a:t>
            </a:r>
          </a:p>
          <a:p>
            <a:endParaRPr lang="cs-CZ" sz="36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president.jpg"/>
          <p:cNvPicPr>
            <a:picLocks noChangeAspect="1"/>
          </p:cNvPicPr>
          <p:nvPr/>
        </p:nvPicPr>
        <p:blipFill>
          <a:blip r:embed="rId2"/>
          <a:stretch>
            <a:fillRect/>
          </a:stretch>
        </p:blipFill>
        <p:spPr>
          <a:xfrm>
            <a:off x="0" y="543560"/>
            <a:ext cx="9144000" cy="5742960"/>
          </a:xfrm>
          <a:prstGeom prst="rect">
            <a:avLst/>
          </a:prstGeo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20688"/>
            <a:ext cx="9144000" cy="5589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59134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16449" y="1865419"/>
            <a:ext cx="7439696" cy="4992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9" y="9841"/>
            <a:ext cx="2857500" cy="2152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2848403" y="476672"/>
            <a:ext cx="6136616"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Tatra NW 1898</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8466412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514352" y="530352"/>
            <a:ext cx="3931920" cy="5922984"/>
          </a:xfrm>
        </p:spPr>
        <p:txBody>
          <a:bodyPr>
            <a:normAutofit fontScale="70000" lnSpcReduction="20000"/>
          </a:bodyPr>
          <a:lstStyle/>
          <a:p>
            <a:r>
              <a:rPr lang="cs-CZ" sz="4600" b="1" u="sng" dirty="0" smtClean="0">
                <a:effectLst>
                  <a:outerShdw blurRad="38100" dist="38100" dir="2700000" algn="tl">
                    <a:srgbClr val="000000">
                      <a:alpha val="43137"/>
                    </a:srgbClr>
                  </a:outerShdw>
                </a:effectLst>
              </a:rPr>
              <a:t>Praga</a:t>
            </a:r>
            <a:r>
              <a:rPr lang="cs-CZ" sz="4600" dirty="0" smtClean="0"/>
              <a:t> je bývalý český výrobce automobilů, motocyklů, autobusů, trolejbusů, leteckých motorů, tanků, převodovek a jiných stavebních skupin nákladních vozidel.</a:t>
            </a:r>
          </a:p>
          <a:p>
            <a:endParaRPr lang="cs-CZ" dirty="0"/>
          </a:p>
        </p:txBody>
      </p:sp>
      <p:sp>
        <p:nvSpPr>
          <p:cNvPr id="4" name="Zástupný symbol pro obsah 3"/>
          <p:cNvSpPr>
            <a:spLocks noGrp="1"/>
          </p:cNvSpPr>
          <p:nvPr>
            <p:ph sz="half" idx="2"/>
          </p:nvPr>
        </p:nvSpPr>
        <p:spPr>
          <a:xfrm>
            <a:off x="4755360" y="530352"/>
            <a:ext cx="3931920" cy="5994992"/>
          </a:xfrm>
        </p:spPr>
        <p:txBody>
          <a:bodyPr>
            <a:normAutofit fontScale="70000" lnSpcReduction="20000"/>
          </a:bodyPr>
          <a:lstStyle/>
          <a:p>
            <a:r>
              <a:rPr lang="cs-CZ" sz="2900" dirty="0" smtClean="0"/>
              <a:t>Výroba automobilů začala jako společný projekt První česko-moravské továrny na stroje v Praze a Ringhofferových závodů </a:t>
            </a:r>
            <a:r>
              <a:rPr lang="cs-CZ" sz="2900" dirty="0" smtClean="0"/>
              <a:t>v </a:t>
            </a:r>
            <a:r>
              <a:rPr lang="cs-CZ" sz="2900" dirty="0" smtClean="0"/>
              <a:t>roce 1908 licencemi italské firmy Isotta Fraschini, o rok později francouzských značek Charon a Renault. </a:t>
            </a:r>
            <a:r>
              <a:rPr lang="cs-CZ" sz="2900" b="1" u="sng" dirty="0" smtClean="0">
                <a:effectLst>
                  <a:outerShdw blurRad="38100" dist="38100" dir="2700000" algn="tl">
                    <a:srgbClr val="000000">
                      <a:alpha val="43137"/>
                    </a:srgbClr>
                  </a:outerShdw>
                </a:effectLst>
              </a:rPr>
              <a:t>Koncem roku 1909 bylo zavedeno označení Praga. </a:t>
            </a:r>
            <a:r>
              <a:rPr lang="cs-CZ" sz="2900" dirty="0" smtClean="0"/>
              <a:t>První vlastní konstrukce byla roku </a:t>
            </a:r>
            <a:r>
              <a:rPr lang="cs-CZ" sz="2900" b="1" u="sng" dirty="0" smtClean="0">
                <a:effectLst>
                  <a:outerShdw blurRad="38100" dist="38100" dir="2700000" algn="tl">
                    <a:srgbClr val="000000">
                      <a:alpha val="43137"/>
                    </a:srgbClr>
                  </a:outerShdw>
                </a:effectLst>
              </a:rPr>
              <a:t>1911 Praga Mignon</a:t>
            </a:r>
            <a:r>
              <a:rPr lang="cs-CZ" sz="2900" dirty="0" smtClean="0"/>
              <a:t>, vzniklá pod vedením konstruktéra Františka Kece. Rok na to následovala Praga Grand a o další rok později Praga Alfa.</a:t>
            </a:r>
          </a:p>
          <a:p>
            <a:endParaRPr lang="cs-CZ"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auta5p.eu/katalog/praga/praga_log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116632"/>
            <a:ext cx="2627784" cy="3976715"/>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http://www.szat.cz/technicke-obory/images/spolup_firmy/logo-praga.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50315"/>
            <a:ext cx="9144000" cy="29023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http://www.vw-oldies.cz/images/clanky/30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4704"/>
            <a:ext cx="9196235" cy="5586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53433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53"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021828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42848" y="1196752"/>
            <a:ext cx="7507184" cy="4154984"/>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88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Počátky</a:t>
            </a:r>
          </a:p>
          <a:p>
            <a:pPr algn="ctr"/>
            <a:r>
              <a:rPr lang="cs-CZ" sz="88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Aviatiky</a:t>
            </a:r>
          </a:p>
          <a:p>
            <a:pPr algn="ctr"/>
            <a:r>
              <a:rPr lang="cs-CZ" sz="88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(letectví)</a:t>
            </a:r>
            <a:endParaRPr lang="cs-CZ" sz="88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extLst>
      <p:ext uri="{BB962C8B-B14F-4D97-AF65-F5344CB8AC3E}">
        <p14:creationId xmlns:p14="http://schemas.microsoft.com/office/powerpoint/2010/main" val="15334791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514352" y="530352"/>
            <a:ext cx="3931920" cy="5922984"/>
          </a:xfrm>
        </p:spPr>
        <p:txBody>
          <a:bodyPr>
            <a:normAutofit fontScale="77500" lnSpcReduction="20000"/>
          </a:bodyPr>
          <a:lstStyle/>
          <a:p>
            <a:r>
              <a:rPr lang="cs-CZ" sz="4100" b="1" u="sng" dirty="0" smtClean="0">
                <a:effectLst>
                  <a:outerShdw blurRad="38100" dist="38100" dir="2700000" algn="tl">
                    <a:srgbClr val="000000">
                      <a:alpha val="43137"/>
                    </a:srgbClr>
                  </a:outerShdw>
                </a:effectLst>
              </a:rPr>
              <a:t>Vzducholoď</a:t>
            </a:r>
            <a:r>
              <a:rPr lang="cs-CZ" sz="4100" dirty="0" smtClean="0"/>
              <a:t> je letadlo lehčí než vzduch (aerostat), nebo také řiditelný balón. Vzducholoď mívá obvykle doutníkový tvar, a zpravidla bývá vybavena jedním či více motory.</a:t>
            </a:r>
          </a:p>
          <a:p>
            <a:endParaRPr lang="cs-CZ" dirty="0"/>
          </a:p>
        </p:txBody>
      </p:sp>
      <p:sp>
        <p:nvSpPr>
          <p:cNvPr id="4" name="Zástupný symbol pro obsah 3"/>
          <p:cNvSpPr>
            <a:spLocks noGrp="1"/>
          </p:cNvSpPr>
          <p:nvPr>
            <p:ph sz="half" idx="2"/>
          </p:nvPr>
        </p:nvSpPr>
        <p:spPr>
          <a:xfrm>
            <a:off x="4755360" y="530352"/>
            <a:ext cx="3931920" cy="6067000"/>
          </a:xfrm>
        </p:spPr>
        <p:txBody>
          <a:bodyPr>
            <a:normAutofit fontScale="77500" lnSpcReduction="20000"/>
          </a:bodyPr>
          <a:lstStyle/>
          <a:p>
            <a:r>
              <a:rPr lang="cs-CZ" sz="2700" dirty="0" smtClean="0"/>
              <a:t>První teoretický návrh řiditelné vzducholodi pochází z roku </a:t>
            </a:r>
            <a:r>
              <a:rPr lang="cs-CZ" sz="2700" b="1" dirty="0" smtClean="0">
                <a:effectLst>
                  <a:outerShdw blurRad="38100" dist="38100" dir="2700000" algn="tl">
                    <a:srgbClr val="000000">
                      <a:alpha val="43137"/>
                    </a:srgbClr>
                  </a:outerShdw>
                </a:effectLst>
              </a:rPr>
              <a:t>1783</a:t>
            </a:r>
            <a:r>
              <a:rPr lang="cs-CZ" sz="2700" dirty="0" smtClean="0"/>
              <a:t> (kdy vzlétl první balón bratří Montgolfiérů), a vytvořil jej </a:t>
            </a:r>
            <a:r>
              <a:rPr lang="cs-CZ" sz="2700" b="1" dirty="0" smtClean="0">
                <a:effectLst>
                  <a:outerShdw blurRad="38100" dist="38100" dir="2700000" algn="tl">
                    <a:srgbClr val="000000">
                      <a:alpha val="43137"/>
                    </a:srgbClr>
                  </a:outerShdw>
                </a:effectLst>
              </a:rPr>
              <a:t>Jean-</a:t>
            </a:r>
            <a:r>
              <a:rPr lang="cs-CZ" sz="2700" b="1" dirty="0" err="1" smtClean="0">
                <a:effectLst>
                  <a:outerShdw blurRad="38100" dist="38100" dir="2700000" algn="tl">
                    <a:srgbClr val="000000">
                      <a:alpha val="43137"/>
                    </a:srgbClr>
                  </a:outerShdw>
                </a:effectLst>
              </a:rPr>
              <a:t>Baptiste</a:t>
            </a:r>
            <a:r>
              <a:rPr lang="cs-CZ" sz="2700" b="1" dirty="0" smtClean="0">
                <a:effectLst>
                  <a:outerShdw blurRad="38100" dist="38100" dir="2700000" algn="tl">
                    <a:srgbClr val="000000">
                      <a:alpha val="43137"/>
                    </a:srgbClr>
                  </a:outerShdw>
                </a:effectLst>
              </a:rPr>
              <a:t>-Marie Meusier</a:t>
            </a:r>
            <a:r>
              <a:rPr lang="cs-CZ" sz="2700" dirty="0" smtClean="0"/>
              <a:t>. V té době byla její stavba nerealizovatelná pro neexistenci vhodného motoru.</a:t>
            </a:r>
          </a:p>
          <a:p>
            <a:r>
              <a:rPr lang="cs-CZ" sz="2700" b="1" u="sng" dirty="0" smtClean="0">
                <a:effectLst>
                  <a:outerShdw blurRad="38100" dist="38100" dir="2700000" algn="tl">
                    <a:srgbClr val="000000">
                      <a:alpha val="43137"/>
                    </a:srgbClr>
                  </a:outerShdw>
                </a:effectLst>
              </a:rPr>
              <a:t>První skutečně fungující vzducholoď sestrojil až v roce 1852 Henri Giffard</a:t>
            </a:r>
            <a:r>
              <a:rPr lang="cs-CZ" sz="2700" dirty="0" smtClean="0"/>
              <a:t>. Vybavil ji lehkým parním strojem vlastní konstrukce, ale byla řiditelná jen za úplného bezvětří.</a:t>
            </a:r>
          </a:p>
          <a:p>
            <a:endParaRPr lang="cs-CZ"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502920" y="530352"/>
            <a:ext cx="8183880" cy="5994992"/>
          </a:xfrm>
        </p:spPr>
        <p:txBody>
          <a:bodyPr>
            <a:normAutofit fontScale="77500" lnSpcReduction="20000"/>
          </a:bodyPr>
          <a:lstStyle/>
          <a:p>
            <a:r>
              <a:rPr lang="cs-CZ" dirty="0" smtClean="0"/>
              <a:t>Dalším krokem vpřed byla </a:t>
            </a:r>
            <a:r>
              <a:rPr lang="cs-CZ" b="1" dirty="0" smtClean="0">
                <a:effectLst>
                  <a:outerShdw blurRad="38100" dist="38100" dir="2700000" algn="tl">
                    <a:srgbClr val="000000">
                      <a:alpha val="43137"/>
                    </a:srgbClr>
                  </a:outerShdw>
                </a:effectLst>
              </a:rPr>
              <a:t>vzducholoď La France</a:t>
            </a:r>
            <a:r>
              <a:rPr lang="cs-CZ" dirty="0" smtClean="0"/>
              <a:t>. Byla poháněna elektromotorem, vzlétla roku </a:t>
            </a:r>
            <a:r>
              <a:rPr lang="cs-CZ" b="1" dirty="0" smtClean="0">
                <a:effectLst>
                  <a:outerShdw blurRad="38100" dist="38100" dir="2700000" algn="tl">
                    <a:srgbClr val="000000">
                      <a:alpha val="43137"/>
                    </a:srgbClr>
                  </a:outerShdw>
                </a:effectLst>
              </a:rPr>
              <a:t>1884</a:t>
            </a:r>
            <a:r>
              <a:rPr lang="cs-CZ" dirty="0" smtClean="0"/>
              <a:t> a byla první, která se byla schopna vrátit i proti slabému větru.</a:t>
            </a:r>
          </a:p>
          <a:p>
            <a:r>
              <a:rPr lang="cs-CZ" b="1" dirty="0" smtClean="0">
                <a:effectLst>
                  <a:outerShdw blurRad="38100" dist="38100" dir="2700000" algn="tl">
                    <a:srgbClr val="000000">
                      <a:alpha val="43137"/>
                    </a:srgbClr>
                  </a:outerShdw>
                </a:effectLst>
              </a:rPr>
              <a:t>V roce 1897 vzlétla první vzducholoď, poháněná spalovacím motorem</a:t>
            </a:r>
            <a:r>
              <a:rPr lang="cs-CZ" dirty="0" smtClean="0"/>
              <a:t>. Zášleh plamene z motoru ale způsobil její požár a smrt vynálezce i posádky. Ve stejném roce se vznesla i </a:t>
            </a:r>
            <a:r>
              <a:rPr lang="cs-CZ" b="1" dirty="0" smtClean="0">
                <a:effectLst>
                  <a:outerShdw blurRad="38100" dist="38100" dir="2700000" algn="tl">
                    <a:srgbClr val="000000">
                      <a:alpha val="43137"/>
                    </a:srgbClr>
                  </a:outerShdw>
                </a:effectLst>
              </a:rPr>
              <a:t>unikátní celokovová (hliníková) vzducholoď Davida Schwarze</a:t>
            </a:r>
            <a:r>
              <a:rPr lang="cs-CZ" dirty="0" smtClean="0"/>
              <a:t>. Ta ale krátce po startu zhavarovala vinou nezkušeného pilota.</a:t>
            </a:r>
          </a:p>
          <a:p>
            <a:r>
              <a:rPr lang="cs-CZ" dirty="0" smtClean="0"/>
              <a:t>Další historie je pak spojena s především s hrabětem </a:t>
            </a:r>
            <a:r>
              <a:rPr lang="cs-CZ" b="1" dirty="0" smtClean="0">
                <a:effectLst>
                  <a:outerShdw blurRad="38100" dist="38100" dir="2700000" algn="tl">
                    <a:srgbClr val="000000">
                      <a:alpha val="43137"/>
                    </a:srgbClr>
                  </a:outerShdw>
                </a:effectLst>
              </a:rPr>
              <a:t>Ferdinandem von Zeppelinem</a:t>
            </a:r>
            <a:r>
              <a:rPr lang="cs-CZ" dirty="0" smtClean="0"/>
              <a:t>. Inspiroval se úspěchy i nezdary svých předchůdců. Využil především Schwarzova nápadu využití hliníkové kostry. </a:t>
            </a:r>
            <a:r>
              <a:rPr lang="cs-CZ" b="1" dirty="0" smtClean="0">
                <a:effectLst>
                  <a:outerShdw blurRad="38100" dist="38100" dir="2700000" algn="tl">
                    <a:srgbClr val="000000">
                      <a:alpha val="43137"/>
                    </a:srgbClr>
                  </a:outerShdw>
                </a:effectLst>
              </a:rPr>
              <a:t>První úspěšný let jeho 127 metrů dlouhé ztužené vzducholodi </a:t>
            </a:r>
            <a:r>
              <a:rPr lang="cs-CZ" b="1" i="1" dirty="0" smtClean="0">
                <a:effectLst>
                  <a:outerShdw blurRad="38100" dist="38100" dir="2700000" algn="tl">
                    <a:srgbClr val="000000">
                      <a:alpha val="43137"/>
                    </a:srgbClr>
                  </a:outerShdw>
                </a:effectLst>
              </a:rPr>
              <a:t>LZ 1</a:t>
            </a:r>
            <a:r>
              <a:rPr lang="cs-CZ" b="1" dirty="0" smtClean="0">
                <a:effectLst>
                  <a:outerShdw blurRad="38100" dist="38100" dir="2700000" algn="tl">
                    <a:srgbClr val="000000">
                      <a:alpha val="43137"/>
                    </a:srgbClr>
                  </a:outerShdw>
                </a:effectLst>
              </a:rPr>
              <a:t> proběhl 17. října 1900 nad Bodamským jezerem</a:t>
            </a:r>
            <a:r>
              <a:rPr lang="cs-CZ" dirty="0" smtClean="0"/>
              <a:t>.</a:t>
            </a:r>
          </a:p>
          <a:p>
            <a:r>
              <a:rPr lang="cs-CZ" dirty="0" smtClean="0"/>
              <a:t>Před první světovou válkou byly vzducholodi dále zdokonalovány. Od roku 1910 pak začaly sloužit i civilní letecké přepravě.</a:t>
            </a:r>
          </a:p>
          <a:p>
            <a:endParaRPr lang="cs-CZ"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vzducholoď La France</a:t>
            </a:r>
            <a:endParaRPr lang="cs-CZ" dirty="0"/>
          </a:p>
        </p:txBody>
      </p:sp>
      <p:pic>
        <p:nvPicPr>
          <p:cNvPr id="7" name="Zástupný symbol pro obsah 6" descr="800px-La_france_1884.png"/>
          <p:cNvPicPr>
            <a:picLocks noGrp="1" noChangeAspect="1"/>
          </p:cNvPicPr>
          <p:nvPr>
            <p:ph sz="half" idx="1"/>
          </p:nvPr>
        </p:nvPicPr>
        <p:blipFill>
          <a:blip r:embed="rId2"/>
          <a:stretch>
            <a:fillRect/>
          </a:stretch>
        </p:blipFill>
        <p:spPr>
          <a:xfrm>
            <a:off x="-1" y="0"/>
            <a:ext cx="5168351" cy="3714752"/>
          </a:xfrm>
        </p:spPr>
      </p:pic>
      <p:pic>
        <p:nvPicPr>
          <p:cNvPr id="8" name="Zástupný symbol pro obsah 7" descr="LaFranceAirship.jpg"/>
          <p:cNvPicPr>
            <a:picLocks noGrp="1" noChangeAspect="1"/>
          </p:cNvPicPr>
          <p:nvPr>
            <p:ph sz="half" idx="2"/>
          </p:nvPr>
        </p:nvPicPr>
        <p:blipFill>
          <a:blip r:embed="rId3"/>
          <a:stretch>
            <a:fillRect/>
          </a:stretch>
        </p:blipFill>
        <p:spPr>
          <a:xfrm>
            <a:off x="5177856" y="-8456"/>
            <a:ext cx="3966144" cy="5639068"/>
          </a:xfrm>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Vzducholoď Davida Schwarze</a:t>
            </a:r>
            <a:endParaRPr lang="cs-CZ" dirty="0"/>
          </a:p>
        </p:txBody>
      </p:sp>
      <p:sp>
        <p:nvSpPr>
          <p:cNvPr id="3" name="Zástupný symbol pro obsah 2"/>
          <p:cNvSpPr>
            <a:spLocks noGrp="1"/>
          </p:cNvSpPr>
          <p:nvPr>
            <p:ph sz="half" idx="1"/>
          </p:nvPr>
        </p:nvSpPr>
        <p:spPr/>
        <p:txBody>
          <a:bodyPr>
            <a:normAutofit fontScale="92500"/>
          </a:bodyPr>
          <a:lstStyle/>
          <a:p>
            <a:r>
              <a:rPr lang="cs-CZ" dirty="0" smtClean="0"/>
              <a:t>Vzducholoď měla objem délku 47 metrů, objem 3600 m³, průměr 14 m. Kostra byla z duralu a obal z 0,2 mm tlusté hliníkové fólie. Byla vybavena motorem Daimler o výkonu 14 koní, který poháněl čtyři vrtule.</a:t>
            </a:r>
          </a:p>
          <a:p>
            <a:endParaRPr lang="cs-CZ" dirty="0"/>
          </a:p>
        </p:txBody>
      </p:sp>
      <p:pic>
        <p:nvPicPr>
          <p:cNvPr id="5" name="Zástupný symbol pro obsah 4" descr="SchwarzAirship.jpg"/>
          <p:cNvPicPr>
            <a:picLocks noGrp="1" noChangeAspect="1"/>
          </p:cNvPicPr>
          <p:nvPr>
            <p:ph sz="half" idx="2"/>
          </p:nvPr>
        </p:nvPicPr>
        <p:blipFill>
          <a:blip r:embed="rId2"/>
          <a:stretch>
            <a:fillRect/>
          </a:stretch>
        </p:blipFill>
        <p:spPr>
          <a:xfrm>
            <a:off x="4643438" y="1714488"/>
            <a:ext cx="4500562" cy="2760345"/>
          </a:xfr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Vzducholoď </a:t>
            </a:r>
            <a:r>
              <a:rPr lang="cs-CZ" b="1" dirty="0" smtClean="0"/>
              <a:t>LZ 1</a:t>
            </a:r>
            <a:endParaRPr lang="cs-CZ" dirty="0"/>
          </a:p>
        </p:txBody>
      </p:sp>
      <p:sp>
        <p:nvSpPr>
          <p:cNvPr id="3" name="Zástupný symbol pro obsah 2"/>
          <p:cNvSpPr>
            <a:spLocks noGrp="1"/>
          </p:cNvSpPr>
          <p:nvPr>
            <p:ph sz="half" idx="1"/>
          </p:nvPr>
        </p:nvSpPr>
        <p:spPr/>
        <p:txBody>
          <a:bodyPr>
            <a:normAutofit fontScale="70000" lnSpcReduction="20000"/>
          </a:bodyPr>
          <a:lstStyle/>
          <a:p>
            <a:r>
              <a:rPr lang="cs-CZ" sz="4200" b="1" dirty="0" smtClean="0"/>
              <a:t>LZ 1</a:t>
            </a:r>
            <a:r>
              <a:rPr lang="cs-CZ" sz="4200" dirty="0" smtClean="0"/>
              <a:t> byla první z řady ztužených vzducholodí, které sestrojil Ferdinand von Zeppelin. Provedla tři krátké lety a poté byla sešrotována.</a:t>
            </a:r>
          </a:p>
          <a:p>
            <a:endParaRPr lang="cs-CZ" dirty="0"/>
          </a:p>
        </p:txBody>
      </p:sp>
      <p:sp>
        <p:nvSpPr>
          <p:cNvPr id="4" name="Zástupný symbol pro obsah 3"/>
          <p:cNvSpPr>
            <a:spLocks noGrp="1"/>
          </p:cNvSpPr>
          <p:nvPr>
            <p:ph sz="half" idx="2"/>
          </p:nvPr>
        </p:nvSpPr>
        <p:spPr/>
        <p:txBody>
          <a:bodyPr>
            <a:normAutofit fontScale="70000" lnSpcReduction="20000"/>
          </a:bodyPr>
          <a:lstStyle/>
          <a:p>
            <a:r>
              <a:rPr lang="cs-CZ" b="1" u="sng" dirty="0" smtClean="0"/>
              <a:t>Technické parametry</a:t>
            </a:r>
          </a:p>
          <a:p>
            <a:r>
              <a:rPr lang="cs-CZ" dirty="0" smtClean="0"/>
              <a:t>Objem: 11 300 m³ vodíku v 17 oddílech ze zlatotepecké blány </a:t>
            </a:r>
          </a:p>
          <a:p>
            <a:r>
              <a:rPr lang="cs-CZ" dirty="0" smtClean="0"/>
              <a:t>Délka: 128 m </a:t>
            </a:r>
          </a:p>
          <a:p>
            <a:r>
              <a:rPr lang="cs-CZ" dirty="0" smtClean="0"/>
              <a:t>Průměr: 11,7 m </a:t>
            </a:r>
          </a:p>
          <a:p>
            <a:r>
              <a:rPr lang="cs-CZ" dirty="0" smtClean="0"/>
              <a:t>Motory: Daimler 2 × 16 KS </a:t>
            </a:r>
          </a:p>
          <a:p>
            <a:r>
              <a:rPr lang="cs-CZ" dirty="0" smtClean="0"/>
              <a:t>Dostup: 400 m </a:t>
            </a:r>
          </a:p>
          <a:p>
            <a:r>
              <a:rPr lang="cs-CZ" dirty="0" smtClean="0"/>
              <a:t>Rychlost: 28 km/h, podle některých zpráv i přes 30 km/h </a:t>
            </a:r>
          </a:p>
          <a:p>
            <a:r>
              <a:rPr lang="cs-CZ" dirty="0" smtClean="0"/>
              <a:t>Nosnost: 1400 kg </a:t>
            </a:r>
          </a:p>
          <a:p>
            <a:endParaRPr lang="cs-CZ"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3" y="548680"/>
            <a:ext cx="9169153" cy="5733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R 34</a:t>
            </a:r>
            <a:endParaRPr lang="cs-CZ" dirty="0"/>
          </a:p>
        </p:txBody>
      </p:sp>
      <p:sp>
        <p:nvSpPr>
          <p:cNvPr id="3" name="Zástupný symbol pro obsah 2"/>
          <p:cNvSpPr>
            <a:spLocks noGrp="1"/>
          </p:cNvSpPr>
          <p:nvPr>
            <p:ph sz="half" idx="1"/>
          </p:nvPr>
        </p:nvSpPr>
        <p:spPr/>
        <p:txBody>
          <a:bodyPr/>
          <a:lstStyle/>
          <a:p>
            <a:r>
              <a:rPr lang="cs-CZ" dirty="0" smtClean="0"/>
              <a:t>Britská vzducholoď </a:t>
            </a:r>
            <a:r>
              <a:rPr lang="cs-CZ" b="1" dirty="0" smtClean="0"/>
              <a:t>R 34</a:t>
            </a:r>
            <a:r>
              <a:rPr lang="cs-CZ" dirty="0" smtClean="0"/>
              <a:t> byla prvním letadlem, které překonalo nonstop letem Atlantik ve směru východ-západ. Bylo to v roce 1919.</a:t>
            </a:r>
            <a:endParaRPr lang="cs-CZ" dirty="0"/>
          </a:p>
        </p:txBody>
      </p:sp>
      <p:sp>
        <p:nvSpPr>
          <p:cNvPr id="4" name="Zástupný symbol pro obsah 3"/>
          <p:cNvSpPr>
            <a:spLocks noGrp="1"/>
          </p:cNvSpPr>
          <p:nvPr>
            <p:ph sz="half" idx="2"/>
          </p:nvPr>
        </p:nvSpPr>
        <p:spPr/>
        <p:txBody>
          <a:bodyPr/>
          <a:lstStyle/>
          <a:p>
            <a:endParaRPr lang="cs-CZ"/>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descr="R34.jpg"/>
          <p:cNvPicPr>
            <a:picLocks noChangeAspect="1"/>
          </p:cNvPicPr>
          <p:nvPr/>
        </p:nvPicPr>
        <p:blipFill>
          <a:blip r:embed="rId2"/>
          <a:stretch>
            <a:fillRect/>
          </a:stretch>
        </p:blipFill>
        <p:spPr>
          <a:xfrm>
            <a:off x="0" y="0"/>
            <a:ext cx="9144000" cy="6858000"/>
          </a:xfrm>
          <a:prstGeom prst="rect">
            <a:avLst/>
          </a:prstGeom>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Vzducholoď </a:t>
            </a:r>
            <a:r>
              <a:rPr lang="cs-CZ" b="1" dirty="0" smtClean="0"/>
              <a:t>Norge</a:t>
            </a:r>
            <a:endParaRPr lang="cs-CZ" dirty="0"/>
          </a:p>
        </p:txBody>
      </p:sp>
      <p:sp>
        <p:nvSpPr>
          <p:cNvPr id="3" name="Zástupný symbol pro obsah 2"/>
          <p:cNvSpPr>
            <a:spLocks noGrp="1"/>
          </p:cNvSpPr>
          <p:nvPr>
            <p:ph idx="1"/>
          </p:nvPr>
        </p:nvSpPr>
        <p:spPr/>
        <p:txBody>
          <a:bodyPr>
            <a:normAutofit fontScale="85000" lnSpcReduction="20000"/>
          </a:bodyPr>
          <a:lstStyle/>
          <a:p>
            <a:r>
              <a:rPr lang="cs-CZ" b="1" dirty="0" smtClean="0"/>
              <a:t>Vzducholoď N1</a:t>
            </a:r>
            <a:r>
              <a:rPr lang="cs-CZ" dirty="0" smtClean="0"/>
              <a:t>, známější pod druhým jménem </a:t>
            </a:r>
            <a:r>
              <a:rPr lang="cs-CZ" b="1" dirty="0" smtClean="0"/>
              <a:t>Norge</a:t>
            </a:r>
            <a:r>
              <a:rPr lang="cs-CZ" dirty="0" smtClean="0"/>
              <a:t> byl první stroj, který přeletěl z Evropy do Ameriky přes severní pól. Průkopnické výpravy se zúčastnila šestnáctičlenná mezinárodní posádka. Velitelem expedice byl norský polárník Roald Amundsen, technickou stránku letu zajišťovala italská posádka pod vedením leteckého konstruktéra plukovníka Umberta Nobileho a letu se zúčastnil i jeden z hlavních sponzorů výpravy, Američan Lincoln Ellsworth.</a:t>
            </a:r>
          </a:p>
          <a:p>
            <a:r>
              <a:rPr lang="cs-CZ" dirty="0" smtClean="0"/>
              <a:t>Vzducholoď vznikla v roce 1924, jednalo se o poloztuženou konstrukci, kterou Nobile později v Itálii a Rusku použil ještě několikrát.</a:t>
            </a:r>
          </a:p>
          <a:p>
            <a:endParaRPr lang="cs-CZ"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dirty="0" smtClean="0"/>
              <a:t>Parametry vzducholodi</a:t>
            </a:r>
            <a:endParaRPr lang="cs-CZ" dirty="0"/>
          </a:p>
        </p:txBody>
      </p:sp>
      <p:sp>
        <p:nvSpPr>
          <p:cNvPr id="5" name="Zástupný symbol pro obsah 4"/>
          <p:cNvSpPr>
            <a:spLocks noGrp="1"/>
          </p:cNvSpPr>
          <p:nvPr>
            <p:ph sz="half" idx="1"/>
          </p:nvPr>
        </p:nvSpPr>
        <p:spPr/>
        <p:txBody>
          <a:bodyPr>
            <a:normAutofit fontScale="77500" lnSpcReduction="20000"/>
          </a:bodyPr>
          <a:lstStyle/>
          <a:p>
            <a:r>
              <a:rPr lang="cs-CZ" dirty="0" smtClean="0"/>
              <a:t>délka 106 m </a:t>
            </a:r>
          </a:p>
          <a:p>
            <a:r>
              <a:rPr lang="cs-CZ" dirty="0" smtClean="0"/>
              <a:t>max. průměr tělesa 19,5 m </a:t>
            </a:r>
          </a:p>
          <a:p>
            <a:r>
              <a:rPr lang="cs-CZ" dirty="0" smtClean="0"/>
              <a:t>objem 19 000 m³ </a:t>
            </a:r>
          </a:p>
          <a:p>
            <a:r>
              <a:rPr lang="cs-CZ" dirty="0" smtClean="0"/>
              <a:t>náplň vodík </a:t>
            </a:r>
          </a:p>
          <a:p>
            <a:r>
              <a:rPr lang="cs-CZ" dirty="0" smtClean="0"/>
              <a:t>obal čtyřvrstvá bavlněná tkanina, z vnitřní strany pogumovaná, zvnějšku opatřená hliníkovým nátěrem </a:t>
            </a:r>
          </a:p>
          <a:p>
            <a:r>
              <a:rPr lang="cs-CZ" dirty="0" smtClean="0"/>
              <a:t>motory 3 zážehové Maybach Mb.IVa 245 HP v samostatných gondolách </a:t>
            </a:r>
          </a:p>
          <a:p>
            <a:r>
              <a:rPr lang="cs-CZ" dirty="0" smtClean="0"/>
              <a:t>max. rychlost 113 km/h </a:t>
            </a:r>
          </a:p>
          <a:p>
            <a:endParaRPr lang="cs-CZ" dirty="0"/>
          </a:p>
        </p:txBody>
      </p:sp>
      <p:pic>
        <p:nvPicPr>
          <p:cNvPr id="7" name="Zástupný symbol pro obsah 6" descr="Nobile_norge.jpg"/>
          <p:cNvPicPr>
            <a:picLocks noGrp="1" noChangeAspect="1"/>
          </p:cNvPicPr>
          <p:nvPr>
            <p:ph sz="half" idx="2"/>
          </p:nvPr>
        </p:nvPicPr>
        <p:blipFill>
          <a:blip r:embed="rId2"/>
          <a:stretch>
            <a:fillRect/>
          </a:stretch>
        </p:blipFill>
        <p:spPr>
          <a:xfrm>
            <a:off x="4471065" y="2000240"/>
            <a:ext cx="4672935" cy="3125674"/>
          </a:xfrm>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LZ 127 Graf Zeppelin</a:t>
            </a:r>
            <a:endParaRPr lang="cs-CZ" dirty="0"/>
          </a:p>
        </p:txBody>
      </p:sp>
      <p:sp>
        <p:nvSpPr>
          <p:cNvPr id="3" name="Zástupný symbol pro obsah 2"/>
          <p:cNvSpPr>
            <a:spLocks noGrp="1"/>
          </p:cNvSpPr>
          <p:nvPr>
            <p:ph sz="half" idx="1"/>
          </p:nvPr>
        </p:nvSpPr>
        <p:spPr/>
        <p:txBody>
          <a:bodyPr>
            <a:normAutofit fontScale="92500" lnSpcReduction="20000"/>
          </a:bodyPr>
          <a:lstStyle/>
          <a:p>
            <a:r>
              <a:rPr lang="cs-CZ" b="1" dirty="0" smtClean="0"/>
              <a:t>LZ 127 </a:t>
            </a:r>
            <a:r>
              <a:rPr lang="cs-CZ" b="1" i="1" dirty="0" smtClean="0"/>
              <a:t>Graf Zeppelin</a:t>
            </a:r>
            <a:r>
              <a:rPr lang="cs-CZ" dirty="0" smtClean="0"/>
              <a:t> byla nejúspěšnější vzducholoď z celé éry těchto strojů. Byla pojmenována po slavném staviteli vzducholodí, hraběti Ferdinandu von Zeppelinovi. Podobné jméno nese i Graf Zeppelin (letadlová loď).</a:t>
            </a:r>
          </a:p>
          <a:p>
            <a:endParaRPr lang="cs-CZ" dirty="0"/>
          </a:p>
        </p:txBody>
      </p:sp>
      <p:sp>
        <p:nvSpPr>
          <p:cNvPr id="4" name="Zástupný symbol pro obsah 3"/>
          <p:cNvSpPr>
            <a:spLocks noGrp="1"/>
          </p:cNvSpPr>
          <p:nvPr>
            <p:ph sz="half" idx="2"/>
          </p:nvPr>
        </p:nvSpPr>
        <p:spPr/>
        <p:txBody>
          <a:bodyPr/>
          <a:lstStyle/>
          <a:p>
            <a:endParaRPr lang="cs-CZ" dirty="0"/>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340768"/>
            <a:ext cx="4138042" cy="3253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descr="800px-ZeppelinLZ127a.jpg"/>
          <p:cNvPicPr>
            <a:picLocks noChangeAspect="1"/>
          </p:cNvPicPr>
          <p:nvPr/>
        </p:nvPicPr>
        <p:blipFill>
          <a:blip r:embed="rId2"/>
          <a:stretch>
            <a:fillRect/>
          </a:stretch>
        </p:blipFill>
        <p:spPr>
          <a:xfrm>
            <a:off x="0" y="357166"/>
            <a:ext cx="9144000" cy="6123644"/>
          </a:xfrm>
          <a:prstGeom prst="rect">
            <a:avLst/>
          </a:prstGeom>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Nadpis 1"/>
          <p:cNvSpPr>
            <a:spLocks noGrp="1"/>
          </p:cNvSpPr>
          <p:nvPr>
            <p:ph type="title"/>
          </p:nvPr>
        </p:nvSpPr>
        <p:spPr/>
        <p:txBody>
          <a:bodyPr/>
          <a:lstStyle/>
          <a:p>
            <a:pPr eaLnBrk="1" hangingPunct="1"/>
            <a:r>
              <a:rPr lang="cs-CZ" smtClean="0"/>
              <a:t>Použité zdroje:</a:t>
            </a:r>
          </a:p>
        </p:txBody>
      </p:sp>
      <p:sp>
        <p:nvSpPr>
          <p:cNvPr id="10243" name="Zástupný symbol pro obsah 2"/>
          <p:cNvSpPr>
            <a:spLocks noGrp="1"/>
          </p:cNvSpPr>
          <p:nvPr>
            <p:ph idx="1"/>
          </p:nvPr>
        </p:nvSpPr>
        <p:spPr/>
        <p:txBody>
          <a:bodyPr>
            <a:normAutofit lnSpcReduction="10000"/>
          </a:bodyPr>
          <a:lstStyle/>
          <a:p>
            <a:pPr eaLnBrk="1" hangingPunct="1">
              <a:defRPr/>
            </a:pPr>
            <a:r>
              <a:rPr lang="cs-CZ" sz="2400" dirty="0" smtClean="0"/>
              <a:t>Obrázky jsou z </a:t>
            </a:r>
            <a:r>
              <a:rPr lang="cs-CZ" sz="2400" dirty="0" smtClean="0">
                <a:hlinkClick r:id="rId2"/>
              </a:rPr>
              <a:t>www.google.cz</a:t>
            </a:r>
            <a:r>
              <a:rPr lang="cs-CZ" sz="2400" dirty="0" smtClean="0"/>
              <a:t> a nepodléhají žádným autorským právům.</a:t>
            </a:r>
          </a:p>
          <a:p>
            <a:pPr eaLnBrk="1" hangingPunct="1">
              <a:defRPr/>
            </a:pPr>
            <a:r>
              <a:rPr lang="cs-CZ" sz="2400" dirty="0"/>
              <a:t>Není-li uvedeno jinak je materiál dílem autorky podle učebních osnov odpovídajících ŠVP vyučovaných podle učebnic</a:t>
            </a:r>
            <a:r>
              <a:rPr lang="cs-CZ" sz="2400" dirty="0" smtClean="0"/>
              <a:t>:</a:t>
            </a:r>
          </a:p>
          <a:p>
            <a:pPr marL="0" indent="0" eaLnBrk="1" hangingPunct="1">
              <a:buFont typeface="Wingdings" pitchFamily="2" charset="2"/>
              <a:buNone/>
              <a:defRPr/>
            </a:pPr>
            <a:r>
              <a:rPr lang="cs-CZ" sz="2400" b="1" dirty="0" smtClean="0"/>
              <a:t>ČAPKA, František.</a:t>
            </a:r>
            <a:r>
              <a:rPr lang="cs-CZ" sz="2400" dirty="0" smtClean="0"/>
              <a:t>  </a:t>
            </a:r>
            <a:r>
              <a:rPr lang="cs-CZ" sz="2400" b="1" dirty="0" smtClean="0"/>
              <a:t>VYKOUPIL, Libor</a:t>
            </a:r>
            <a:r>
              <a:rPr lang="cs-CZ" sz="2400" dirty="0" smtClean="0"/>
              <a:t>. </a:t>
            </a:r>
            <a:r>
              <a:rPr lang="cs-CZ" sz="2400" b="1" i="1" dirty="0" smtClean="0"/>
              <a:t>Dějepis pro 8. ročník. NOVOVĚK</a:t>
            </a:r>
            <a:r>
              <a:rPr lang="cs-CZ" sz="2400" i="1" dirty="0" smtClean="0"/>
              <a:t>.</a:t>
            </a:r>
            <a:r>
              <a:rPr lang="cs-CZ" sz="2400" dirty="0" smtClean="0"/>
              <a:t> 1</a:t>
            </a:r>
            <a:r>
              <a:rPr lang="cs-CZ" sz="2400" dirty="0"/>
              <a:t>. vydání. </a:t>
            </a:r>
            <a:r>
              <a:rPr lang="cs-CZ" sz="2400" dirty="0" smtClean="0"/>
              <a:t>Nový Malín: Nová škola, s. </a:t>
            </a:r>
            <a:r>
              <a:rPr lang="cs-CZ" sz="2400" dirty="0"/>
              <a:t>r. o., </a:t>
            </a:r>
            <a:r>
              <a:rPr lang="cs-CZ" sz="2400" dirty="0" smtClean="0"/>
              <a:t>2009. </a:t>
            </a:r>
            <a:r>
              <a:rPr lang="cs-CZ" sz="2400" dirty="0"/>
              <a:t>učebnice </a:t>
            </a:r>
            <a:r>
              <a:rPr lang="cs-CZ" sz="2400" dirty="0" smtClean="0"/>
              <a:t>vytvořená v souladu s RVP ZV. </a:t>
            </a:r>
            <a:r>
              <a:rPr lang="cs-CZ" sz="2400" dirty="0"/>
              <a:t>ISBN </a:t>
            </a:r>
            <a:r>
              <a:rPr lang="cs-CZ" sz="2400" dirty="0" smtClean="0"/>
              <a:t>80-7289-100-6. </a:t>
            </a:r>
          </a:p>
          <a:p>
            <a:pPr marL="0" indent="0" eaLnBrk="1" hangingPunct="1">
              <a:buFont typeface="Wingdings" pitchFamily="2" charset="2"/>
              <a:buNone/>
              <a:defRPr/>
            </a:pPr>
            <a:r>
              <a:rPr lang="cs-CZ" sz="2400" dirty="0" smtClean="0"/>
              <a:t>Učebnice je vybavena doložkou: „Schválilo MŠMT čj. 1657/2009-22 dne 26. ledna 2009 k zařazení do seznamu učebnic pro základní školy jako součást ucelené řady učebnic pro vzdělávací obor Dějepis s dobou platnosti šest let.</a:t>
            </a:r>
            <a:endParaRPr lang="cs-CZ" sz="2400" dirty="0"/>
          </a:p>
          <a:p>
            <a:pPr marL="0" indent="0" eaLnBrk="1" hangingPunct="1">
              <a:buFont typeface="Wingdings" pitchFamily="2" charset="2"/>
              <a:buNone/>
              <a:defRPr/>
            </a:pPr>
            <a:endParaRPr lang="cs-CZ" sz="2400" dirty="0"/>
          </a:p>
        </p:txBody>
      </p:sp>
    </p:spTree>
    <p:extLst>
      <p:ext uri="{BB962C8B-B14F-4D97-AF65-F5344CB8AC3E}">
        <p14:creationId xmlns:p14="http://schemas.microsoft.com/office/powerpoint/2010/main" val="1350043191"/>
      </p:ext>
    </p:extLst>
  </p:cSld>
  <p:clrMapOvr>
    <a:masterClrMapping/>
  </p:clrMapOvr>
  <p:transition spd="slow"/>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 PRO OBRÁZKY:</a:t>
            </a:r>
            <a:endParaRPr lang="cs-CZ" b="1" u="sng" dirty="0">
              <a:effectLst>
                <a:outerShdw blurRad="38100" dist="38100" dir="2700000" algn="tl">
                  <a:srgbClr val="000000">
                    <a:alpha val="43137"/>
                  </a:srgbClr>
                </a:outerShdw>
              </a:effectLst>
            </a:endParaRPr>
          </a:p>
        </p:txBody>
      </p:sp>
      <p:sp>
        <p:nvSpPr>
          <p:cNvPr id="5" name="Zástupný symbol pro obsah 4"/>
          <p:cNvSpPr>
            <a:spLocks noGrp="1"/>
          </p:cNvSpPr>
          <p:nvPr>
            <p:ph idx="1"/>
          </p:nvPr>
        </p:nvSpPr>
        <p:spPr>
          <a:xfrm>
            <a:off x="457200" y="1600200"/>
            <a:ext cx="8229600" cy="4853136"/>
          </a:xfrm>
        </p:spPr>
        <p:txBody>
          <a:bodyPr>
            <a:normAutofit fontScale="625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upload.wikimedia.org/wikipedia/commons/thumb/e/ee/Gottliebdaimler1.jpg/220px-Gottliebdaimler1.jpg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www.maybach.de/images/wm.jpg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www.magyaralmas.hu/upload/jeles_napok/benz_x300.jpg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upload.wikimedia.org/wikipedia/commons/7/71/1885Benz.jpg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upload.wikimedia.org/wikipedia/commons/thumb/3/36/Berthabenzportrait.jpg/220px-Berthabenzportrait.jpg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ozebook.com/wordpress/wp-content/uploads/2012/08/bertha_Benz_Motorwagen.jpg</a:t>
            </a:r>
          </a:p>
          <a:p>
            <a:r>
              <a:rPr lang="cs-CZ" b="1" dirty="0">
                <a:effectLst>
                  <a:outerShdw blurRad="38100" dist="38100" dir="2700000" algn="tl">
                    <a:srgbClr val="000000">
                      <a:alpha val="43137"/>
                    </a:srgbClr>
                  </a:outerShdw>
                </a:effectLst>
              </a:rPr>
              <a:t>http://1.bp.blogspot.com/-bWhgQr1rCv8/T_1wSYa_CkI/AAAAAAAAAUA/mSi1fi43aQ8/s1600/Bertha+Benz+and+her+long-distance+trip+(6).</a:t>
            </a:r>
            <a:r>
              <a:rPr lang="cs-CZ" b="1" dirty="0" smtClean="0">
                <a:effectLst>
                  <a:outerShdw blurRad="38100" dist="38100" dir="2700000" algn="tl">
                    <a:srgbClr val="000000">
                      <a:alpha val="43137"/>
                    </a:srgbClr>
                  </a:outerShdw>
                </a:effectLst>
              </a:rPr>
              <a:t>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www.scootland.cz/img/pages/scooter-tuning-jaknato/dvoutaktni-motor/2t_animace.gif</a:t>
            </a:r>
          </a:p>
          <a:p>
            <a:r>
              <a:rPr lang="cs-CZ" b="1" dirty="0">
                <a:effectLst>
                  <a:outerShdw blurRad="38100" dist="38100" dir="2700000" algn="tl">
                    <a:srgbClr val="000000">
                      <a:alpha val="43137"/>
                    </a:srgbClr>
                  </a:outerShdw>
                </a:effectLst>
              </a:rPr>
              <a:t>http://home.zcu.cz/~</a:t>
            </a:r>
            <a:r>
              <a:rPr lang="cs-CZ" b="1" dirty="0" smtClean="0">
                <a:effectLst>
                  <a:outerShdw blurRad="38100" dist="38100" dir="2700000" algn="tl">
                    <a:srgbClr val="000000">
                      <a:alpha val="43137"/>
                    </a:srgbClr>
                  </a:outerShdw>
                </a:effectLst>
              </a:rPr>
              <a:t>sedlakk/soubory/two-stroke_engine.gif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www.scootland.cz/img/pages/scooter-tuning-jaknato/ctyrtaktni-motor/4t_animace.gif</a:t>
            </a:r>
          </a:p>
          <a:p>
            <a:endParaRPr lang="cs-CZ" b="1" dirty="0" smtClean="0">
              <a:effectLst>
                <a:outerShdw blurRad="38100" dist="38100" dir="2700000" algn="tl">
                  <a:srgbClr val="000000">
                    <a:alpha val="43137"/>
                  </a:srgbClr>
                </a:outerShdw>
              </a:effectLst>
            </a:endParaRP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424888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264696"/>
          </a:xfrm>
        </p:spPr>
        <p:txBody>
          <a:bodyPr>
            <a:normAutofit fontScale="62500" lnSpcReduction="20000"/>
          </a:bodyPr>
          <a:lstStyle/>
          <a:p>
            <a:r>
              <a:rPr lang="cs-CZ" b="1" dirty="0">
                <a:effectLst>
                  <a:outerShdw blurRad="38100" dist="38100" dir="2700000" algn="tl">
                    <a:srgbClr val="000000">
                      <a:alpha val="43137"/>
                    </a:srgbClr>
                  </a:outerShdw>
                </a:effectLst>
              </a:rPr>
              <a:t>http://home.zcu.cz/~</a:t>
            </a:r>
            <a:r>
              <a:rPr lang="cs-CZ" b="1" dirty="0" smtClean="0">
                <a:effectLst>
                  <a:outerShdw blurRad="38100" dist="38100" dir="2700000" algn="tl">
                    <a:srgbClr val="000000">
                      <a:alpha val="43137"/>
                    </a:srgbClr>
                  </a:outerShdw>
                </a:effectLst>
              </a:rPr>
              <a:t>sedlakk/soubory/image997.gif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upload.wikimedia.org/wikipedia/commons/thumb/9/90/Diesel_1883.jpg/220px-Diesel_1883.jpg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mendonews.files.wordpress.com/2010/08/rudolf-diesel.jpg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auta5p.eu/informace/motory/ctyrtakt1.gif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auta5p.eu/informace/motory/diesel.gif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img.radio.cz/pictures/qsl/2006/laurin_klement.jpg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www.skodaspartak.cz/boleslav/logo_1_300x200.jpg</a:t>
            </a:r>
          </a:p>
          <a:p>
            <a:r>
              <a:rPr lang="cs-CZ" b="1" dirty="0">
                <a:effectLst>
                  <a:outerShdw blurRad="38100" dist="38100" dir="2700000" algn="tl">
                    <a:srgbClr val="000000">
                      <a:alpha val="43137"/>
                    </a:srgbClr>
                  </a:outerShdw>
                </a:effectLst>
              </a:rPr>
              <a:t>http://www.ntm.cz/sites/default/files/imagecache/node-gallery-display/page/title/0010894__</a:t>
            </a:r>
            <a:r>
              <a:rPr lang="cs-CZ" b="1" dirty="0" smtClean="0">
                <a:effectLst>
                  <a:outerShdw blurRad="38100" dist="38100" dir="2700000" algn="tl">
                    <a:srgbClr val="000000">
                      <a:alpha val="43137"/>
                    </a:srgbClr>
                  </a:outerShdw>
                </a:effectLst>
              </a:rPr>
              <a:t>3.jpg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auta5p.eu/katalog/laurin_klement/lk_logo.gif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t1.gstatic.com/images?q=tbn:ANd9GcR7OjhRmc7YYqpU0O0gsSr-wbmmlCdN8aRPOjUrrdJbsNNgVKSQSHC66MihWg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www.zavolantem.cz/data/fotky/2010/07/21/skoda_laurin-klement_logo_0.JPG</a:t>
            </a:r>
          </a:p>
          <a:p>
            <a:r>
              <a:rPr lang="cs-CZ" b="1" dirty="0">
                <a:effectLst>
                  <a:outerShdw blurRad="38100" dist="38100" dir="2700000" algn="tl">
                    <a:srgbClr val="000000">
                      <a:alpha val="43137"/>
                    </a:srgbClr>
                  </a:outerShdw>
                </a:effectLst>
              </a:rPr>
              <a:t>http://www.ntm.cz/sites/default/files/0014497__</a:t>
            </a:r>
            <a:r>
              <a:rPr lang="cs-CZ" b="1" dirty="0" smtClean="0">
                <a:effectLst>
                  <a:outerShdw blurRad="38100" dist="38100" dir="2700000" algn="tl">
                    <a:srgbClr val="000000">
                      <a:alpha val="43137"/>
                    </a:srgbClr>
                  </a:outerShdw>
                </a:effectLst>
              </a:rPr>
              <a:t>6.jpg</a:t>
            </a:r>
          </a:p>
          <a:p>
            <a:r>
              <a:rPr lang="cs-CZ" b="1" dirty="0">
                <a:effectLst>
                  <a:outerShdw blurRad="38100" dist="38100" dir="2700000" algn="tl">
                    <a:srgbClr val="000000">
                      <a:alpha val="43137"/>
                    </a:srgbClr>
                  </a:outerShdw>
                </a:effectLst>
              </a:rPr>
              <a:t>http://4.bp.blogspot.com/_yiKPgWjnwNo/TM86_52rTwI/AAAAAAAAAYs/e9CEOVS4j0I/s1600/02+1911+Laurin+%</a:t>
            </a:r>
            <a:r>
              <a:rPr lang="cs-CZ" b="1" dirty="0" smtClean="0">
                <a:effectLst>
                  <a:outerShdw blurRad="38100" dist="38100" dir="2700000" algn="tl">
                    <a:srgbClr val="000000">
                      <a:alpha val="43137"/>
                    </a:srgbClr>
                  </a:outerShdw>
                </a:effectLst>
              </a:rPr>
              <a:t>26+Klement.jpg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www.zsemzat.cz/fotky/10/logo_tatra.jpg</a:t>
            </a: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6327919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120680"/>
          </a:xfrm>
        </p:spPr>
        <p:txBody>
          <a:bodyPr>
            <a:normAutofit fontScale="850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prasident.stylove.com/president.jpg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www.ntm.cz/sites/default/files/prasident.jpg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www.modelyzpapiru.estranky.cz/img/picture/33/98tatra_first_truck.jpg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www.tatra-club.com/graphics/articles/103/images/full/tatra-historie-vyroby-nakladnich-vozu-724.jpg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auta5p.eu/katalog/praga/praga_logo.gif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www.szat.cz/technicke-obory/images/spolup_firmy/logo-praga.gif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www.vw-oldies.cz/images/clanky/309.jpg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www.amcars.cz/fAuto/1928PragaMignon_1.jpg</a:t>
            </a:r>
          </a:p>
          <a:p>
            <a:r>
              <a:rPr lang="cs-CZ" b="1" dirty="0">
                <a:effectLst>
                  <a:outerShdw blurRad="38100" dist="38100" dir="2700000" algn="tl">
                    <a:srgbClr val="000000">
                      <a:alpha val="43137"/>
                    </a:srgbClr>
                  </a:outerShdw>
                </a:effectLst>
              </a:rPr>
              <a:t>http://upload.wikimedia.org/wikipedia/commons/2/21/La_france_1884.png</a:t>
            </a:r>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577011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048672"/>
          </a:xfrm>
        </p:spPr>
        <p:txBody>
          <a:bodyPr>
            <a:normAutofit fontScale="850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upload.wikimedia.org/wikipedia/commons/thumb/9/9a/LaFranceAirship.jpg/150px-LaFranceAirship.jpg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upload.wikimedia.org/wikipedia/commons/thumb/1/10/SchwarzAirship.jpg/220px-SchwarzAirship.jpg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vzduchol.sweb.cz/zep1.jpg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upload.wikimedia.org/wikipedia/commons/thumb/e/e6/R34.jpg/300px-R34.jpg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img641.imageshack.us/img641/9333/12130996.jpg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snyderstreasures.com/images/zeppelin/ZeppelinLZ127PatchF.jpg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upload.wikimedia.org/wikipedia/commons/thumb/1/1f/ZeppelinLZ127a.jpg/220px-ZeppelinLZ127a.jpg</a:t>
            </a: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303904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kt">
  <a:themeElements>
    <a:clrScheme name="Aspek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k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k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2_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435</TotalTime>
  <Words>2315</Words>
  <Application>Microsoft Office PowerPoint</Application>
  <PresentationFormat>Předvádění na obrazovce (4:3)</PresentationFormat>
  <Paragraphs>131</Paragraphs>
  <Slides>58</Slides>
  <Notes>1</Notes>
  <HiddenSlides>0</HiddenSlides>
  <MMClips>0</MMClips>
  <ScaleCrop>false</ScaleCrop>
  <HeadingPairs>
    <vt:vector size="4" baseType="variant">
      <vt:variant>
        <vt:lpstr>Motiv</vt:lpstr>
      </vt:variant>
      <vt:variant>
        <vt:i4>3</vt:i4>
      </vt:variant>
      <vt:variant>
        <vt:lpstr>Nadpisy snímků</vt:lpstr>
      </vt:variant>
      <vt:variant>
        <vt:i4>58</vt:i4>
      </vt:variant>
    </vt:vector>
  </HeadingPairs>
  <TitlesOfParts>
    <vt:vector size="61" baseType="lpstr">
      <vt:lpstr>Aspekt</vt:lpstr>
      <vt:lpstr>2_Motiv sady Office</vt:lpstr>
      <vt:lpstr>Motiv sady Office</vt:lpstr>
      <vt:lpstr>Název školy: ZŠ Klášterec nad Ohří, Krátká 676 Autor: Bc. Michael RADIMERSKÝ Název materiálu: VY_32_INOVACE_20_31_ ROZVOJ AUTOMOBILISMU A LETECTVÍ – KONEC 19. STOLETÍ A ZAČÁTEK 20. STOLETÍ Číslo projektu: CZ.1.07/1.4.00/21.1115</vt:lpstr>
      <vt:lpstr>Rozvoj automobilismu a letectví.</vt:lpstr>
      <vt:lpstr>Gottlieb Daimler</vt:lpstr>
      <vt:lpstr>Wilhelm Maybach </vt:lpstr>
      <vt:lpstr>Karl Benz</vt:lpstr>
      <vt:lpstr>Prezentace aplikace PowerPoint</vt:lpstr>
      <vt:lpstr>Prezentace aplikace PowerPoint</vt:lpstr>
      <vt:lpstr>Prezentace aplikace PowerPoint</vt:lpstr>
      <vt:lpstr>Bertha Benzová</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Dvoudobý zážehový spalovací motor</vt:lpstr>
      <vt:lpstr>Čtyřdobý spalovací motor</vt:lpstr>
      <vt:lpstr>Prezentace aplikace PowerPoint</vt:lpstr>
      <vt:lpstr>Rudolf Diesel</vt:lpstr>
      <vt:lpstr>Prezentace aplikace PowerPoint</vt:lpstr>
      <vt:lpstr>Prezentace aplikace PowerPoint</vt:lpstr>
      <vt:lpstr>Prezentace aplikace PowerPoint</vt:lpstr>
      <vt:lpstr>Prezentace aplikace PowerPoint</vt:lpstr>
      <vt:lpstr>Laurin  &amp; Klement</vt:lpstr>
      <vt:lpstr>Prezentace aplikace PowerPoint</vt:lpstr>
      <vt:lpstr>Prezentace aplikace PowerPoint</vt:lpstr>
      <vt:lpstr>Prezentace aplikace PowerPoint</vt:lpstr>
      <vt:lpstr>Prezentace aplikace PowerPoint</vt:lpstr>
      <vt:lpstr>Prezentace aplikace PowerPoint</vt:lpstr>
      <vt:lpstr>Tatra</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vzducholoď La France</vt:lpstr>
      <vt:lpstr>Vzducholoď Davida Schwarze</vt:lpstr>
      <vt:lpstr>Vzducholoď LZ 1</vt:lpstr>
      <vt:lpstr>Prezentace aplikace PowerPoint</vt:lpstr>
      <vt:lpstr>R 34</vt:lpstr>
      <vt:lpstr>Prezentace aplikace PowerPoint</vt:lpstr>
      <vt:lpstr>Vzducholoď Norge</vt:lpstr>
      <vt:lpstr>Parametry vzducholodi</vt:lpstr>
      <vt:lpstr>LZ 127 Graf Zeppelin</vt:lpstr>
      <vt:lpstr>Prezentace aplikace PowerPoint</vt:lpstr>
      <vt:lpstr>Použité zdroje:</vt:lpstr>
      <vt:lpstr>ZDROJE PRO OBRÁZKY:</vt:lpstr>
      <vt:lpstr>Prezentace aplikace PowerPoint</vt:lpstr>
      <vt:lpstr>Prezentace aplikace PowerPoint</vt:lpstr>
      <vt:lpstr>Prezentace aplikace PowerPoint</vt:lpstr>
    </vt:vector>
  </TitlesOfParts>
  <Company>1.ZŠ</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Rozvoj automobilismu, letectví.</dc:title>
  <dc:creator>Bc. Michael Radimerský</dc:creator>
  <cp:lastModifiedBy>Bc. Michael RADIMERSKÝ</cp:lastModifiedBy>
  <cp:revision>100</cp:revision>
  <dcterms:created xsi:type="dcterms:W3CDTF">2009-04-01T11:50:52Z</dcterms:created>
  <dcterms:modified xsi:type="dcterms:W3CDTF">2012-11-24T11:59:53Z</dcterms:modified>
</cp:coreProperties>
</file>