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5" r:id="rId2"/>
    <p:sldId id="266" r:id="rId3"/>
    <p:sldId id="261" r:id="rId4"/>
    <p:sldId id="262" r:id="rId5"/>
    <p:sldId id="263" r:id="rId6"/>
    <p:sldId id="264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9876" autoAdjust="0"/>
  </p:normalViewPr>
  <p:slideViewPr>
    <p:cSldViewPr>
      <p:cViewPr varScale="1">
        <p:scale>
          <a:sx n="77" d="100"/>
          <a:sy n="77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Klikni.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Ději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si jen nastudují a mohou si zapsat k sobě.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se přivolají 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jednotlivá 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se přivol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á řešení.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9343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6.wav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12" Type="http://schemas.openxmlformats.org/officeDocument/2006/relationships/image" Target="../media/image3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4.wav"/><Relationship Id="rId11" Type="http://schemas.openxmlformats.org/officeDocument/2006/relationships/image" Target="../media/image2.png"/><Relationship Id="rId5" Type="http://schemas.openxmlformats.org/officeDocument/2006/relationships/audio" Target="../media/audio3.wav"/><Relationship Id="rId10" Type="http://schemas.openxmlformats.org/officeDocument/2006/relationships/audio" Target="../media/audio8.wav"/><Relationship Id="rId4" Type="http://schemas.openxmlformats.org/officeDocument/2006/relationships/audio" Target="../media/audio2.wav"/><Relationship Id="rId9" Type="http://schemas.openxmlformats.org/officeDocument/2006/relationships/audio" Target="../media/audio7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9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2.png"/><Relationship Id="rId4" Type="http://schemas.openxmlformats.org/officeDocument/2006/relationships/audio" Target="../media/audio8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audio" Target="../media/audio2.wav"/><Relationship Id="rId7" Type="http://schemas.openxmlformats.org/officeDocument/2006/relationships/audio" Target="../media/audio9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7.wav"/><Relationship Id="rId5" Type="http://schemas.openxmlformats.org/officeDocument/2006/relationships/audio" Target="../media/audio3.wav"/><Relationship Id="rId10" Type="http://schemas.openxmlformats.org/officeDocument/2006/relationships/image" Target="../media/image5.jpeg"/><Relationship Id="rId4" Type="http://schemas.openxmlformats.org/officeDocument/2006/relationships/audio" Target="../media/audio4.wav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audio" Target="../media/audio2.wav"/><Relationship Id="rId7" Type="http://schemas.openxmlformats.org/officeDocument/2006/relationships/audio" Target="../media/audio10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6.wav"/><Relationship Id="rId5" Type="http://schemas.openxmlformats.org/officeDocument/2006/relationships/audio" Target="../media/audio3.wav"/><Relationship Id="rId4" Type="http://schemas.openxmlformats.org/officeDocument/2006/relationships/audio" Target="../media/audio4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Slovní zásoba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Will or shall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VY_22_INOVACE_21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99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rozšíření znalostí o budoucím čase, kdy mohu použít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místo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will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 poznámky </a:t>
            </a:r>
            <a:endParaRPr lang="cs-CZ" sz="15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77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4959" y="1604454"/>
            <a:ext cx="8214083" cy="4205169"/>
          </a:xfrm>
          <a:solidFill>
            <a:schemeClr val="bg1">
              <a:lumMod val="95000"/>
            </a:schemeClr>
          </a:solidFill>
          <a:ln>
            <a:solidFill>
              <a:srgbClr val="0070C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numCol="2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indent="0" algn="ctr">
              <a:buNone/>
            </a:pPr>
            <a:endParaRPr lang="cs-CZ" sz="1500" b="1" dirty="0" smtClean="0">
              <a:ln w="50800"/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endParaRPr lang="en-GB" sz="1500" dirty="0" smtClean="0">
              <a:ln w="50800"/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will</a:t>
            </a:r>
            <a:r>
              <a:rPr lang="cs-CZ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GB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GB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football</a:t>
            </a:r>
            <a:r>
              <a:rPr lang="cs-CZ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500" dirty="0" smtClean="0">
              <a:ln w="50800"/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 will play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football.</a:t>
            </a: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 will play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football.</a:t>
            </a: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She will play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football.</a:t>
            </a: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 will play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football.</a:t>
            </a:r>
          </a:p>
          <a:p>
            <a:pPr marL="0" indent="0">
              <a:buNone/>
            </a:pPr>
            <a:endParaRPr lang="en-GB" sz="1500" dirty="0" smtClean="0">
              <a:ln w="50800"/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will</a:t>
            </a:r>
            <a:r>
              <a:rPr lang="cs-CZ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GB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GB" sz="1500" b="1" dirty="0" smtClean="0">
                <a:ln w="50800"/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football.</a:t>
            </a: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 will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football.</a:t>
            </a:r>
          </a:p>
          <a:p>
            <a:pPr marL="0" indent="0">
              <a:buNone/>
            </a:pPr>
            <a:r>
              <a:rPr lang="en-GB" sz="1500" b="1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They will </a:t>
            </a:r>
            <a:r>
              <a:rPr lang="en-GB" sz="1500" dirty="0" smtClean="0">
                <a:ln w="50800"/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play football.</a:t>
            </a:r>
          </a:p>
          <a:p>
            <a:pPr algn="ctr">
              <a:buAutoNum type="arabicPeriod"/>
            </a:pPr>
            <a:endParaRPr lang="cs-CZ" sz="1500" b="1" dirty="0" smtClean="0">
              <a:ln w="50800"/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buAutoNum type="arabicPeriod"/>
            </a:pPr>
            <a:endParaRPr lang="cs-CZ" sz="1500" b="1" dirty="0">
              <a:ln w="50800"/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8"/>
          <p:cNvSpPr>
            <a:spLocks noGrp="1"/>
          </p:cNvSpPr>
          <p:nvPr>
            <p:ph type="title"/>
          </p:nvPr>
        </p:nvSpPr>
        <p:spPr>
          <a:xfrm>
            <a:off x="475929" y="332656"/>
            <a:ext cx="8229600" cy="1143000"/>
          </a:xfrm>
          <a:prstGeom prst="rect">
            <a:avLst/>
          </a:prstGeom>
          <a:ln>
            <a:solidFill>
              <a:srgbClr val="0070C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Budoucí čas (nic jsme předem neplánovali a nepromýšleli) tvoříme s pomocným slovesem </a:t>
            </a:r>
            <a:r>
              <a:rPr lang="cs-CZ" sz="1500" b="1" i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WILL</a:t>
            </a:r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Vyčasuj ve všech osobách větu </a:t>
            </a:r>
            <a:r>
              <a:rPr lang="cs-CZ" sz="1500" b="1" i="1" dirty="0" smtClean="0">
                <a:solidFill>
                  <a:srgbClr val="00B05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BUDU HRÁT FOTBAL</a:t>
            </a:r>
            <a:r>
              <a:rPr lang="cs-CZ" sz="1500" b="1" i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cs-CZ" sz="1500" b="1" i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Zástupný symbol pro obsah 2"/>
          <p:cNvSpPr txBox="1">
            <a:spLocks/>
          </p:cNvSpPr>
          <p:nvPr/>
        </p:nvSpPr>
        <p:spPr>
          <a:xfrm>
            <a:off x="346911" y="1604454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Zástupný symbol pro obsah 2"/>
          <p:cNvSpPr txBox="1">
            <a:spLocks/>
          </p:cNvSpPr>
          <p:nvPr/>
        </p:nvSpPr>
        <p:spPr>
          <a:xfrm>
            <a:off x="475929" y="1739948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Zástupný symbol pro obsah 2"/>
          <p:cNvSpPr txBox="1">
            <a:spLocks/>
          </p:cNvSpPr>
          <p:nvPr/>
        </p:nvSpPr>
        <p:spPr>
          <a:xfrm>
            <a:off x="588641" y="1698250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083696" y="4339224"/>
            <a:ext cx="3049488" cy="323165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5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je snadné, to už známe!</a:t>
            </a:r>
            <a:endParaRPr lang="cs-CZ" sz="15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6" name="Picture 2" descr="C:\Users\oem\AppData\Local\Microsoft\Windows\Temporary Internet Files\Content.IE5\O4TQCB6E\MC90005400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1082"/>
            <a:ext cx="1269423" cy="1794062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5132" y="343682"/>
            <a:ext cx="8254686" cy="1111048"/>
          </a:xfrm>
          <a:ln>
            <a:solidFill>
              <a:srgbClr val="00B0F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Všimli jste si na předchozím snímku něčeho </a:t>
            </a:r>
            <a:r>
              <a:rPr lang="cs-CZ" sz="15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nového</a:t>
            </a:r>
            <a:r>
              <a:rPr lang="cs-CZ" sz="15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 Čeho a kde se to vyskytovalo?</a:t>
            </a:r>
            <a:endParaRPr lang="en-GB" sz="1500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472489" y="1531976"/>
            <a:ext cx="8215866" cy="4330712"/>
          </a:xfrm>
          <a:prstGeom prst="rect">
            <a:avLst/>
          </a:prstGeom>
          <a:solidFill>
            <a:schemeClr val="bg1">
              <a:lumMod val="95000"/>
            </a:schemeClr>
          </a:soli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numCol="2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endParaRPr lang="en-GB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4542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5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23529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197754" y="1844824"/>
            <a:ext cx="2614819" cy="323165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1500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Ano bylo to slovíčko </a:t>
            </a:r>
            <a:r>
              <a:rPr lang="cs-CZ" sz="1500" b="1" u="sng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SHALL.</a:t>
            </a:r>
            <a:endParaRPr lang="cs-CZ" sz="1500" b="1" u="sng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03648" y="42210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49780" y="2676545"/>
            <a:ext cx="684444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500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 první osobě čísla jednotného i množného 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můžeme dávat místo pomocného slovesa </a:t>
            </a:r>
            <a:r>
              <a:rPr lang="cs-CZ" sz="15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WILL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sloveso </a:t>
            </a:r>
            <a:r>
              <a:rPr lang="cs-CZ" sz="15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aniž by se změnil význam. Toto se používá hlavně v </a:t>
            </a:r>
            <a:r>
              <a:rPr lang="cs-CZ" sz="1500" u="sng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britské angličtině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endParaRPr lang="cs-CZ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0" name="Picture 2" descr="C:\Users\oem\AppData\Local\Microsoft\Windows\Temporary Internet Files\Content.IE5\6EZVUUNV\MP90042283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1638" y="3883544"/>
            <a:ext cx="1112410" cy="141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Zkus přepsat věty s použitím </a:t>
            </a:r>
            <a:r>
              <a:rPr lang="cs-CZ" sz="15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algn="just">
              <a:buNone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will go </a:t>
            </a:r>
            <a:r>
              <a:rPr lang="en-GB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the cinema tonight.</a:t>
            </a:r>
          </a:p>
          <a:p>
            <a:pPr algn="just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shall go 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 the cinema tonight.</a:t>
            </a:r>
          </a:p>
          <a:p>
            <a:pPr algn="just">
              <a:buNone/>
            </a:pPr>
            <a:endParaRPr lang="en-GB" sz="1500" dirty="0" smtClean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will learn </a:t>
            </a:r>
            <a:r>
              <a:rPr lang="en-GB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English.</a:t>
            </a:r>
          </a:p>
          <a:p>
            <a:pPr algn="just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shall learn 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English.</a:t>
            </a:r>
          </a:p>
          <a:p>
            <a:pPr algn="just">
              <a:buNone/>
            </a:pPr>
            <a:endParaRPr lang="en-GB" sz="1500" dirty="0" smtClean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will play </a:t>
            </a:r>
            <a:r>
              <a:rPr lang="en-GB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computer games.</a:t>
            </a:r>
          </a:p>
          <a:p>
            <a:pPr algn="just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 shall play 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computer games.</a:t>
            </a:r>
          </a:p>
          <a:p>
            <a:pPr algn="just">
              <a:buNone/>
            </a:pPr>
            <a:endParaRPr lang="en-GB" sz="1500" dirty="0" smtClean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will go </a:t>
            </a:r>
            <a:r>
              <a:rPr lang="en-GB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 a walk, I think.</a:t>
            </a:r>
          </a:p>
          <a:p>
            <a:pPr algn="just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 shall go 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 a walk, I think.</a:t>
            </a:r>
          </a:p>
          <a:p>
            <a:pPr algn="just">
              <a:buNone/>
            </a:pPr>
            <a:endParaRPr lang="en-GB" sz="1500" dirty="0" smtClean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r>
              <a:rPr lang="en-GB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 will study </a:t>
            </a:r>
            <a:r>
              <a:rPr lang="en-GB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 your maths test.</a:t>
            </a:r>
          </a:p>
          <a:p>
            <a:pPr algn="just">
              <a:buNone/>
            </a:pPr>
            <a:r>
              <a:rPr lang="cs-CZ" sz="1500" i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Tady to nejde. Byl to chyták. Víš proč?</a:t>
            </a:r>
          </a:p>
          <a:p>
            <a:pPr algn="just">
              <a:buNone/>
            </a:pPr>
            <a:endParaRPr lang="cs-CZ" sz="1500" i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None/>
            </a:pPr>
            <a:endParaRPr lang="cs-CZ" sz="1500" i="1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4427984" y="5229200"/>
            <a:ext cx="3836243" cy="55399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500" b="1" i="1" dirty="0" smtClean="0">
                <a:solidFill>
                  <a:schemeClr val="bg2">
                    <a:lumMod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You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není první osoba čísla jednotného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nebo množného. Jinde se </a:t>
            </a:r>
            <a:r>
              <a:rPr lang="en-GB" sz="15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nepoužívá.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098" name="Picture 2" descr="C:\Users\oem\AppData\Local\Microsoft\Windows\Temporary Internet Files\Content.IE5\O4TQCB6E\MP90039927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674" y="2564904"/>
            <a:ext cx="1640861" cy="1312689"/>
          </a:xfrm>
          <a:prstGeom prst="rect">
            <a:avLst/>
          </a:prstGeom>
          <a:noFill/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ln>
            <a:solidFill>
              <a:srgbClr val="00B0F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Někdy se pomocné sloveso </a:t>
            </a:r>
            <a:r>
              <a:rPr lang="cs-CZ" sz="15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</a:t>
            </a: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používá v otázkách ve smyslu </a:t>
            </a:r>
            <a:r>
              <a:rPr lang="cs-CZ" sz="1500" b="1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</a:t>
            </a:r>
            <a:r>
              <a:rPr lang="cs-CZ" sz="1500" i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NĚCO UDĚLAT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?</a:t>
            </a:r>
            <a:b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cs-CZ" sz="1500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Zkus si následující věty:</a:t>
            </a:r>
            <a:endParaRPr lang="cs-CZ" sz="15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  <a:ln>
            <a:solidFill>
              <a:srgbClr val="00B0F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marL="0" indent="0">
              <a:buNone/>
            </a:pPr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 </a:t>
            </a:r>
            <a:r>
              <a:rPr lang="cs-CZ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 pomoci?</a:t>
            </a:r>
          </a:p>
          <a:p>
            <a:pPr marL="0" indent="0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 I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help you?</a:t>
            </a:r>
          </a:p>
          <a:p>
            <a:pPr marL="0" indent="0">
              <a:buNone/>
            </a:pPr>
            <a:endParaRPr lang="cs-CZ" sz="1500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Máme si </a:t>
            </a:r>
            <a:r>
              <a:rPr lang="cs-CZ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udělat domácí úkol?</a:t>
            </a:r>
          </a:p>
          <a:p>
            <a:pPr marL="0" indent="0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 we 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 our homework?</a:t>
            </a:r>
          </a:p>
          <a:p>
            <a:pPr marL="0" indent="0">
              <a:buNone/>
            </a:pPr>
            <a:endParaRPr lang="en-GB" sz="1500" dirty="0" smtClean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</a:t>
            </a:r>
            <a:r>
              <a:rPr lang="cs-CZ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otevřít okno?</a:t>
            </a:r>
          </a:p>
          <a:p>
            <a:pPr marL="0" indent="0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 I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open the door?</a:t>
            </a:r>
          </a:p>
          <a:p>
            <a:pPr marL="0" indent="0">
              <a:buNone/>
            </a:pPr>
            <a:endParaRPr lang="cs-CZ" sz="1500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b="1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 </a:t>
            </a:r>
            <a:r>
              <a:rPr lang="cs-CZ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zavřít dveře?</a:t>
            </a:r>
          </a:p>
          <a:p>
            <a:pPr marL="0" indent="0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 I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shut the door?</a:t>
            </a:r>
          </a:p>
          <a:p>
            <a:pPr marL="0" indent="0">
              <a:buNone/>
            </a:pPr>
            <a:endParaRPr lang="cs-CZ" sz="1500" dirty="0">
              <a:solidFill>
                <a:srgbClr val="00B0F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dirty="0" smtClean="0">
                <a:solidFill>
                  <a:srgbClr val="00B0F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 si obléct tuhle sukni?</a:t>
            </a:r>
          </a:p>
          <a:p>
            <a:pPr marL="0" indent="0">
              <a:buNone/>
            </a:pPr>
            <a:r>
              <a:rPr lang="en-GB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Shall I</a:t>
            </a:r>
            <a:r>
              <a:rPr lang="en-GB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put on this skirt?</a:t>
            </a:r>
            <a:endParaRPr lang="en-GB" sz="1500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4888393" y="2492896"/>
            <a:ext cx="3009157" cy="32316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1500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Mám to udělat?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Co na to říkáš?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074" name="Picture 2" descr="C:\Users\oem\AppData\Local\Microsoft\Windows\Temporary Internet Files\Content.IE5\OAGI6XV4\MC90033823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22168"/>
            <a:ext cx="945853" cy="1744438"/>
          </a:xfrm>
          <a:prstGeom prst="rect">
            <a:avLst/>
          </a:prstGeom>
          <a:noFill/>
          <a:effectLst>
            <a:glow rad="1397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35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1696</TotalTime>
  <Words>475</Words>
  <Application>Microsoft Office PowerPoint</Application>
  <PresentationFormat>Předvádění na obrazovce (4:3)</PresentationFormat>
  <Paragraphs>111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Budoucí čas (nic jsme předem neplánovali a nepromýšleli) tvoříme s pomocným slovesem WILL. Vyčasuj ve všech osobách větu BUDU HRÁT FOTBAL.</vt:lpstr>
      <vt:lpstr>Všimli jste si na předchozím snímku něčeho nového? Čeho a kde se to vyskytovalo?</vt:lpstr>
      <vt:lpstr>Zkus přepsat věty s použitím SHALL.</vt:lpstr>
      <vt:lpstr>Někdy se pomocné sloveso SHALL používá v otázkách ve smyslu MÁM NĚCO UDĚLAT? Zkus si následující věty: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Dlouhá Eva</cp:lastModifiedBy>
  <cp:revision>211</cp:revision>
  <dcterms:created xsi:type="dcterms:W3CDTF">2011-05-26T14:17:08Z</dcterms:created>
  <dcterms:modified xsi:type="dcterms:W3CDTF">2011-12-12T12:10:33Z</dcterms:modified>
</cp:coreProperties>
</file>