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59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CC3399"/>
    <a:srgbClr val="FF33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8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9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1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379A51BC-D568-426E-83F3-416AEB8B3F58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081EE8D-8D65-4E21-AB73-CB7428E2E0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A51BC-D568-426E-83F3-416AEB8B3F58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EE8D-8D65-4E21-AB73-CB7428E2E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A51BC-D568-426E-83F3-416AEB8B3F58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EE8D-8D65-4E21-AB73-CB7428E2E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A51BC-D568-426E-83F3-416AEB8B3F58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EE8D-8D65-4E21-AB73-CB7428E2E0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A51BC-D568-426E-83F3-416AEB8B3F58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EE8D-8D65-4E21-AB73-CB7428E2E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A51BC-D568-426E-83F3-416AEB8B3F58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EE8D-8D65-4E21-AB73-CB7428E2E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A51BC-D568-426E-83F3-416AEB8B3F58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EE8D-8D65-4E21-AB73-CB7428E2E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9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2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A51BC-D568-426E-83F3-416AEB8B3F58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EE8D-8D65-4E21-AB73-CB7428E2E0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9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2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A51BC-D568-426E-83F3-416AEB8B3F58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EE8D-8D65-4E21-AB73-CB7428E2E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A51BC-D568-426E-83F3-416AEB8B3F58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EE8D-8D65-4E21-AB73-CB7428E2E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A51BC-D568-426E-83F3-416AEB8B3F58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EE8D-8D65-4E21-AB73-CB7428E2E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8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9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1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379A51BC-D568-426E-83F3-416AEB8B3F58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4081EE8D-8D65-4E21-AB73-CB7428E2E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%C5%BEena&amp;ex=1#ai:MP900442333|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988840"/>
            <a:ext cx="5418936" cy="3357900"/>
          </a:xfrm>
        </p:spPr>
        <p:txBody>
          <a:bodyPr>
            <a:normAutofit fontScale="90000"/>
          </a:bodyPr>
          <a:lstStyle/>
          <a:p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školy: ZŠ </a:t>
            </a:r>
            <a:r>
              <a:rPr lang="cs-CZ" sz="1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štětí</a:t>
            </a: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Ostrovní 300</a:t>
            </a:r>
            <a:b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Lenka </a:t>
            </a:r>
            <a:r>
              <a:rPr lang="cs-CZ" sz="1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Pizúrová</a:t>
            </a: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materiálu: VY_32_INOVACE_AJ.6.+9.20_</a:t>
            </a:r>
            <a:r>
              <a:rPr lang="cs-CZ" sz="1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revision</a:t>
            </a: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Název: </a:t>
            </a:r>
            <a:r>
              <a:rPr lang="cs-CZ" sz="1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Revision</a:t>
            </a: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Vzdělávací oblast: Jazyk a jazyková komunikace</a:t>
            </a:r>
            <a:b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vzdělávací obor: Cizí jazyk – anglický jazyk</a:t>
            </a:r>
            <a:b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Téma: Opakování</a:t>
            </a:r>
            <a:b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Ročník:6.</a:t>
            </a:r>
            <a:b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Školní rok: 2012/2013</a:t>
            </a:r>
            <a:b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Datum: 06.11. 2012</a:t>
            </a:r>
            <a:b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operačního programu CZ.1.07/1.4.00/21.1693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716016" y="0"/>
            <a:ext cx="3384376" cy="2276872"/>
          </a:xfrm>
        </p:spPr>
        <p:txBody>
          <a:bodyPr>
            <a:normAutofit fontScale="85000" lnSpcReduction="10000"/>
          </a:bodyPr>
          <a:lstStyle/>
          <a:p>
            <a:endParaRPr lang="cs-CZ" dirty="0" smtClean="0"/>
          </a:p>
          <a:p>
            <a:pPr algn="ctr"/>
            <a:r>
              <a:rPr lang="en-GB" sz="2400" b="1" dirty="0" smtClean="0">
                <a:solidFill>
                  <a:srgbClr val="FFFF00"/>
                </a:solidFill>
              </a:rPr>
              <a:t>Revision – numbers, prepositions of place, plurals, the verb „to be“</a:t>
            </a:r>
          </a:p>
          <a:p>
            <a:pPr algn="ctr"/>
            <a:r>
              <a:rPr lang="cs-CZ" b="1" dirty="0" smtClean="0">
                <a:solidFill>
                  <a:srgbClr val="FFFF00"/>
                </a:solidFill>
              </a:rPr>
              <a:t>Anotace: Materiál je určen žákům 6. ročníku a slouží k opakování  základních gramatických jevů a slovní zásoby.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619672" cy="1556792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94514"/>
            <a:ext cx="3995936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024744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O jaká čísla jde? Rozlušti a přelož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3" y="1556792"/>
            <a:ext cx="2160355" cy="482453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60000"/>
              </a:lnSpc>
            </a:pPr>
            <a:r>
              <a:rPr lang="cs-CZ" dirty="0" err="1" smtClean="0"/>
              <a:t>tytenw</a:t>
            </a:r>
            <a:endParaRPr lang="cs-CZ" dirty="0" smtClean="0"/>
          </a:p>
          <a:p>
            <a:pPr>
              <a:lnSpc>
                <a:spcPct val="160000"/>
              </a:lnSpc>
            </a:pPr>
            <a:r>
              <a:rPr lang="cs-CZ" dirty="0" smtClean="0"/>
              <a:t>v</a:t>
            </a:r>
            <a:r>
              <a:rPr lang="en-US" dirty="0" err="1" smtClean="0"/>
              <a:t>weelt</a:t>
            </a:r>
            <a:endParaRPr lang="cs-CZ" dirty="0" smtClean="0"/>
          </a:p>
          <a:p>
            <a:pPr>
              <a:lnSpc>
                <a:spcPct val="160000"/>
              </a:lnSpc>
            </a:pPr>
            <a:r>
              <a:rPr lang="en-US" dirty="0" smtClean="0"/>
              <a:t> </a:t>
            </a:r>
            <a:r>
              <a:rPr lang="cs-CZ" dirty="0" smtClean="0"/>
              <a:t>x</a:t>
            </a:r>
            <a:r>
              <a:rPr lang="en-US" dirty="0" err="1" smtClean="0"/>
              <a:t>si</a:t>
            </a:r>
            <a:r>
              <a:rPr lang="cs-CZ" dirty="0" smtClean="0"/>
              <a:t>-</a:t>
            </a:r>
            <a:r>
              <a:rPr lang="en-US" dirty="0" err="1" smtClean="0"/>
              <a:t>siytx</a:t>
            </a:r>
            <a:endParaRPr lang="cs-CZ" dirty="0" smtClean="0"/>
          </a:p>
          <a:p>
            <a:pPr>
              <a:lnSpc>
                <a:spcPct val="160000"/>
              </a:lnSpc>
            </a:pPr>
            <a:r>
              <a:rPr lang="en-US" dirty="0" err="1" smtClean="0"/>
              <a:t>nedrduh</a:t>
            </a:r>
            <a:r>
              <a:rPr lang="en-US" dirty="0" smtClean="0"/>
              <a:t> </a:t>
            </a:r>
            <a:endParaRPr lang="cs-CZ" dirty="0" smtClean="0"/>
          </a:p>
          <a:p>
            <a:pPr>
              <a:lnSpc>
                <a:spcPct val="160000"/>
              </a:lnSpc>
            </a:pPr>
            <a:r>
              <a:rPr lang="en-US" dirty="0" err="1" smtClean="0"/>
              <a:t>tfefine</a:t>
            </a:r>
            <a:r>
              <a:rPr lang="en-US" dirty="0" smtClean="0"/>
              <a:t> </a:t>
            </a:r>
            <a:endParaRPr lang="cs-CZ" dirty="0" smtClean="0"/>
          </a:p>
          <a:p>
            <a:pPr>
              <a:lnSpc>
                <a:spcPct val="160000"/>
              </a:lnSpc>
            </a:pPr>
            <a:r>
              <a:rPr lang="en-US" dirty="0" err="1" smtClean="0"/>
              <a:t>neveel</a:t>
            </a:r>
            <a:r>
              <a:rPr lang="en-US" dirty="0" smtClean="0"/>
              <a:t> </a:t>
            </a:r>
            <a:endParaRPr lang="cs-CZ" dirty="0" smtClean="0"/>
          </a:p>
          <a:p>
            <a:pPr>
              <a:lnSpc>
                <a:spcPct val="160000"/>
              </a:lnSpc>
            </a:pPr>
            <a:r>
              <a:rPr lang="cs-CZ" dirty="0" err="1" smtClean="0"/>
              <a:t>h</a:t>
            </a:r>
            <a:r>
              <a:rPr lang="en-US" dirty="0" err="1" smtClean="0"/>
              <a:t>geti</a:t>
            </a:r>
            <a:endParaRPr lang="cs-CZ" dirty="0" smtClean="0"/>
          </a:p>
          <a:p>
            <a:pPr>
              <a:lnSpc>
                <a:spcPct val="160000"/>
              </a:lnSpc>
            </a:pPr>
            <a:r>
              <a:rPr lang="en-US" dirty="0" smtClean="0"/>
              <a:t> </a:t>
            </a:r>
            <a:r>
              <a:rPr lang="en-US" dirty="0" err="1" smtClean="0"/>
              <a:t>ttirhy</a:t>
            </a:r>
            <a:endParaRPr lang="cs-CZ" dirty="0" smtClean="0"/>
          </a:p>
          <a:p>
            <a:pPr>
              <a:lnSpc>
                <a:spcPct val="160000"/>
              </a:lnSpc>
            </a:pPr>
            <a:r>
              <a:rPr lang="en-US" dirty="0" smtClean="0"/>
              <a:t> </a:t>
            </a:r>
            <a:r>
              <a:rPr lang="en-US" dirty="0" err="1" smtClean="0"/>
              <a:t>fytfi</a:t>
            </a:r>
            <a:r>
              <a:rPr lang="cs-CZ" dirty="0" smtClean="0"/>
              <a:t>-u</a:t>
            </a:r>
            <a:r>
              <a:rPr lang="en-US" dirty="0" smtClean="0"/>
              <a:t>for </a:t>
            </a:r>
            <a:endParaRPr lang="cs-CZ" dirty="0" smtClean="0"/>
          </a:p>
          <a:p>
            <a:pPr>
              <a:lnSpc>
                <a:spcPct val="160000"/>
              </a:lnSpc>
            </a:pPr>
            <a:r>
              <a:rPr lang="en-US" dirty="0" err="1" smtClean="0"/>
              <a:t>eneritht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83768" y="1628800"/>
            <a:ext cx="1475084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900" dirty="0" smtClean="0"/>
              <a:t>twenty</a:t>
            </a:r>
            <a:r>
              <a:rPr lang="cs-CZ" sz="1900" dirty="0" smtClean="0"/>
              <a:t> - 20</a:t>
            </a:r>
            <a:endParaRPr lang="cs-CZ" sz="19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2060848"/>
            <a:ext cx="1521570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900" dirty="0" smtClean="0"/>
              <a:t>twelve</a:t>
            </a:r>
            <a:r>
              <a:rPr lang="cs-CZ" sz="1900" dirty="0" smtClean="0"/>
              <a:t> -  12</a:t>
            </a:r>
            <a:endParaRPr lang="cs-CZ" sz="19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83768" y="2564904"/>
            <a:ext cx="1548822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900" dirty="0" smtClean="0"/>
              <a:t>sixty -six </a:t>
            </a:r>
            <a:r>
              <a:rPr lang="cs-CZ" sz="1900" dirty="0" smtClean="0"/>
              <a:t>- 66</a:t>
            </a:r>
            <a:endParaRPr lang="cs-CZ" sz="19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2996952"/>
            <a:ext cx="1814920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900" dirty="0" smtClean="0"/>
              <a:t>hundred</a:t>
            </a:r>
            <a:r>
              <a:rPr lang="cs-CZ" sz="1900" dirty="0" smtClean="0"/>
              <a:t> - 100</a:t>
            </a:r>
            <a:endParaRPr lang="cs-CZ" sz="19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3501008"/>
            <a:ext cx="1420582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900" dirty="0" smtClean="0"/>
              <a:t>fifteen</a:t>
            </a:r>
            <a:r>
              <a:rPr lang="cs-CZ" sz="1900" dirty="0" smtClean="0"/>
              <a:t> - 15</a:t>
            </a:r>
            <a:endParaRPr lang="cs-CZ" sz="19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55776" y="3933056"/>
            <a:ext cx="1476686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900" dirty="0" smtClean="0"/>
              <a:t>eleven</a:t>
            </a:r>
            <a:r>
              <a:rPr lang="cs-CZ" sz="1900" dirty="0" smtClean="0"/>
              <a:t> - 11</a:t>
            </a:r>
            <a:endParaRPr lang="cs-CZ" sz="19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55776" y="4437112"/>
            <a:ext cx="1136850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900" dirty="0" smtClean="0"/>
              <a:t>eight</a:t>
            </a:r>
            <a:r>
              <a:rPr lang="cs-CZ" sz="1900" dirty="0" smtClean="0"/>
              <a:t> - 8</a:t>
            </a:r>
            <a:endParaRPr lang="cs-CZ" sz="19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55776" y="4869160"/>
            <a:ext cx="1236236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900" dirty="0" smtClean="0"/>
              <a:t>thirty</a:t>
            </a:r>
            <a:r>
              <a:rPr lang="cs-CZ" sz="1900" dirty="0" smtClean="0"/>
              <a:t> - 30</a:t>
            </a:r>
            <a:endParaRPr lang="cs-CZ" sz="19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27784" y="5301208"/>
            <a:ext cx="1622560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900" dirty="0" smtClean="0"/>
              <a:t>fifty-four </a:t>
            </a:r>
            <a:r>
              <a:rPr lang="cs-CZ" sz="1900" dirty="0" smtClean="0"/>
              <a:t>- 54</a:t>
            </a:r>
            <a:endParaRPr lang="cs-CZ" sz="19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27784" y="5805264"/>
            <a:ext cx="1572866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900" dirty="0" smtClean="0"/>
              <a:t>thirteen</a:t>
            </a:r>
            <a:r>
              <a:rPr lang="cs-CZ" sz="1900" dirty="0" smtClean="0"/>
              <a:t> - 13</a:t>
            </a:r>
            <a:endParaRPr lang="cs-CZ" sz="1900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7024744" cy="68588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Kde jsou věci? </a:t>
            </a:r>
            <a:endParaRPr lang="cs-CZ" b="1" dirty="0"/>
          </a:p>
        </p:txBody>
      </p:sp>
      <p:pic>
        <p:nvPicPr>
          <p:cNvPr id="1026" name="Picture 2" descr="jídlo,krabice s pizzou,pizzy,plátky pizz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28800"/>
            <a:ext cx="1008112" cy="1007393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907704" y="1844824"/>
            <a:ext cx="1810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The pizza is    </a:t>
            </a:r>
            <a:endParaRPr lang="en-GB" sz="2000" dirty="0"/>
          </a:p>
        </p:txBody>
      </p:sp>
      <p:pic>
        <p:nvPicPr>
          <p:cNvPr id="1028" name="Picture 4" descr="http://new.psi-kocky.cz/files/images/9.%20t%C3%BDden%20I.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852936"/>
            <a:ext cx="1368152" cy="151216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123728" y="3140968"/>
            <a:ext cx="14269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The dog is</a:t>
            </a:r>
          </a:p>
          <a:p>
            <a:r>
              <a:rPr lang="en-GB" sz="2000" dirty="0" smtClean="0"/>
              <a:t>The dog is</a:t>
            </a:r>
            <a:endParaRPr lang="en-GB" sz="2000" dirty="0"/>
          </a:p>
        </p:txBody>
      </p:sp>
      <p:pic>
        <p:nvPicPr>
          <p:cNvPr id="1030" name="Picture 6" descr="http://www.detske-pokoje.eu/2281-3592-large/psaci-pc-stul-se-zasuvkami-bily-ide44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653136"/>
            <a:ext cx="1440160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195736" y="5301208"/>
            <a:ext cx="22156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The computer is </a:t>
            </a:r>
            <a:endParaRPr lang="en-GB" sz="2000" dirty="0"/>
          </a:p>
        </p:txBody>
      </p:sp>
      <p:pic>
        <p:nvPicPr>
          <p:cNvPr id="1032" name="Picture 8" descr="http://upload.wikimedia.org/wikipedia/commons/thumb/0/07/Skolni_penal.jpg/220px-Skolni_pen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2852936"/>
            <a:ext cx="1224136" cy="1494681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6660232" y="3284984"/>
            <a:ext cx="20441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The pencil</a:t>
            </a:r>
            <a:r>
              <a:rPr lang="cs-CZ" sz="2000" dirty="0" smtClean="0"/>
              <a:t>s are</a:t>
            </a:r>
            <a:endParaRPr lang="en-GB" sz="2000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3347864" y="1844824"/>
            <a:ext cx="1481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in the box.</a:t>
            </a:r>
            <a:endParaRPr lang="en-GB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19872" y="3140968"/>
            <a:ext cx="21659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on the chair.</a:t>
            </a:r>
          </a:p>
          <a:p>
            <a:r>
              <a:rPr lang="en-GB" sz="2000" dirty="0" smtClean="0"/>
              <a:t>under the chair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11960" y="5301208"/>
            <a:ext cx="1702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on the desk.</a:t>
            </a:r>
            <a:endParaRPr lang="en-GB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732240" y="3723465"/>
            <a:ext cx="2496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in the pencil-case.</a:t>
            </a:r>
            <a:endParaRPr lang="en-GB" sz="2000" dirty="0"/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024744" cy="104592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Kolik věcí/lidí vidíš? Napiš číslo i věc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 flipV="1">
            <a:off x="1043608" y="6713984"/>
            <a:ext cx="6777317" cy="288032"/>
          </a:xfrm>
        </p:spPr>
        <p:txBody>
          <a:bodyPr>
            <a:normAutofit fontScale="62500" lnSpcReduction="20000"/>
          </a:bodyPr>
          <a:lstStyle/>
          <a:p>
            <a:endParaRPr lang="cs-CZ" dirty="0"/>
          </a:p>
        </p:txBody>
      </p:sp>
      <p:pic>
        <p:nvPicPr>
          <p:cNvPr id="17410" name="Picture 2" descr="hlodavci,myši,příroda,život v přírodě,zvíř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44824"/>
            <a:ext cx="864096" cy="935385"/>
          </a:xfrm>
          <a:prstGeom prst="rect">
            <a:avLst/>
          </a:prstGeom>
          <a:noFill/>
        </p:spPr>
      </p:pic>
      <p:pic>
        <p:nvPicPr>
          <p:cNvPr id="5" name="Picture 2" descr="hlodavci,myši,příroda,život v přírodě,zvíř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844824"/>
            <a:ext cx="864096" cy="935385"/>
          </a:xfrm>
          <a:prstGeom prst="rect">
            <a:avLst/>
          </a:prstGeom>
          <a:noFill/>
        </p:spPr>
      </p:pic>
      <p:pic>
        <p:nvPicPr>
          <p:cNvPr id="6" name="Picture 2" descr="hlodavci,myši,příroda,život v přírodě,zvíř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772816"/>
            <a:ext cx="864096" cy="935385"/>
          </a:xfrm>
          <a:prstGeom prst="rect">
            <a:avLst/>
          </a:prstGeom>
          <a:noFill/>
        </p:spPr>
      </p:pic>
      <p:pic>
        <p:nvPicPr>
          <p:cNvPr id="17412" name="Picture 4" descr="hezké,neformální,sebevědomí,starší ženy,fotolia,životní styl,zralé,portréty,v důchodu,usměvavé,kultivované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924944"/>
            <a:ext cx="1296144" cy="1079401"/>
          </a:xfrm>
          <a:prstGeom prst="rect">
            <a:avLst/>
          </a:prstGeom>
          <a:noFill/>
        </p:spPr>
      </p:pic>
      <p:pic>
        <p:nvPicPr>
          <p:cNvPr id="17414" name="Picture 6" descr="podnikání,podnikatelky,volající,volání,hovory,detaily,konverzace,ženské,Fotolia,poslech,poslouchání,kanceláře,telefonní přístroje,Fotografie,sluchátka,recepční,sekretářky,telefony,žen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2996952"/>
            <a:ext cx="1296143" cy="935385"/>
          </a:xfrm>
          <a:prstGeom prst="rect">
            <a:avLst/>
          </a:prstGeom>
          <a:noFill/>
        </p:spPr>
      </p:pic>
      <p:pic>
        <p:nvPicPr>
          <p:cNvPr id="17416" name="Picture 8" descr="čištění,čištění zubů,drhnutí,ořezané snímky,ořezané obrázky,zubní,péče o zuby,zdravotní péče,PNG,zuby,mytí zubů,kartáčky na zuby,pasta na zuby,průhledné pozadí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365104"/>
            <a:ext cx="1080120" cy="935385"/>
          </a:xfrm>
          <a:prstGeom prst="rect">
            <a:avLst/>
          </a:prstGeom>
          <a:noFill/>
        </p:spPr>
      </p:pic>
      <p:pic>
        <p:nvPicPr>
          <p:cNvPr id="10" name="Picture 8" descr="čištění,čištění zubů,drhnutí,ořezané snímky,ořezané obrázky,zubní,péče o zuby,zdravotní péče,PNG,zuby,mytí zubů,kartáčky na zuby,pasta na zuby,průhledné pozadí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4509120"/>
            <a:ext cx="1080120" cy="935385"/>
          </a:xfrm>
          <a:prstGeom prst="rect">
            <a:avLst/>
          </a:prstGeom>
          <a:noFill/>
        </p:spPr>
      </p:pic>
      <p:pic>
        <p:nvPicPr>
          <p:cNvPr id="11" name="Picture 8" descr="čištění,čištění zubů,drhnutí,ořezané snímky,ořezané obrázky,zubní,péče o zuby,zdravotní péče,PNG,zuby,mytí zubů,kartáčky na zuby,pasta na zuby,průhledné pozadí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4509120"/>
            <a:ext cx="1080120" cy="935385"/>
          </a:xfrm>
          <a:prstGeom prst="rect">
            <a:avLst/>
          </a:prstGeom>
          <a:noFill/>
        </p:spPr>
      </p:pic>
      <p:pic>
        <p:nvPicPr>
          <p:cNvPr id="12" name="Picture 8" descr="čištění,čištění zubů,drhnutí,ořezané snímky,ořezané obrázky,zubní,péče o zuby,zdravotní péče,PNG,zuby,mytí zubů,kartáčky na zuby,pasta na zuby,průhledné pozadí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4509120"/>
            <a:ext cx="1080120" cy="935385"/>
          </a:xfrm>
          <a:prstGeom prst="rect">
            <a:avLst/>
          </a:prstGeom>
          <a:noFill/>
        </p:spPr>
      </p:pic>
      <p:pic>
        <p:nvPicPr>
          <p:cNvPr id="17418" name="Picture 10" descr="brýle,jídlo,nápoje,plátky citrónu,skleničky,slámk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373216"/>
            <a:ext cx="1403648" cy="1007393"/>
          </a:xfrm>
          <a:prstGeom prst="rect">
            <a:avLst/>
          </a:prstGeom>
          <a:noFill/>
        </p:spPr>
      </p:pic>
      <p:pic>
        <p:nvPicPr>
          <p:cNvPr id="14" name="Picture 10" descr="brýle,jídlo,nápoje,plátky citrónu,skleničky,slámk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5373216"/>
            <a:ext cx="1403648" cy="1007393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3995936" y="1988840"/>
            <a:ext cx="16097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THREE MICE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995936" y="3068960"/>
            <a:ext cx="18085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33CC"/>
                </a:solidFill>
              </a:rPr>
              <a:t>TWO WOMEN</a:t>
            </a:r>
            <a:endParaRPr lang="cs-CZ" sz="2000" b="1" dirty="0">
              <a:solidFill>
                <a:srgbClr val="FF33CC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92080" y="4725144"/>
            <a:ext cx="28344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9900"/>
                </a:solidFill>
              </a:rPr>
              <a:t>FOUR  TOOTHBRUSHES</a:t>
            </a:r>
            <a:endParaRPr lang="cs-CZ" sz="2000" b="1" dirty="0">
              <a:solidFill>
                <a:srgbClr val="FF99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355976" y="5733256"/>
            <a:ext cx="18582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TWO GLASSES</a:t>
            </a:r>
            <a:endParaRPr lang="cs-CZ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829896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/>
              <a:t>Kolik věcí vidíš?</a:t>
            </a:r>
            <a:endParaRPr lang="cs-CZ" b="1" dirty="0"/>
          </a:p>
        </p:txBody>
      </p:sp>
      <p:pic>
        <p:nvPicPr>
          <p:cNvPr id="18434" name="Picture 2" descr="šéfové,podnikání,komunikace,manažeři,fotolia,vedoucí,hovořící,při práci,podnikatelé,mobilní telefony,mobil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72816"/>
            <a:ext cx="1656184" cy="1295425"/>
          </a:xfrm>
          <a:prstGeom prst="rect">
            <a:avLst/>
          </a:prstGeom>
          <a:noFill/>
        </p:spPr>
      </p:pic>
      <p:pic>
        <p:nvPicPr>
          <p:cNvPr id="18436" name="Picture 4" descr="starší,fotolia,dědečkové,šťastný,nezávislý,portréty,usměvavý,nadčasov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772817"/>
            <a:ext cx="1440160" cy="1296144"/>
          </a:xfrm>
          <a:prstGeom prst="rect">
            <a:avLst/>
          </a:prstGeom>
          <a:noFill/>
        </p:spPr>
      </p:pic>
      <p:pic>
        <p:nvPicPr>
          <p:cNvPr id="18438" name="Picture 6" descr="děti,dívky,fotografie,lidé,úsměvy,usmívající se,výrazy,žen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212976"/>
            <a:ext cx="3095625" cy="309562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635896" y="2204864"/>
            <a:ext cx="13628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TWO MEN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11960" y="4581128"/>
            <a:ext cx="1975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>F</a:t>
            </a:r>
            <a:r>
              <a:rPr lang="cs-CZ" sz="2000" b="1" dirty="0" smtClean="0">
                <a:solidFill>
                  <a:srgbClr val="FFFF00"/>
                </a:solidFill>
              </a:rPr>
              <a:t>I</a:t>
            </a:r>
            <a:r>
              <a:rPr lang="cs-CZ" sz="2000" b="1" dirty="0" smtClean="0">
                <a:solidFill>
                  <a:srgbClr val="FF33CC"/>
                </a:solidFill>
              </a:rPr>
              <a:t>V</a:t>
            </a:r>
            <a:r>
              <a:rPr lang="cs-CZ" sz="2000" b="1" dirty="0" smtClean="0">
                <a:solidFill>
                  <a:srgbClr val="00B0F0"/>
                </a:solidFill>
              </a:rPr>
              <a:t>E </a:t>
            </a: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C</a:t>
            </a:r>
            <a:r>
              <a:rPr lang="cs-CZ" sz="2000" b="1" dirty="0" smtClean="0">
                <a:solidFill>
                  <a:srgbClr val="0070C0"/>
                </a:solidFill>
              </a:rPr>
              <a:t>H</a:t>
            </a:r>
            <a:r>
              <a:rPr lang="cs-CZ" sz="2000" b="1" dirty="0" smtClean="0"/>
              <a:t>I</a:t>
            </a:r>
            <a:r>
              <a:rPr lang="cs-CZ" sz="2000" b="1" dirty="0" smtClean="0">
                <a:solidFill>
                  <a:srgbClr val="CC3399"/>
                </a:solidFill>
              </a:rPr>
              <a:t>L</a:t>
            </a:r>
            <a:r>
              <a:rPr lang="cs-CZ" sz="2000" b="1" dirty="0" smtClean="0">
                <a:solidFill>
                  <a:srgbClr val="CC00FF"/>
                </a:solidFill>
              </a:rPr>
              <a:t>D</a:t>
            </a:r>
            <a:r>
              <a:rPr lang="cs-CZ" sz="2000" b="1" dirty="0" smtClean="0">
                <a:solidFill>
                  <a:srgbClr val="FFC000"/>
                </a:solidFill>
              </a:rPr>
              <a:t>R</a:t>
            </a:r>
            <a:r>
              <a:rPr lang="cs-CZ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</a:t>
            </a:r>
            <a:r>
              <a:rPr lang="cs-CZ" sz="2000" b="1" dirty="0" smtClean="0">
                <a:solidFill>
                  <a:srgbClr val="002060"/>
                </a:solidFill>
              </a:rPr>
              <a:t>N</a:t>
            </a:r>
            <a:endParaRPr lang="cs-CZ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Utvoř věty a poté je převeď do otázky.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916832"/>
            <a:ext cx="7488832" cy="439248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sz="2200" dirty="0" err="1" smtClean="0">
                <a:solidFill>
                  <a:schemeClr val="bg2">
                    <a:lumMod val="50000"/>
                  </a:schemeClr>
                </a:solidFill>
              </a:rPr>
              <a:t>Př</a:t>
            </a:r>
            <a:r>
              <a:rPr lang="en-GB" sz="2200" dirty="0" smtClean="0">
                <a:solidFill>
                  <a:schemeClr val="bg2">
                    <a:lumMod val="50000"/>
                  </a:schemeClr>
                </a:solidFill>
              </a:rPr>
              <a:t>: Jane/phone </a:t>
            </a:r>
          </a:p>
          <a:p>
            <a:pPr>
              <a:lnSpc>
                <a:spcPct val="150000"/>
              </a:lnSpc>
              <a:buNone/>
            </a:pPr>
            <a:r>
              <a:rPr lang="en-GB" sz="2200" dirty="0" smtClean="0">
                <a:solidFill>
                  <a:schemeClr val="bg2">
                    <a:lumMod val="50000"/>
                  </a:schemeClr>
                </a:solidFill>
              </a:rPr>
              <a:t>         Jane is on the phone.     Is Jane on the phone?</a:t>
            </a:r>
          </a:p>
          <a:p>
            <a:pPr>
              <a:lnSpc>
                <a:spcPct val="150000"/>
              </a:lnSpc>
            </a:pPr>
            <a:endParaRPr lang="en-GB" sz="2200" dirty="0" smtClean="0"/>
          </a:p>
          <a:p>
            <a:pPr>
              <a:lnSpc>
                <a:spcPct val="150000"/>
              </a:lnSpc>
            </a:pPr>
            <a:r>
              <a:rPr lang="en-GB" sz="2200" dirty="0" smtClean="0"/>
              <a:t>Mandy/house</a:t>
            </a:r>
          </a:p>
          <a:p>
            <a:pPr>
              <a:lnSpc>
                <a:spcPct val="150000"/>
              </a:lnSpc>
            </a:pPr>
            <a:r>
              <a:rPr lang="en-GB" sz="2200" dirty="0" smtClean="0"/>
              <a:t>Bruce/garden</a:t>
            </a:r>
          </a:p>
          <a:p>
            <a:pPr>
              <a:lnSpc>
                <a:spcPct val="150000"/>
              </a:lnSpc>
            </a:pPr>
            <a:r>
              <a:rPr lang="en-GB" sz="2200" dirty="0" smtClean="0"/>
              <a:t>Mr Hill/kitchen</a:t>
            </a:r>
          </a:p>
          <a:p>
            <a:pPr>
              <a:lnSpc>
                <a:spcPct val="150000"/>
              </a:lnSpc>
            </a:pPr>
            <a:r>
              <a:rPr lang="en-GB" sz="2200" dirty="0" smtClean="0"/>
              <a:t>Mrs Hill/door</a:t>
            </a:r>
          </a:p>
          <a:p>
            <a:pPr>
              <a:lnSpc>
                <a:spcPct val="150000"/>
              </a:lnSpc>
            </a:pPr>
            <a:r>
              <a:rPr lang="en-GB" sz="2200" dirty="0" smtClean="0"/>
              <a:t>Ben/garden</a:t>
            </a:r>
            <a:endParaRPr lang="en-GB" sz="2200" dirty="0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926976"/>
          </a:xfrm>
        </p:spPr>
        <p:txBody>
          <a:bodyPr/>
          <a:lstStyle/>
          <a:p>
            <a:pPr algn="ctr"/>
            <a:r>
              <a:rPr lang="cs-CZ" b="1" dirty="0" smtClean="0"/>
              <a:t>SPRÁVNÉ ŘEŠENÍ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060848"/>
            <a:ext cx="7704856" cy="432048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200" dirty="0" smtClean="0"/>
              <a:t>Mandy is in the house.     Is Mandy in the house?</a:t>
            </a:r>
          </a:p>
          <a:p>
            <a:pPr>
              <a:lnSpc>
                <a:spcPct val="150000"/>
              </a:lnSpc>
            </a:pPr>
            <a:r>
              <a:rPr lang="en-GB" sz="2200" dirty="0" smtClean="0"/>
              <a:t>Bruce is in the garden.     Is Bruce in the garden?</a:t>
            </a:r>
          </a:p>
          <a:p>
            <a:pPr>
              <a:lnSpc>
                <a:spcPct val="150000"/>
              </a:lnSpc>
            </a:pPr>
            <a:r>
              <a:rPr lang="en-GB" sz="2200" dirty="0" smtClean="0"/>
              <a:t>Mr Hill is in the kitchen.     Is Mr Hill in the kitchen?</a:t>
            </a:r>
          </a:p>
          <a:p>
            <a:pPr>
              <a:lnSpc>
                <a:spcPct val="150000"/>
              </a:lnSpc>
            </a:pPr>
            <a:r>
              <a:rPr lang="en-GB" sz="2200" dirty="0" smtClean="0"/>
              <a:t>Mrs Hill is at the door.       Is Mrs Hill at the door?</a:t>
            </a:r>
          </a:p>
          <a:p>
            <a:pPr>
              <a:lnSpc>
                <a:spcPct val="150000"/>
              </a:lnSpc>
            </a:pPr>
            <a:r>
              <a:rPr lang="en-GB" sz="2200" dirty="0" smtClean="0"/>
              <a:t>Ben is in the garden.        Is Ben in the garden?</a:t>
            </a:r>
          </a:p>
          <a:p>
            <a:pPr>
              <a:lnSpc>
                <a:spcPct val="150000"/>
              </a:lnSpc>
            </a:pPr>
            <a:endParaRPr lang="en-GB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613872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ODKAZY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340768"/>
            <a:ext cx="7416940" cy="5112568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</a:pPr>
            <a:r>
              <a:rPr lang="cs-CZ" sz="4800" b="1" dirty="0" smtClean="0"/>
              <a:t>Psi, </a:t>
            </a:r>
            <a:r>
              <a:rPr lang="en-US" sz="4800" dirty="0"/>
              <a:t>[</a:t>
            </a:r>
            <a:r>
              <a:rPr lang="cs-CZ" sz="4800" dirty="0"/>
              <a:t>cit. </a:t>
            </a:r>
            <a:r>
              <a:rPr lang="cs-CZ" sz="4800" dirty="0" smtClean="0"/>
              <a:t>2012-11-05</a:t>
            </a:r>
            <a:r>
              <a:rPr lang="en-US" sz="4800" dirty="0" smtClean="0"/>
              <a:t>]</a:t>
            </a:r>
            <a:r>
              <a:rPr lang="cs-CZ" sz="4800" dirty="0"/>
              <a:t>. Dostupné z: </a:t>
            </a:r>
            <a:r>
              <a:rPr lang="cs-CZ" sz="4800" dirty="0" smtClean="0"/>
              <a:t>http://www.mazlicci.cz/humorne_fotografie/strcili_me_pod_zidli</a:t>
            </a:r>
          </a:p>
          <a:p>
            <a:pPr>
              <a:lnSpc>
                <a:spcPct val="170000"/>
              </a:lnSpc>
            </a:pPr>
            <a:r>
              <a:rPr lang="cs-CZ" sz="4800" b="1" dirty="0" smtClean="0"/>
              <a:t>Psací stůl, </a:t>
            </a:r>
            <a:r>
              <a:rPr lang="en-US" sz="4800" dirty="0"/>
              <a:t>[</a:t>
            </a:r>
            <a:r>
              <a:rPr lang="cs-CZ" sz="4800" dirty="0"/>
              <a:t>cit. </a:t>
            </a:r>
            <a:r>
              <a:rPr lang="cs-CZ" sz="4800" dirty="0" smtClean="0"/>
              <a:t>2012-11-05</a:t>
            </a:r>
            <a:r>
              <a:rPr lang="en-US" sz="4800" dirty="0" smtClean="0"/>
              <a:t>]</a:t>
            </a:r>
            <a:r>
              <a:rPr lang="cs-CZ" sz="4800" dirty="0"/>
              <a:t>. Dostupné z: </a:t>
            </a:r>
            <a:r>
              <a:rPr lang="cs-CZ" sz="4800" dirty="0" smtClean="0"/>
              <a:t>http://www.detske-pokoje.eu/levny-detsky-nabytek/2281-psaci-pc-stul-se-zasuvkami-bily-ide44b.html</a:t>
            </a:r>
          </a:p>
          <a:p>
            <a:pPr>
              <a:lnSpc>
                <a:spcPct val="170000"/>
              </a:lnSpc>
            </a:pPr>
            <a:r>
              <a:rPr lang="cs-CZ" sz="4800" b="1" dirty="0" smtClean="0"/>
              <a:t>Penál, </a:t>
            </a:r>
            <a:r>
              <a:rPr lang="en-US" sz="4800" dirty="0"/>
              <a:t>[</a:t>
            </a:r>
            <a:r>
              <a:rPr lang="cs-CZ" sz="4800" dirty="0"/>
              <a:t>cit. </a:t>
            </a:r>
            <a:r>
              <a:rPr lang="cs-CZ" sz="4800" smtClean="0"/>
              <a:t>2012-11-05</a:t>
            </a:r>
            <a:r>
              <a:rPr lang="en-US" sz="4800" dirty="0" smtClean="0"/>
              <a:t>]</a:t>
            </a:r>
            <a:r>
              <a:rPr lang="cs-CZ" sz="4800" dirty="0"/>
              <a:t>. Dostupné z: </a:t>
            </a:r>
            <a:r>
              <a:rPr lang="cs-CZ" sz="4800" dirty="0" smtClean="0"/>
              <a:t>http://cs.wikipedia.org/wiki/Pen%C3%A1l</a:t>
            </a:r>
          </a:p>
          <a:p>
            <a:pPr>
              <a:lnSpc>
                <a:spcPct val="170000"/>
              </a:lnSpc>
            </a:pPr>
            <a:endParaRPr lang="cs-CZ" sz="4800" dirty="0"/>
          </a:p>
          <a:p>
            <a:pPr>
              <a:lnSpc>
                <a:spcPct val="170000"/>
              </a:lnSpc>
            </a:pPr>
            <a:r>
              <a:rPr lang="cs-CZ" sz="4800" b="1" dirty="0"/>
              <a:t>Klipart </a:t>
            </a:r>
            <a:r>
              <a:rPr lang="en-US" sz="4800" b="1" dirty="0"/>
              <a:t>[</a:t>
            </a:r>
            <a:r>
              <a:rPr lang="cs-CZ" sz="4800" b="1" dirty="0"/>
              <a:t>on-line</a:t>
            </a:r>
            <a:r>
              <a:rPr lang="en-US" sz="4800" b="1" dirty="0"/>
              <a:t>]</a:t>
            </a:r>
            <a:r>
              <a:rPr lang="cs-CZ" sz="4800" b="1" dirty="0"/>
              <a:t>.</a:t>
            </a:r>
            <a:r>
              <a:rPr lang="cs-CZ" sz="4800" dirty="0"/>
              <a:t> </a:t>
            </a:r>
            <a:r>
              <a:rPr lang="cs-CZ" sz="4800" dirty="0" smtClean="0"/>
              <a:t>2012 </a:t>
            </a:r>
            <a:r>
              <a:rPr lang="en-US" sz="4800" dirty="0"/>
              <a:t>[</a:t>
            </a:r>
            <a:r>
              <a:rPr lang="cs-CZ" sz="4800" dirty="0"/>
              <a:t>cit. </a:t>
            </a:r>
            <a:r>
              <a:rPr lang="cs-CZ" sz="4800" dirty="0" smtClean="0"/>
              <a:t>2012-11-05</a:t>
            </a:r>
            <a:r>
              <a:rPr lang="en-US" sz="4800" dirty="0" smtClean="0"/>
              <a:t>]</a:t>
            </a:r>
            <a:r>
              <a:rPr lang="cs-CZ" sz="4800" dirty="0"/>
              <a:t>. Dostupný z www: </a:t>
            </a:r>
            <a:endParaRPr lang="cs-CZ" sz="4800" dirty="0" smtClean="0"/>
          </a:p>
          <a:p>
            <a:pPr>
              <a:lnSpc>
                <a:spcPct val="170000"/>
              </a:lnSpc>
            </a:pPr>
            <a:r>
              <a:rPr lang="cs-CZ" sz="4800" dirty="0"/>
              <a:t>http://office.microsoft.com/cs-cz/images/results.aspx?qu=pizza&amp;ex=1&amp;origin=FX010132103#ai:MC900325326</a:t>
            </a:r>
            <a:r>
              <a:rPr lang="cs-CZ" sz="4800" dirty="0" smtClean="0"/>
              <a:t>|</a:t>
            </a:r>
          </a:p>
          <a:p>
            <a:pPr>
              <a:lnSpc>
                <a:spcPct val="170000"/>
              </a:lnSpc>
            </a:pPr>
            <a:r>
              <a:rPr lang="cs-CZ" sz="4800" dirty="0"/>
              <a:t>http://office.microsoft.com/cs-cz/images/results.aspx?qu=my%C5%A1&amp;ex=1&amp;origin=FX010132103#ai:MC900329658</a:t>
            </a:r>
            <a:r>
              <a:rPr lang="cs-CZ" sz="4800" dirty="0" smtClean="0"/>
              <a:t>|</a:t>
            </a:r>
          </a:p>
          <a:p>
            <a:pPr>
              <a:lnSpc>
                <a:spcPct val="170000"/>
              </a:lnSpc>
            </a:pPr>
            <a:r>
              <a:rPr lang="cs-CZ" sz="4800" dirty="0"/>
              <a:t>http://office.microsoft.com/cs-cz/images/results.aspx?qu=star%C5%A1%C3%AD+%C5%BEena&amp;ex=1#ai:MP900448458</a:t>
            </a:r>
            <a:r>
              <a:rPr lang="cs-CZ" sz="4800" dirty="0" smtClean="0"/>
              <a:t>|</a:t>
            </a:r>
          </a:p>
          <a:p>
            <a:pPr>
              <a:lnSpc>
                <a:spcPct val="170000"/>
              </a:lnSpc>
            </a:pPr>
            <a:r>
              <a:rPr lang="cs-CZ" sz="4800" dirty="0" smtClean="0"/>
              <a:t>http</a:t>
            </a:r>
            <a:r>
              <a:rPr lang="cs-CZ" sz="4800" dirty="0"/>
              <a:t>://</a:t>
            </a:r>
            <a:r>
              <a:rPr lang="cs-CZ" sz="4800" dirty="0" smtClean="0"/>
              <a:t>office.microsoft.com/cs-cz/images/results.aspx?qu=skleni%C4%8Dka&amp;ex=1#ai:MC900311092|mt:1</a:t>
            </a:r>
          </a:p>
          <a:p>
            <a:pPr>
              <a:lnSpc>
                <a:spcPct val="170000"/>
              </a:lnSpc>
            </a:pPr>
            <a:r>
              <a:rPr lang="cs-CZ" sz="4800" dirty="0"/>
              <a:t>http://office.microsoft.com/cs-cz/images/results.aspx?qu=%C5%BEena&amp;ex=1#ai:MP900442333|</a:t>
            </a:r>
          </a:p>
          <a:p>
            <a:endParaRPr lang="cs-CZ" sz="2900" dirty="0" smtClean="0"/>
          </a:p>
          <a:p>
            <a:pPr marL="68580" indent="0">
              <a:buNone/>
            </a:pPr>
            <a:endParaRPr lang="cs-CZ" sz="2000" dirty="0">
              <a:hlinkClick r:id="rId2"/>
            </a:endParaRPr>
          </a:p>
          <a:p>
            <a:pPr marL="68580" indent="0">
              <a:buNone/>
            </a:pPr>
            <a:endParaRPr lang="cs-CZ" sz="2000" dirty="0" smtClean="0"/>
          </a:p>
          <a:p>
            <a:pPr marL="68580" indent="0">
              <a:buNone/>
            </a:pPr>
            <a:r>
              <a:rPr lang="cs-CZ" sz="2000" dirty="0" smtClean="0"/>
              <a:t>|</a:t>
            </a:r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829896"/>
          </a:xfrm>
        </p:spPr>
        <p:txBody>
          <a:bodyPr/>
          <a:lstStyle/>
          <a:p>
            <a:pPr algn="ctr"/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1400" dirty="0"/>
              <a:t>http://office.microsoft.com/cs-cz/images/results.aspx?qu=mu%C5%BE&amp;ex=1#ai:MP900448297</a:t>
            </a:r>
            <a:r>
              <a:rPr lang="cs-CZ" sz="1400" dirty="0" smtClean="0"/>
              <a:t>|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http://office.microsoft.com/cs-cz/images/results.aspx?qu=mu%C5%BE&amp;ex=1#ai:MP900448364</a:t>
            </a:r>
            <a:r>
              <a:rPr lang="cs-CZ" sz="1400" dirty="0" smtClean="0"/>
              <a:t>|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http://office.microsoft.com/cs-cz/images/results.aspx?qu=d%C3%ADvky&amp;ex=1#ai:MP900409378|mt:2</a:t>
            </a:r>
            <a:r>
              <a:rPr lang="cs-CZ" sz="1400" dirty="0" smtClean="0"/>
              <a:t>|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http://office.microsoft.com/cs-cz/images/results.aspx?qu=zubn%C3%AD+kart%C3%A1%C4%8Dek&amp;ex=1#ai:MC900441808|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31149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2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Motiv2</Template>
  <TotalTime>125</TotalTime>
  <Words>367</Words>
  <Application>Microsoft Office PowerPoint</Application>
  <PresentationFormat>Předvádění na obrazovce (4:3)</PresentationFormat>
  <Paragraphs>80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Motiv2</vt:lpstr>
      <vt:lpstr>Název školy: ZŠ štětí, Ostrovní 300 Autor: Lenka Pizúrová Název materiálu: VY_32_INOVACE_AJ.6.+9.20_revision Název: Revision Vzdělávací oblast: Jazyk a jazyková komunikace vzdělávací obor: Cizí jazyk – anglický jazyk Téma: Opakování Ročník:6. Školní rok: 2012/2013 Datum: 06.11. 2012 Číslo operačního programu CZ.1.07/1.4.00/21.1693 </vt:lpstr>
      <vt:lpstr>O jaká čísla jde? Rozlušti a přelož</vt:lpstr>
      <vt:lpstr>Kde jsou věci? </vt:lpstr>
      <vt:lpstr>Kolik věcí/lidí vidíš? Napiš číslo i věc</vt:lpstr>
      <vt:lpstr>Kolik věcí vidíš?</vt:lpstr>
      <vt:lpstr>Utvoř věty a poté je převeď do otázky.</vt:lpstr>
      <vt:lpstr>SPRÁVNÉ ŘEŠENÍ</vt:lpstr>
      <vt:lpstr>ODKAZY</vt:lpstr>
      <vt:lpstr>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Lenočka</dc:creator>
  <cp:lastModifiedBy>PC-03TY</cp:lastModifiedBy>
  <cp:revision>20</cp:revision>
  <dcterms:created xsi:type="dcterms:W3CDTF">2012-10-31T16:52:10Z</dcterms:created>
  <dcterms:modified xsi:type="dcterms:W3CDTF">2012-11-14T07:32:07Z</dcterms:modified>
</cp:coreProperties>
</file>