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20" r:id="rId1"/>
  </p:sldMasterIdLst>
  <p:notesMasterIdLst>
    <p:notesMasterId r:id="rId8"/>
  </p:notesMasterIdLst>
  <p:handoutMasterIdLst>
    <p:handoutMasterId r:id="rId9"/>
  </p:handoutMasterIdLst>
  <p:sldIdLst>
    <p:sldId id="264" r:id="rId2"/>
    <p:sldId id="265" r:id="rId3"/>
    <p:sldId id="262" r:id="rId4"/>
    <p:sldId id="261" r:id="rId5"/>
    <p:sldId id="263" r:id="rId6"/>
    <p:sldId id="258" r:id="rId7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89862" autoAdjust="0"/>
  </p:normalViewPr>
  <p:slideViewPr>
    <p:cSldViewPr>
      <p:cViewPr>
        <p:scale>
          <a:sx n="60" d="100"/>
          <a:sy n="60" d="100"/>
        </p:scale>
        <p:origin x="-786" y="-4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5" d="100"/>
          <a:sy n="75" d="100"/>
        </p:scale>
        <p:origin x="-1800" y="-84"/>
      </p:cViewPr>
      <p:guideLst>
        <p:guide orient="horz" pos="2160"/>
        <p:guide pos="3062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428473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 kliknutí se zabarví správné řešení. 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Pro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správné řešení klikni.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Pro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správné řešení klikni.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744F8-E361-48F8-A3DB-C761B9E42C7A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5E56A-45FB-4A61-90A2-E1CFC8FBD76F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BC0BB-C91F-47B9-BF9A-7C307C0806DE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A1D4D-8292-4A6E-A73D-FE68A1A23DBA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2EC4E-3DB1-478D-913C-B182B9B1929C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721DE-B63D-424F-9709-31800D2FD89E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E3CCB-FF8D-43C5-936B-B62E57C8E27E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A8491-B857-4939-AE32-586340E3F8A2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4A55C-1095-4C12-BD46-8D0317B20BE1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B9437-C1CD-404D-85B4-1CD557F4F4BB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ED024-12D7-4DD3-A93E-C5A0A9819A7B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FC85A4-36C9-4F58-8F27-EF9B43F845A2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wmf"/><Relationship Id="rId5" Type="http://schemas.openxmlformats.org/officeDocument/2006/relationships/image" Target="../media/image3.wmf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audio" Target="../media/audio2.wav"/><Relationship Id="rId7" Type="http://schemas.openxmlformats.org/officeDocument/2006/relationships/image" Target="../media/image7.jpeg"/><Relationship Id="rId12" Type="http://schemas.openxmlformats.org/officeDocument/2006/relationships/image" Target="../media/image1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2.png"/><Relationship Id="rId9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audio" Target="../media/audio1.wav"/><Relationship Id="rId7" Type="http://schemas.openxmlformats.org/officeDocument/2006/relationships/image" Target="../media/image9.jpeg"/><Relationship Id="rId12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0" Type="http://schemas.openxmlformats.org/officeDocument/2006/relationships/image" Target="../media/image10.jpeg"/><Relationship Id="rId4" Type="http://schemas.openxmlformats.org/officeDocument/2006/relationships/image" Target="../media/image2.png"/><Relationship Id="rId9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Cizí jazyk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Slovní zásoba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Mládě </a:t>
            </a:r>
            <a:endParaRPr lang="en-GB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VY_22_INOVACE_22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</a:t>
            </a:r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Eva Dlouhá, 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7995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Anglický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5. (vyšší ročníky – opakování)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rozšíření slovní zásoby o mláďata zvířat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point</a:t>
            </a:r>
            <a:r>
              <a:rPr lang="cs-CZ" sz="1500">
                <a:latin typeface="Tahoma" pitchFamily="34" charset="0"/>
                <a:ea typeface="Tahoma" pitchFamily="34" charset="0"/>
                <a:cs typeface="Tahoma" pitchFamily="34" charset="0"/>
              </a:rPr>
              <a:t>, podrobnější metodika viz poznámky </a:t>
            </a:r>
            <a:endParaRPr lang="cs-CZ" sz="15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u </a:t>
            </a:r>
            <a:r>
              <a:rPr lang="cs-CZ" sz="1500">
                <a:latin typeface="Tahoma" pitchFamily="34" charset="0"/>
                <a:ea typeface="Tahoma" pitchFamily="34" charset="0"/>
                <a:cs typeface="Tahoma" pitchFamily="34" charset="0"/>
              </a:rPr>
              <a:t>jednotlivých snímků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9770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0364" y="274638"/>
            <a:ext cx="8363272" cy="114300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Jak se řeknou zvířátka už víme. Horší je to s mláďaty. Zkus přiřadit ke zvířeti jeho mládě.</a:t>
            </a:r>
            <a:endParaRPr lang="en-GB" sz="1500" dirty="0">
              <a:solidFill>
                <a:srgbClr val="0070C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302142" y="14707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390365" y="1452658"/>
            <a:ext cx="8363271" cy="4641381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vert="horz" lIns="91440" tIns="45720" rIns="91440" bIns="45720" numCol="2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en-GB" sz="15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dog</a:t>
            </a:r>
          </a:p>
          <a:p>
            <a:pPr algn="just">
              <a:buFont typeface="Arial" pitchFamily="34" charset="0"/>
              <a:buNone/>
            </a:pP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en-GB" sz="1500" b="1" dirty="0" smtClean="0">
                <a:solidFill>
                  <a:srgbClr val="FFFF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cat</a:t>
            </a:r>
          </a:p>
          <a:p>
            <a:pPr algn="just">
              <a:buFont typeface="Arial" pitchFamily="34" charset="0"/>
              <a:buNone/>
            </a:pP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en-GB" sz="1500" b="1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horse</a:t>
            </a:r>
          </a:p>
          <a:p>
            <a:pPr algn="just">
              <a:buFont typeface="Arial" pitchFamily="34" charset="0"/>
              <a:buNone/>
            </a:pP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en-GB" sz="1500" b="1" dirty="0" smtClean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sheep</a:t>
            </a:r>
          </a:p>
          <a:p>
            <a:pPr algn="just">
              <a:buFont typeface="Arial" pitchFamily="34" charset="0"/>
              <a:buNone/>
            </a:pP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en-GB" sz="1500" b="1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goat</a:t>
            </a:r>
          </a:p>
          <a:p>
            <a:pPr algn="just">
              <a:buFont typeface="Arial" pitchFamily="34" charset="0"/>
              <a:buNone/>
            </a:pP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en-GB" sz="15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hen</a:t>
            </a:r>
          </a:p>
          <a:p>
            <a:pPr algn="just">
              <a:buFont typeface="Arial" pitchFamily="34" charset="0"/>
              <a:buNone/>
            </a:pP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en-GB" sz="1500" b="1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cow</a:t>
            </a:r>
          </a:p>
          <a:p>
            <a:pPr algn="just">
              <a:buFont typeface="Arial" pitchFamily="34" charset="0"/>
              <a:buNone/>
            </a:pP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en-GB" sz="1500" b="1" dirty="0" smtClean="0">
                <a:solidFill>
                  <a:schemeClr val="accent6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pig</a:t>
            </a:r>
          </a:p>
          <a:p>
            <a:pPr algn="just">
              <a:buFont typeface="Arial" pitchFamily="34" charset="0"/>
              <a:buNone/>
            </a:pP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en-GB" sz="15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chicken</a:t>
            </a:r>
          </a:p>
          <a:p>
            <a:pPr algn="just">
              <a:buFont typeface="Arial" pitchFamily="34" charset="0"/>
              <a:buNone/>
            </a:pP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en-GB" sz="15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puppy</a:t>
            </a:r>
          </a:p>
          <a:p>
            <a:pPr algn="just">
              <a:buFont typeface="Arial" pitchFamily="34" charset="0"/>
              <a:buNone/>
            </a:pP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en-GB" sz="15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piglet</a:t>
            </a:r>
          </a:p>
          <a:p>
            <a:pPr algn="just">
              <a:buFont typeface="Arial" pitchFamily="34" charset="0"/>
              <a:buNone/>
            </a:pP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en-GB" sz="15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yeanling</a:t>
            </a:r>
          </a:p>
          <a:p>
            <a:pPr algn="just">
              <a:buFont typeface="Arial" pitchFamily="34" charset="0"/>
              <a:buNone/>
            </a:pP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en-GB" sz="15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foal</a:t>
            </a:r>
          </a:p>
          <a:p>
            <a:pPr algn="just">
              <a:buFont typeface="Arial" pitchFamily="34" charset="0"/>
              <a:buNone/>
            </a:pP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en-GB" sz="15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lamb</a:t>
            </a:r>
          </a:p>
          <a:p>
            <a:pPr algn="just">
              <a:buFont typeface="Arial" pitchFamily="34" charset="0"/>
              <a:buNone/>
            </a:pP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en-GB" sz="15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kitten</a:t>
            </a:r>
          </a:p>
          <a:p>
            <a:pPr algn="just">
              <a:buFont typeface="Arial" pitchFamily="34" charset="0"/>
              <a:buNone/>
            </a:pP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en-GB" sz="15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calf</a:t>
            </a:r>
          </a:p>
          <a:p>
            <a:pPr algn="just">
              <a:buFont typeface="Arial" pitchFamily="34" charset="0"/>
              <a:buNone/>
            </a:pP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endParaRPr lang="en-GB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390365" y="14707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542765" y="16231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390365" y="1531976"/>
            <a:ext cx="8363271" cy="45331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numCol="2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dirty="0" smtClean="0"/>
              <a:t>    </a:t>
            </a:r>
          </a:p>
        </p:txBody>
      </p:sp>
      <p:pic>
        <p:nvPicPr>
          <p:cNvPr id="1026" name="Picture 2" descr="C:\Users\Dlouha\AppData\Local\Microsoft\Windows\Temporary Internet Files\Content.IE5\1CA1KFKS\MC90014961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6050" y="2327275"/>
            <a:ext cx="2786063" cy="2243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louha\AppData\Local\Microsoft\Windows\Temporary Internet Files\Content.IE5\5HF86HP0\MC90014969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2381" y="2237581"/>
            <a:ext cx="1309688" cy="2422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8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2000" fill="hold"/>
                                        <p:tgtEl>
                                          <p:spTgt spid="8">
                                            <p:txEl>
                                              <p:pRg st="38" end="3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2000" fill="hold"/>
                                        <p:tgtEl>
                                          <p:spTgt spid="8">
                                            <p:txEl>
                                              <p:pRg st="34" end="3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70C0"/>
                                      </p:to>
                                    </p:animClr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2000" fill="hold"/>
                                        <p:tgtEl>
                                          <p:spTgt spid="8">
                                            <p:txEl>
                                              <p:pRg st="36" end="3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" dur="2000" fill="hold"/>
                                        <p:tgtEl>
                                          <p:spTgt spid="8">
                                            <p:txEl>
                                              <p:pRg st="32" end="3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7030A0"/>
                                      </p:to>
                                    </p:animClr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2000" fill="hold"/>
                                        <p:tgtEl>
                                          <p:spTgt spid="8">
                                            <p:txEl>
                                              <p:pRg st="26" end="2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3D69B"/>
                                      </p:to>
                                    </p:animClr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" dur="2000" fill="hold"/>
                                        <p:tgtEl>
                                          <p:spTgt spid="8">
                                            <p:txEl>
                                              <p:pRg st="40" end="4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E5E0EC"/>
                                      </p:to>
                                    </p:animClr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2000" fill="hold"/>
                                        <p:tgtEl>
                                          <p:spTgt spid="8">
                                            <p:txEl>
                                              <p:pRg st="30" end="3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E36C09"/>
                                      </p:to>
                                    </p:animClr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Zkuste pojmenovat mláďata sami.</a:t>
            </a:r>
            <a:endParaRPr lang="cs-CZ" sz="1500" dirty="0">
              <a:solidFill>
                <a:srgbClr val="0070C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08739" y="1674041"/>
            <a:ext cx="8229600" cy="4525963"/>
          </a:xfr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numCol="2">
            <a:normAutofit/>
          </a:bodyPr>
          <a:lstStyle/>
          <a:p>
            <a:pPr algn="just">
              <a:buNone/>
            </a:pPr>
            <a:r>
              <a:rPr lang="cs-CZ" smtClean="0"/>
              <a:t>   </a:t>
            </a:r>
          </a:p>
          <a:p>
            <a:pPr algn="just"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1" name="Zástupný symbol pro obsah 2"/>
          <p:cNvSpPr txBox="1">
            <a:spLocks/>
          </p:cNvSpPr>
          <p:nvPr/>
        </p:nvSpPr>
        <p:spPr>
          <a:xfrm>
            <a:off x="695165" y="17755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3" name="Zástupný symbol pro obsah 2"/>
          <p:cNvSpPr txBox="1">
            <a:spLocks/>
          </p:cNvSpPr>
          <p:nvPr/>
        </p:nvSpPr>
        <p:spPr>
          <a:xfrm>
            <a:off x="475929" y="1684376"/>
            <a:ext cx="8363271" cy="45331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028" name="Picture 4" descr="C:\Users\Dlouha\AppData\Local\Microsoft\Windows\Temporary Internet Files\Content.IE5\1CA1KFKS\MP90043179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094496"/>
            <a:ext cx="1324836" cy="879774"/>
          </a:xfrm>
          <a:prstGeom prst="rect">
            <a:avLst/>
          </a:prstGeom>
          <a:noFill/>
          <a:effectLst>
            <a:glow rad="139700">
              <a:schemeClr val="accent3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louha\AppData\Local\Microsoft\Windows\Temporary Internet Files\Content.IE5\6DHLVREN\MP90044479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011" y="1850713"/>
            <a:ext cx="929179" cy="1219150"/>
          </a:xfrm>
          <a:prstGeom prst="rect">
            <a:avLst/>
          </a:prstGeom>
          <a:noFill/>
          <a:effectLst>
            <a:glow rad="139700">
              <a:schemeClr val="accent4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Dlouha\AppData\Local\Microsoft\Windows\Temporary Internet Files\Content.IE5\5HF86HP0\MP90026227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3443" y="1942260"/>
            <a:ext cx="1431832" cy="945233"/>
          </a:xfrm>
          <a:prstGeom prst="rect">
            <a:avLst/>
          </a:prstGeom>
          <a:noFill/>
          <a:effectLst>
            <a:glow rad="139700">
              <a:schemeClr val="accent5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Dlouha\AppData\Local\Microsoft\Windows\Temporary Internet Files\Content.IE5\5HF86HP0\MP90040660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127" y="4346794"/>
            <a:ext cx="1179907" cy="786284"/>
          </a:xfrm>
          <a:prstGeom prst="rect">
            <a:avLst/>
          </a:prstGeom>
          <a:noFill/>
          <a:effectLst>
            <a:glow rad="2286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Dlouha\AppData\Local\Microsoft\Windows\Temporary Internet Files\Content.IE5\3BMG354R\MP90044487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4695" y="1896487"/>
            <a:ext cx="818250" cy="1073603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Dlouha\AppData\Local\Microsoft\Windows\Temporary Internet Files\Content.IE5\3BMG354R\MP900406498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3443" y="4210985"/>
            <a:ext cx="1152128" cy="763285"/>
          </a:xfrm>
          <a:prstGeom prst="rect">
            <a:avLst/>
          </a:prstGeom>
          <a:noFill/>
          <a:effectLst>
            <a:glow rad="139700">
              <a:schemeClr val="accent2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Dlouha\AppData\Local\Microsoft\Windows\Temporary Internet Files\Content.IE5\5HF86HP0\MP900439317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286877" y="1818361"/>
            <a:ext cx="764705" cy="1148119"/>
          </a:xfrm>
          <a:prstGeom prst="rect">
            <a:avLst/>
          </a:prstGeom>
          <a:noFill/>
          <a:effectLst>
            <a:glow rad="1397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Dlouha\AppData\Local\Microsoft\Windows\Temporary Internet Files\Content.IE5\3BMG354R\MP900407117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9280" y="3866918"/>
            <a:ext cx="889370" cy="1335409"/>
          </a:xfrm>
          <a:prstGeom prst="rect">
            <a:avLst/>
          </a:prstGeom>
          <a:noFill/>
          <a:effectLst>
            <a:glow rad="139700">
              <a:schemeClr val="accent5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926675" y="5252574"/>
            <a:ext cx="647934" cy="323165"/>
          </a:xfrm>
          <a:prstGeom prst="rect">
            <a:avLst/>
          </a:prstGeom>
          <a:solidFill>
            <a:srgbClr val="FFFF00"/>
          </a:solidFill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en-GB" sz="15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piglet</a:t>
            </a:r>
            <a:endParaRPr lang="en-GB" sz="1500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51690" y="3354372"/>
            <a:ext cx="705258" cy="323165"/>
          </a:xfrm>
          <a:prstGeom prst="rect">
            <a:avLst/>
          </a:prstGeom>
          <a:solidFill>
            <a:srgbClr val="FFFF00"/>
          </a:solidFill>
          <a:effectLst>
            <a:glow rad="63500">
              <a:schemeClr val="accent1">
                <a:satMod val="175000"/>
                <a:alpha val="40000"/>
              </a:schemeClr>
            </a:glow>
            <a:softEdge rad="63500"/>
          </a:effectLst>
        </p:spPr>
        <p:txBody>
          <a:bodyPr wrap="none" rtlCol="0">
            <a:spAutoFit/>
          </a:bodyPr>
          <a:lstStyle/>
          <a:p>
            <a:r>
              <a:rPr lang="en-GB" sz="15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puppy</a:t>
            </a:r>
            <a:endParaRPr lang="en-GB" sz="1500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63706" y="3108643"/>
            <a:ext cx="478208" cy="323165"/>
          </a:xfrm>
          <a:prstGeom prst="rect">
            <a:avLst/>
          </a:prstGeom>
          <a:solidFill>
            <a:srgbClr val="FFFF00"/>
          </a:solidFill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en-GB" sz="15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calf</a:t>
            </a:r>
            <a:endParaRPr lang="en-GB" sz="1500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83703" y="3192789"/>
            <a:ext cx="659668" cy="323165"/>
          </a:xfrm>
          <a:prstGeom prst="rect">
            <a:avLst/>
          </a:prstGeom>
          <a:solidFill>
            <a:srgbClr val="FFFF00"/>
          </a:solidFill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en-GB" sz="15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kitten</a:t>
            </a:r>
            <a:endParaRPr lang="en-GB" sz="1500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370910" y="3164505"/>
            <a:ext cx="596638" cy="323165"/>
          </a:xfrm>
          <a:prstGeom prst="rect">
            <a:avLst/>
          </a:prstGeom>
          <a:solidFill>
            <a:srgbClr val="FFFF00"/>
          </a:solidFill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en-GB" sz="15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lamb</a:t>
            </a:r>
            <a:endParaRPr lang="en-GB" sz="1500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068789" y="5481478"/>
            <a:ext cx="814582" cy="323165"/>
          </a:xfrm>
          <a:prstGeom prst="rect">
            <a:avLst/>
          </a:prstGeom>
          <a:solidFill>
            <a:srgbClr val="FFFF00"/>
          </a:solidFill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en-GB" sz="15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chicken</a:t>
            </a:r>
            <a:endParaRPr lang="en-GB" sz="1500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167173" y="5414157"/>
            <a:ext cx="492186" cy="323165"/>
          </a:xfrm>
          <a:prstGeom prst="rect">
            <a:avLst/>
          </a:prstGeom>
          <a:solidFill>
            <a:srgbClr val="FFFF00"/>
          </a:solidFill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en-GB" sz="15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foal</a:t>
            </a:r>
            <a:endParaRPr lang="en-GB" sz="1500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949945" y="5497002"/>
            <a:ext cx="888705" cy="323165"/>
          </a:xfrm>
          <a:prstGeom prst="rect">
            <a:avLst/>
          </a:prstGeom>
          <a:solidFill>
            <a:srgbClr val="FFFF00"/>
          </a:solidFill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en-GB" sz="15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yeanling</a:t>
            </a:r>
            <a:endParaRPr lang="en-GB" sz="1500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Umíš to i obráceně?</a:t>
            </a:r>
            <a:endParaRPr lang="en-GB" sz="1500" dirty="0">
              <a:solidFill>
                <a:srgbClr val="0070C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/>
          <a:lstStyle/>
          <a:p>
            <a:pPr algn="just">
              <a:buNone/>
            </a:pPr>
            <a:r>
              <a:rPr lang="cs-CZ" dirty="0" smtClean="0">
                <a:solidFill>
                  <a:srgbClr val="0070C0"/>
                </a:solidFill>
              </a:rPr>
              <a:t>   </a:t>
            </a:r>
            <a:endParaRPr lang="en-GB" sz="2800" dirty="0">
              <a:solidFill>
                <a:srgbClr val="0070C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Zástupný symbol pro obsah 2"/>
          <p:cNvSpPr txBox="1">
            <a:spLocks/>
          </p:cNvSpPr>
          <p:nvPr/>
        </p:nvSpPr>
        <p:spPr>
          <a:xfrm>
            <a:off x="609600" y="1752601"/>
            <a:ext cx="8229600" cy="4525963"/>
          </a:xfrm>
          <a:prstGeom prst="rect">
            <a:avLst/>
          </a:prstGeom>
        </p:spPr>
        <p:txBody>
          <a:bodyPr vert="horz" lIns="91440" tIns="45720" rIns="91440" bIns="45720" numCol="2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dirty="0" smtClean="0"/>
              <a:t>    </a:t>
            </a:r>
          </a:p>
        </p:txBody>
      </p:sp>
      <p:pic>
        <p:nvPicPr>
          <p:cNvPr id="14" name="Picture 5" descr="C:\Users\Dlouha\AppData\Local\Microsoft\Windows\Temporary Internet Files\Content.IE5\6DHLVREN\MP90044479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9209" y="4087219"/>
            <a:ext cx="929179" cy="1219150"/>
          </a:xfrm>
          <a:prstGeom prst="rect">
            <a:avLst/>
          </a:prstGeom>
          <a:noFill/>
          <a:effectLst>
            <a:glow rad="139700">
              <a:schemeClr val="accent4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5211169" y="5516563"/>
            <a:ext cx="705258" cy="323165"/>
          </a:xfrm>
          <a:prstGeom prst="rect">
            <a:avLst/>
          </a:prstGeom>
          <a:solidFill>
            <a:srgbClr val="FFFF00"/>
          </a:solidFill>
          <a:effectLst>
            <a:glow rad="63500">
              <a:schemeClr val="accent1">
                <a:satMod val="175000"/>
                <a:alpha val="40000"/>
              </a:schemeClr>
            </a:glow>
            <a:softEdge rad="63500"/>
          </a:effectLst>
        </p:spPr>
        <p:txBody>
          <a:bodyPr wrap="none" rtlCol="0">
            <a:spAutoFit/>
          </a:bodyPr>
          <a:lstStyle/>
          <a:p>
            <a:r>
              <a:rPr lang="en-GB" sz="15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puppy</a:t>
            </a:r>
            <a:endParaRPr lang="en-GB" sz="1500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6" name="Picture 7" descr="C:\Users\Dlouha\AppData\Local\Microsoft\Windows\Temporary Internet Files\Content.IE5\5HF86HP0\MP90026227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4777" y="1806713"/>
            <a:ext cx="1431832" cy="945233"/>
          </a:xfrm>
          <a:prstGeom prst="rect">
            <a:avLst/>
          </a:prstGeom>
          <a:noFill/>
          <a:effectLst>
            <a:glow rad="139700">
              <a:schemeClr val="accent5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3621589" y="3108641"/>
            <a:ext cx="478208" cy="323165"/>
          </a:xfrm>
          <a:prstGeom prst="rect">
            <a:avLst/>
          </a:prstGeom>
          <a:solidFill>
            <a:srgbClr val="FFFF00"/>
          </a:solidFill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en-GB" sz="15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calf</a:t>
            </a:r>
            <a:endParaRPr lang="en-GB" sz="1500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8" name="Picture 12" descr="C:\Users\Dlouha\AppData\Local\Microsoft\Windows\Temporary Internet Files\Content.IE5\3BMG354R\MP90044487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4777" y="4088355"/>
            <a:ext cx="818250" cy="1073603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3247364" y="5480823"/>
            <a:ext cx="659668" cy="323165"/>
          </a:xfrm>
          <a:prstGeom prst="rect">
            <a:avLst/>
          </a:prstGeom>
          <a:solidFill>
            <a:srgbClr val="FFFF00"/>
          </a:solidFill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en-GB" sz="15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kitten</a:t>
            </a:r>
            <a:endParaRPr lang="en-GB" sz="1500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20" name="Picture 14" descr="C:\Users\Dlouha\AppData\Local\Microsoft\Windows\Temporary Internet Files\Content.IE5\5HF86HP0\MP900439317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250642" y="4086612"/>
            <a:ext cx="764705" cy="1148119"/>
          </a:xfrm>
          <a:prstGeom prst="rect">
            <a:avLst/>
          </a:prstGeom>
          <a:noFill/>
          <a:effectLst>
            <a:glow rad="1397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7370910" y="5480824"/>
            <a:ext cx="596638" cy="323165"/>
          </a:xfrm>
          <a:prstGeom prst="rect">
            <a:avLst/>
          </a:prstGeom>
          <a:solidFill>
            <a:srgbClr val="FFFF00"/>
          </a:solidFill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en-GB" sz="15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lamb</a:t>
            </a:r>
            <a:endParaRPr lang="en-GB" sz="1500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23" name="Picture 11" descr="C:\Users\Dlouha\AppData\Local\Microsoft\Windows\Temporary Internet Files\Content.IE5\5HF86HP0\MP900406601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0642" y="2101209"/>
            <a:ext cx="1179907" cy="786284"/>
          </a:xfrm>
          <a:prstGeom prst="rect">
            <a:avLst/>
          </a:prstGeom>
          <a:noFill/>
          <a:effectLst>
            <a:glow rad="2286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TextovéPole 24"/>
          <p:cNvSpPr txBox="1"/>
          <p:nvPr/>
        </p:nvSpPr>
        <p:spPr>
          <a:xfrm>
            <a:off x="7433304" y="3192789"/>
            <a:ext cx="814582" cy="323165"/>
          </a:xfrm>
          <a:prstGeom prst="rect">
            <a:avLst/>
          </a:prstGeom>
          <a:solidFill>
            <a:srgbClr val="FFFF00"/>
          </a:solidFill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en-GB" sz="15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chicken</a:t>
            </a:r>
            <a:endParaRPr lang="en-GB" sz="1500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26" name="Picture 13" descr="C:\Users\Dlouha\AppData\Local\Microsoft\Windows\Temporary Internet Files\Content.IE5\3BMG354R\MP900406498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830" y="4251752"/>
            <a:ext cx="1152128" cy="763285"/>
          </a:xfrm>
          <a:prstGeom prst="rect">
            <a:avLst/>
          </a:prstGeom>
          <a:noFill/>
          <a:effectLst>
            <a:glow rad="139700">
              <a:schemeClr val="accent2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TextovéPole 26"/>
          <p:cNvSpPr txBox="1"/>
          <p:nvPr/>
        </p:nvSpPr>
        <p:spPr>
          <a:xfrm>
            <a:off x="1161147" y="5347495"/>
            <a:ext cx="492186" cy="323165"/>
          </a:xfrm>
          <a:prstGeom prst="rect">
            <a:avLst/>
          </a:prstGeom>
          <a:solidFill>
            <a:srgbClr val="FFFF00"/>
          </a:solidFill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en-GB" sz="15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foal</a:t>
            </a:r>
            <a:endParaRPr lang="en-GB" sz="1500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28" name="Picture 15" descr="C:\Users\Dlouha\AppData\Local\Microsoft\Windows\Temporary Internet Files\Content.IE5\3BMG354R\MP900407117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3703" y="1857380"/>
            <a:ext cx="889370" cy="1335409"/>
          </a:xfrm>
          <a:prstGeom prst="rect">
            <a:avLst/>
          </a:prstGeom>
          <a:noFill/>
          <a:effectLst>
            <a:glow rad="139700">
              <a:schemeClr val="accent5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extovéPole 28"/>
          <p:cNvSpPr txBox="1"/>
          <p:nvPr/>
        </p:nvSpPr>
        <p:spPr>
          <a:xfrm>
            <a:off x="5583703" y="3431806"/>
            <a:ext cx="888705" cy="323165"/>
          </a:xfrm>
          <a:prstGeom prst="rect">
            <a:avLst/>
          </a:prstGeom>
          <a:solidFill>
            <a:srgbClr val="FFFF00"/>
          </a:solidFill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en-GB" sz="15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yeanling</a:t>
            </a:r>
            <a:endParaRPr lang="en-GB" sz="1500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30" name="Picture 4" descr="C:\Users\Dlouha\AppData\Local\Microsoft\Windows\Temporary Internet Files\Content.IE5\1CA1KFKS\MP900431792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8789" y="1872172"/>
            <a:ext cx="1324836" cy="879774"/>
          </a:xfrm>
          <a:prstGeom prst="rect">
            <a:avLst/>
          </a:prstGeom>
          <a:noFill/>
          <a:effectLst>
            <a:glow rad="139700">
              <a:schemeClr val="accent3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TextovéPole 30"/>
          <p:cNvSpPr txBox="1"/>
          <p:nvPr/>
        </p:nvSpPr>
        <p:spPr>
          <a:xfrm>
            <a:off x="1407240" y="2987381"/>
            <a:ext cx="647934" cy="323165"/>
          </a:xfrm>
          <a:prstGeom prst="rect">
            <a:avLst/>
          </a:prstGeom>
          <a:solidFill>
            <a:srgbClr val="FFFF00"/>
          </a:solidFill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en-GB" sz="15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piglet</a:t>
            </a:r>
            <a:endParaRPr lang="en-GB" sz="1500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r>
              <a:rPr lang="en-GB" sz="16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http://office.microsoft.com</a:t>
            </a:r>
            <a:endParaRPr lang="en-GB" sz="16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927</TotalTime>
  <Words>220</Words>
  <Application>Microsoft Office PowerPoint</Application>
  <PresentationFormat>Předvádění na obrazovce (4:3)</PresentationFormat>
  <Paragraphs>125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 </vt:lpstr>
      <vt:lpstr>Jak se řeknou zvířátka už víme. Horší je to s mláďaty. Zkus přiřadit ke zvířeti jeho mládě.</vt:lpstr>
      <vt:lpstr>Zkuste pojmenovat mláďata sami.</vt:lpstr>
      <vt:lpstr>Umíš to i obráceně?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Dlouhá Eva</cp:lastModifiedBy>
  <cp:revision>125</cp:revision>
  <dcterms:created xsi:type="dcterms:W3CDTF">2011-05-26T14:17:08Z</dcterms:created>
  <dcterms:modified xsi:type="dcterms:W3CDTF">2011-12-12T12:10:43Z</dcterms:modified>
</cp:coreProperties>
</file>