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845" autoAdjust="0"/>
    <p:restoredTop sz="94660"/>
  </p:normalViewPr>
  <p:slideViewPr>
    <p:cSldViewPr>
      <p:cViewPr>
        <p:scale>
          <a:sx n="100" d="100"/>
          <a:sy n="100" d="100"/>
        </p:scale>
        <p:origin x="-894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2171838" cy="921718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8B94972D-F308-4B80-8634-2103671650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E18D3718-A508-44A1-ADF1-3910B4D5A9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E9B39F-44D2-4933-8799-7AC7F25B3C9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375E63-94A5-45BE-9898-A5062FD8D651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E709DD-A254-4DE4-9A9B-31D4AA5830CB}" type="slidenum">
              <a:rPr lang="cs-CZ" smtClean="0"/>
              <a:pPr/>
              <a:t>12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E283E-E31A-469D-ACA3-4B2021E76A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B34D0-2E6B-428A-AAA0-267BBF8663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5E644-E842-4171-AD38-1DAACCB6DD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84231-D55F-4D16-AE28-C2307A9C06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16E47-DE5E-4012-9EA0-B1658519F2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65FEF-98CD-47C6-8AC7-D020942D09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DFF62-8126-4ED6-AEB1-36AD20D6E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09989-34B1-45EB-8E40-310790B30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66089-500A-4E2B-9F5F-318D947A8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DAFC5-81CC-42FC-97BC-41DAA349F1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A7FD6-820E-429E-8572-58DE666328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E16D-871B-4BE0-BEDD-9B8AA26931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288AF-0988-4D54-9CF8-12EAE6FFBD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fld id="{636DAEFD-C8D4-4336-9E70-7B46CAAF0D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fcr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fcr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http://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CZ.1.07/1.5.00/34.0448</a:t>
            </a:r>
          </a:p>
        </p:txBody>
      </p:sp>
      <p:sp>
        <p:nvSpPr>
          <p:cNvPr id="2051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1620BE-E73B-4199-8D98-3FB770A8EDC6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2178050"/>
          </a:xfrm>
        </p:spPr>
        <p:txBody>
          <a:bodyPr/>
          <a:lstStyle/>
          <a:p>
            <a:pPr eaLnBrk="1" hangingPunct="1"/>
            <a:r>
              <a:rPr lang="cs-CZ" sz="2800" smtClean="0"/>
              <a:t>Využití ICT pro rozvoj klíčových kompetencí</a:t>
            </a:r>
            <a:br>
              <a:rPr lang="cs-CZ" sz="280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CZ.1.07/1.5.00/34.0448</a:t>
            </a:r>
          </a:p>
        </p:txBody>
      </p:sp>
      <p:pic>
        <p:nvPicPr>
          <p:cNvPr id="2053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468312" cy="28733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2056" name="Picture 11" descr="logo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549275"/>
            <a:ext cx="173355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"/>
          <p:cNvSpPr txBox="1">
            <a:spLocks noChangeArrowheads="1"/>
          </p:cNvSpPr>
          <p:nvPr/>
        </p:nvSpPr>
        <p:spPr bwMode="auto">
          <a:xfrm>
            <a:off x="2195513" y="692150"/>
            <a:ext cx="612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endParaRPr lang="cs-CZ" sz="1800"/>
          </a:p>
        </p:txBody>
      </p:sp>
      <p:sp>
        <p:nvSpPr>
          <p:cNvPr id="2058" name="Text Box 13"/>
          <p:cNvSpPr txBox="1">
            <a:spLocks noChangeArrowheads="1"/>
          </p:cNvSpPr>
          <p:nvPr/>
        </p:nvSpPr>
        <p:spPr bwMode="auto">
          <a:xfrm>
            <a:off x="2339975" y="549275"/>
            <a:ext cx="63373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cs-CZ" sz="1400"/>
              <a:t>Střední odborná škola elektrotechnická, Centrum odborné přípravy</a:t>
            </a:r>
            <a:br>
              <a:rPr lang="cs-CZ" sz="1400"/>
            </a:br>
            <a:r>
              <a:rPr lang="cs-CZ" sz="1400"/>
              <a:t>Zvolenovská 537, Hluboká nad Vltavou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30" name="Group 86"/>
          <p:cNvGraphicFramePr>
            <a:graphicFrameLocks noGrp="1"/>
          </p:cNvGraphicFramePr>
          <p:nvPr>
            <p:ph type="tbl" idx="1"/>
          </p:nvPr>
        </p:nvGraphicFramePr>
        <p:xfrm>
          <a:off x="1403350" y="1700213"/>
          <a:ext cx="6697663" cy="4505904"/>
        </p:xfrm>
        <a:graphic>
          <a:graphicData uri="http://schemas.openxmlformats.org/drawingml/2006/table">
            <a:tbl>
              <a:tblPr/>
              <a:tblGrid>
                <a:gridCol w="2000250"/>
                <a:gridCol w="4697413"/>
              </a:tblGrid>
              <a:tr h="3603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CZ.1.07/1.5.00/34.0448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ICT- SZ – 1_12 Kdy a jak začít platit daň z příjmu?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0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Střední odborná škola elektrotechnická, </a:t>
                      </a:r>
                      <a:b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Centrum odborné přípravy, </a:t>
                      </a:r>
                      <a:b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Zvolenovská 537, Hluboká nad Vltavou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Milena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Luxíková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Daně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 – 4. ročník SOŠ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tvorby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listopad 2012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s výkladem, motivace k diskuzi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DUM je určený jako námět k diskuzi o dani z příjmu. Pomocí materiálu jednoduchou formou objasníme kdy a jak mají žáci platit daň z příjmu při příležitostné práci. Materiál je vhodný doplňovat konkrétními situacemi dle zkušeností žáků z brigád.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Pokud není uvedeno jinak, uvedený materiál je z vlastních zdrojů autora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74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CZ.1.07/1.5.00/34.0448</a:t>
            </a:r>
          </a:p>
        </p:txBody>
      </p:sp>
      <p:sp>
        <p:nvSpPr>
          <p:cNvPr id="307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7F6355E-F966-4A52-8DBE-9E662846294C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307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32025" y="1089025"/>
            <a:ext cx="5219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3113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14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15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16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961652" y="368592"/>
            <a:ext cx="5262979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Kdy a jak platit </a:t>
            </a:r>
          </a:p>
          <a:p>
            <a:pPr algn="ctr">
              <a:buNone/>
            </a:pP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daň z příjmu ?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96" y="2798916"/>
            <a:ext cx="3095625" cy="30956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568" y="2438868"/>
            <a:ext cx="3095625" cy="30956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láček 6"/>
          <p:cNvSpPr/>
          <p:nvPr/>
        </p:nvSpPr>
        <p:spPr bwMode="auto">
          <a:xfrm>
            <a:off x="2861772" y="3068952"/>
            <a:ext cx="1634496" cy="1170156"/>
          </a:xfrm>
          <a:prstGeom prst="cloudCallou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bláček 7"/>
          <p:cNvSpPr/>
          <p:nvPr/>
        </p:nvSpPr>
        <p:spPr bwMode="auto">
          <a:xfrm>
            <a:off x="3491856" y="2618892"/>
            <a:ext cx="1260168" cy="810108"/>
          </a:xfrm>
          <a:prstGeom prst="cloudCallou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bláček 9"/>
          <p:cNvSpPr/>
          <p:nvPr/>
        </p:nvSpPr>
        <p:spPr bwMode="auto">
          <a:xfrm>
            <a:off x="3041796" y="2438868"/>
            <a:ext cx="1350180" cy="1890252"/>
          </a:xfrm>
          <a:prstGeom prst="cloudCallou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bláček 12"/>
          <p:cNvSpPr/>
          <p:nvPr/>
        </p:nvSpPr>
        <p:spPr bwMode="auto">
          <a:xfrm>
            <a:off x="5742156" y="4239108"/>
            <a:ext cx="2885473" cy="1170156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/>
              <a:t>p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omoci sousedovi na zahradě</a:t>
            </a:r>
          </a:p>
        </p:txBody>
      </p:sp>
      <p:sp>
        <p:nvSpPr>
          <p:cNvPr id="14" name="Obláček 13"/>
          <p:cNvSpPr/>
          <p:nvPr/>
        </p:nvSpPr>
        <p:spPr bwMode="auto">
          <a:xfrm>
            <a:off x="5022060" y="4239108"/>
            <a:ext cx="3941916" cy="1440192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/>
              <a:t>p</a:t>
            </a:r>
            <a:r>
              <a:rPr lang="cs-CZ" sz="2000" b="1" dirty="0" smtClean="0"/>
              <a:t>rodat vlastnoručně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 smtClean="0"/>
              <a:t>nasbírané borůvky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Obláček 14"/>
          <p:cNvSpPr/>
          <p:nvPr/>
        </p:nvSpPr>
        <p:spPr bwMode="auto">
          <a:xfrm>
            <a:off x="6282228" y="4329120"/>
            <a:ext cx="2340312" cy="1170156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/>
              <a:t>p</a:t>
            </a:r>
            <a:r>
              <a:rPr lang="cs-CZ" sz="2000" b="1" dirty="0" smtClean="0"/>
              <a:t>omoci při stavbě domu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bláček 15"/>
          <p:cNvSpPr/>
          <p:nvPr/>
        </p:nvSpPr>
        <p:spPr bwMode="auto">
          <a:xfrm>
            <a:off x="5922180" y="4419132"/>
            <a:ext cx="2970396" cy="1170156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/>
              <a:t>d</a:t>
            </a:r>
            <a:r>
              <a:rPr lang="cs-CZ" sz="2000" b="1" dirty="0" smtClean="0"/>
              <a:t>oučit</a:t>
            </a:r>
            <a:r>
              <a:rPr lang="cs-CZ" sz="1600" b="1" dirty="0" smtClean="0"/>
              <a:t> </a:t>
            </a:r>
            <a:r>
              <a:rPr lang="cs-CZ" sz="2000" b="1" dirty="0" smtClean="0"/>
              <a:t>matematiku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bláček 16"/>
          <p:cNvSpPr/>
          <p:nvPr/>
        </p:nvSpPr>
        <p:spPr bwMode="auto">
          <a:xfrm>
            <a:off x="6192216" y="4329120"/>
            <a:ext cx="2610347" cy="1170156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/>
              <a:t>v</a:t>
            </a:r>
            <a:r>
              <a:rPr lang="cs-CZ" sz="2000" b="1" dirty="0" smtClean="0"/>
              <a:t>ymalovat sousedce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Obláček 17"/>
          <p:cNvSpPr/>
          <p:nvPr/>
        </p:nvSpPr>
        <p:spPr bwMode="auto">
          <a:xfrm>
            <a:off x="5922180" y="4329120"/>
            <a:ext cx="2970396" cy="1170156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 smtClean="0"/>
              <a:t>nasekat dřevo či trávu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bláček 18"/>
          <p:cNvSpPr/>
          <p:nvPr/>
        </p:nvSpPr>
        <p:spPr bwMode="auto">
          <a:xfrm>
            <a:off x="6192216" y="4419132"/>
            <a:ext cx="2250300" cy="900120"/>
          </a:xfrm>
          <a:prstGeom prst="cloudCallou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cs-CZ" sz="2000" b="1" dirty="0"/>
              <a:t>p</a:t>
            </a:r>
            <a:r>
              <a:rPr lang="cs-CZ" sz="2000" b="1" dirty="0" smtClean="0"/>
              <a:t>ůjčit auto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85037" y="0"/>
            <a:ext cx="3158963" cy="3158963"/>
          </a:xfrm>
          <a:prstGeom prst="rect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1" name="Obdélník 20"/>
          <p:cNvSpPr/>
          <p:nvPr/>
        </p:nvSpPr>
        <p:spPr>
          <a:xfrm>
            <a:off x="341436" y="908664"/>
            <a:ext cx="51090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Jak si mohu přivydělat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27 0.07222 L -0.58107 -0.374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" y="-2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1 0.03287 L -0.25608 -0.3479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-1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-0.60052 -0.2493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-12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0.00671 L -0.19201 -0.2164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-1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2 0.00671 L -0.61059 -0.0326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" y="-2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-0.43212 0.105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" y="5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7199 L -0.01996 0.1247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" y="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521460" y="638628"/>
            <a:ext cx="39020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Jsem podnikatel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91496" y="1538749"/>
            <a:ext cx="7651020" cy="2480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000" dirty="0" smtClean="0"/>
              <a:t>Ne, nemám-li živnostenské oprávnění, pracovní smlouvu, dohodu o provedení práce…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  <a:p>
            <a:pPr>
              <a:buNone/>
            </a:pPr>
            <a:r>
              <a:rPr lang="cs-CZ" sz="2000" dirty="0" smtClean="0"/>
              <a:t>Jedná se o </a:t>
            </a:r>
            <a:r>
              <a:rPr lang="cs-CZ" sz="2400" b="1" dirty="0" smtClean="0"/>
              <a:t>příležitostní příjem</a:t>
            </a: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652144" y="2978940"/>
            <a:ext cx="3095625" cy="309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89579" y="278580"/>
            <a:ext cx="37802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Musím platit daň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81508" y="1178700"/>
            <a:ext cx="5824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2000" dirty="0" smtClean="0"/>
              <a:t>Ne, pokud si vyděláte méně než 20 000 Kč za rok</a:t>
            </a:r>
            <a:endParaRPr lang="cs-CZ" sz="20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CFAFB"/>
              </a:clrFrom>
              <a:clrTo>
                <a:srgbClr val="FCFAFB">
                  <a:alpha val="0"/>
                </a:srgbClr>
              </a:clrTo>
            </a:clrChange>
          </a:blip>
          <a:srcRect l="41927" r="7161"/>
          <a:stretch>
            <a:fillRect/>
          </a:stretch>
        </p:blipFill>
        <p:spPr bwMode="auto">
          <a:xfrm>
            <a:off x="6102204" y="1988808"/>
            <a:ext cx="1530204" cy="3095625"/>
          </a:xfrm>
          <a:prstGeom prst="rect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  <p:cxnSp>
        <p:nvCxnSpPr>
          <p:cNvPr id="9" name="Přímá spojovací čára 8"/>
          <p:cNvCxnSpPr/>
          <p:nvPr/>
        </p:nvCxnSpPr>
        <p:spPr bwMode="auto">
          <a:xfrm>
            <a:off x="6372240" y="1988808"/>
            <a:ext cx="914400" cy="914400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ovací čára 10"/>
          <p:cNvCxnSpPr/>
          <p:nvPr/>
        </p:nvCxnSpPr>
        <p:spPr bwMode="auto">
          <a:xfrm>
            <a:off x="6012192" y="2708904"/>
            <a:ext cx="2340312" cy="2790372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Obdélník 11"/>
          <p:cNvSpPr/>
          <p:nvPr/>
        </p:nvSpPr>
        <p:spPr bwMode="auto">
          <a:xfrm>
            <a:off x="2951784" y="1808784"/>
            <a:ext cx="1980264" cy="153020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5" name="Přímá spojovací čára 14"/>
          <p:cNvCxnSpPr/>
          <p:nvPr/>
        </p:nvCxnSpPr>
        <p:spPr bwMode="auto">
          <a:xfrm>
            <a:off x="5922180" y="1988808"/>
            <a:ext cx="2160288" cy="306040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Přímá spojovací čára 16"/>
          <p:cNvCxnSpPr/>
          <p:nvPr/>
        </p:nvCxnSpPr>
        <p:spPr bwMode="auto">
          <a:xfrm flipH="1">
            <a:off x="5652144" y="1988808"/>
            <a:ext cx="2340312" cy="306040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472" y="188568"/>
            <a:ext cx="810108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 mám dělat, je-li můj příjem vyšší než 20 000 Kč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91496" y="1358724"/>
            <a:ext cx="7258847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dirty="0" smtClean="0"/>
              <a:t>Vyzvednout nebo stáhnout formulář pro daňové přiznání </a:t>
            </a:r>
          </a:p>
          <a:p>
            <a:pPr marL="457200" indent="-45720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</a:t>
            </a: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mfcr.cz</a:t>
            </a:r>
            <a:endParaRPr lang="cs-CZ" sz="2000" dirty="0" smtClean="0"/>
          </a:p>
          <a:p>
            <a:pPr marL="457200" indent="-457200">
              <a:buAutoNum type="arabicPeriod" startAt="2"/>
            </a:pPr>
            <a:r>
              <a:rPr lang="cs-CZ" sz="2000" dirty="0" smtClean="0"/>
              <a:t>Vyplnit a odnést na finanční úřad, případně odeslat poštou</a:t>
            </a:r>
          </a:p>
          <a:p>
            <a:pPr marL="457200" indent="-45720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do 1. dubna následujícího roku   </a:t>
            </a:r>
            <a:r>
              <a:rPr lang="cs-CZ" sz="1000" dirty="0" smtClean="0"/>
              <a:t>(doporučeně, uschovat podací lístek)</a:t>
            </a:r>
          </a:p>
          <a:p>
            <a:pPr marL="457200" indent="-45720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Pro elektronické podání musí být elektronický podpis </a:t>
            </a:r>
          </a:p>
          <a:p>
            <a:pPr marL="457200" indent="-457200">
              <a:buNone/>
            </a:pPr>
            <a:r>
              <a:rPr lang="cs-CZ" sz="2000" dirty="0" smtClean="0"/>
              <a:t>3.    Zaplatit daň 15% z příjmu</a:t>
            </a:r>
          </a:p>
          <a:p>
            <a:pPr marL="457200" indent="-457200">
              <a:buNone/>
            </a:pPr>
            <a:r>
              <a:rPr lang="cs-CZ" sz="1000" dirty="0"/>
              <a:t> </a:t>
            </a:r>
            <a:r>
              <a:rPr lang="cs-CZ" sz="1000" dirty="0" smtClean="0"/>
              <a:t>              </a:t>
            </a:r>
            <a:endParaRPr lang="cs-CZ" sz="2000" dirty="0" smtClean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7446" b="18584"/>
          <a:stretch>
            <a:fillRect/>
          </a:stretch>
        </p:blipFill>
        <p:spPr bwMode="auto">
          <a:xfrm>
            <a:off x="5922180" y="3699036"/>
            <a:ext cx="3095625" cy="1980264"/>
          </a:xfrm>
          <a:prstGeom prst="rect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9D4F71-902F-4BB8-83F4-23C7743DB4CD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01484" y="278580"/>
            <a:ext cx="7651454" cy="17666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Jak mám postupovat, když zapomenu </a:t>
            </a:r>
          </a:p>
          <a:p>
            <a:pPr algn="ctr">
              <a:buNone/>
            </a:pP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aplatit daně nebo včas neodevzdám </a:t>
            </a:r>
          </a:p>
          <a:p>
            <a:pPr>
              <a:buNone/>
            </a:pP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aňové přiznání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1508" y="2528880"/>
            <a:ext cx="3147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2000" dirty="0" smtClean="0"/>
              <a:t>Uhraďte pokutu z prodlení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t="17446" b="15676"/>
          <a:stretch>
            <a:fillRect/>
          </a:stretch>
        </p:blipFill>
        <p:spPr bwMode="auto">
          <a:xfrm>
            <a:off x="5922180" y="2888928"/>
            <a:ext cx="3095625" cy="2070276"/>
          </a:xfrm>
          <a:prstGeom prst="rect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9D4F71-902F-4BB8-83F4-23C7743DB4CD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1460" y="188568"/>
            <a:ext cx="828464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Mohu odevzdat daňové přiznání později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520" y="1718772"/>
            <a:ext cx="73741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2000" dirty="0" smtClean="0"/>
              <a:t>Ano, požádám – li finanční úřad předem, lze termín za poplatek</a:t>
            </a:r>
          </a:p>
          <a:p>
            <a:pPr>
              <a:buNone/>
            </a:pPr>
            <a:r>
              <a:rPr lang="cs-CZ" sz="2000" dirty="0" smtClean="0"/>
              <a:t> o 3 měsíce oddálit.</a:t>
            </a:r>
            <a:endParaRPr lang="cs-CZ" sz="2000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t="15107" b="15107"/>
          <a:stretch>
            <a:fillRect/>
          </a:stretch>
        </p:blipFill>
        <p:spPr bwMode="auto">
          <a:xfrm>
            <a:off x="4752024" y="2708904"/>
            <a:ext cx="3813156" cy="2880384"/>
          </a:xfrm>
          <a:prstGeom prst="rightArrow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9D4F71-902F-4BB8-83F4-23C7743DB4CD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61412" y="188568"/>
            <a:ext cx="8641151" cy="11757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 nepozornosti nebo nezkušenosti jsem</a:t>
            </a:r>
          </a:p>
          <a:p>
            <a:pPr>
              <a:buNone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dopustil daňového přestupku. Co s tím ?</a:t>
            </a:r>
            <a:endParaRPr lang="cs-CZ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472" y="1898796"/>
            <a:ext cx="73340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2000" dirty="0" smtClean="0"/>
              <a:t>Řešte co nejdříve. Kontaktujte pobočku finančního úřadu nebo </a:t>
            </a:r>
          </a:p>
          <a:p>
            <a:pPr>
              <a:buNone/>
            </a:pPr>
            <a:r>
              <a:rPr lang="cs-CZ" sz="2000" dirty="0"/>
              <a:t>v</a:t>
            </a:r>
            <a:r>
              <a:rPr lang="cs-CZ" sz="2000" dirty="0" smtClean="0"/>
              <a:t>yhledejte informace na stránkách České daňové zprávy.</a:t>
            </a:r>
            <a:endParaRPr lang="cs-CZ" sz="2000" dirty="0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44" y="2798916"/>
            <a:ext cx="3095625" cy="3095625"/>
          </a:xfrm>
          <a:prstGeom prst="rect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9D4F71-902F-4BB8-83F4-23C7743DB4CD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1436" y="278580"/>
            <a:ext cx="6946132" cy="117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cs-CZ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Daňovou problematiku nezvládám.</a:t>
            </a:r>
          </a:p>
          <a:p>
            <a:pPr>
              <a:buNone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Kdo mi pomůže ?</a:t>
            </a:r>
            <a:endParaRPr lang="cs-CZ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472" y="2168832"/>
            <a:ext cx="68884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2000" dirty="0" smtClean="0"/>
              <a:t>Poraďte se s daňovým poradcem, nechte si vést účetnictví </a:t>
            </a:r>
          </a:p>
          <a:p>
            <a:pPr>
              <a:buNone/>
            </a:pPr>
            <a:r>
              <a:rPr lang="cs-CZ" sz="2000" dirty="0" smtClean="0"/>
              <a:t>vyškolenou osobou</a:t>
            </a:r>
            <a:endParaRPr lang="cs-CZ" sz="20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t="15107" b="15107"/>
          <a:stretch>
            <a:fillRect/>
          </a:stretch>
        </p:blipFill>
        <p:spPr bwMode="auto">
          <a:xfrm>
            <a:off x="5832168" y="2888928"/>
            <a:ext cx="3095625" cy="2160288"/>
          </a:xfrm>
          <a:prstGeom prst="rect">
            <a:avLst/>
          </a:prstGeom>
          <a:noFill/>
          <a:ln w="12700" cap="sq" cmpd="sng" algn="ctr">
            <a:noFill/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Rectangle 10"/>
          <p:cNvSpPr>
            <a:spLocks noGrp="1" noChangeArrowheads="1"/>
          </p:cNvSpPr>
          <p:nvPr>
            <p:ph sz="half" idx="1"/>
          </p:nvPr>
        </p:nvSpPr>
        <p:spPr>
          <a:xfrm>
            <a:off x="971520" y="548616"/>
            <a:ext cx="6913563" cy="3870654"/>
          </a:xfrm>
        </p:spPr>
        <p:txBody>
          <a:bodyPr/>
          <a:lstStyle/>
          <a:p>
            <a:pPr eaLnBrk="1" hangingPunct="1"/>
            <a:r>
              <a:rPr lang="cs-CZ" sz="2000" b="1" dirty="0" smtClean="0"/>
              <a:t>Seznam literatury a pramenů</a:t>
            </a:r>
          </a:p>
          <a:p>
            <a:pPr eaLnBrk="1" hangingPunct="1"/>
            <a:r>
              <a:rPr lang="cs-CZ" sz="1800" b="1" dirty="0" smtClean="0">
                <a:solidFill>
                  <a:srgbClr val="002060"/>
                </a:solidFill>
              </a:rPr>
              <a:t>Materiály jsou určeny pro bezplatné používání pro potřeby výuky a vzdělávání na všech typech škol a školských zařízení. Jakékoliv další využití podléhá autorskému zákonu.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>
              <a:buNone/>
            </a:pPr>
            <a:r>
              <a:rPr lang="cs-CZ" sz="2000" b="1" dirty="0" smtClean="0">
                <a:solidFill>
                  <a:srgbClr val="002060"/>
                </a:solidFill>
              </a:rPr>
              <a:t>     Použité zdroje:</a:t>
            </a:r>
          </a:p>
          <a:p>
            <a:pPr eaLnBrk="1" hangingPunct="1">
              <a:buNone/>
            </a:pPr>
            <a:r>
              <a:rPr lang="cs-CZ" sz="2000" b="1" dirty="0" smtClean="0">
                <a:solidFill>
                  <a:srgbClr val="002060"/>
                </a:solidFill>
              </a:rPr>
              <a:t>     </a:t>
            </a: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mfcr.cz</a:t>
            </a:r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>
              <a:buNone/>
            </a:pPr>
            <a:r>
              <a:rPr lang="cs-CZ" sz="2000" b="1" dirty="0" smtClean="0">
                <a:solidFill>
                  <a:srgbClr val="002060"/>
                </a:solidFill>
              </a:rPr>
              <a:t>     Obrázky použité k vytvoření prezentace jsou součástí </a:t>
            </a:r>
            <a:r>
              <a:rPr lang="cs-CZ" sz="2000" b="1" dirty="0" err="1" smtClean="0">
                <a:solidFill>
                  <a:srgbClr val="002060"/>
                </a:solidFill>
              </a:rPr>
              <a:t>microsoft</a:t>
            </a:r>
            <a:r>
              <a:rPr lang="cs-CZ" sz="2000" b="1" dirty="0" smtClean="0">
                <a:solidFill>
                  <a:srgbClr val="002060"/>
                </a:solidFill>
              </a:rPr>
              <a:t> office     </a:t>
            </a:r>
            <a:r>
              <a:rPr lang="cs-CZ" sz="2000" dirty="0" smtClean="0">
                <a:hlinkClick r:id="rId4"/>
              </a:rPr>
              <a:t>http://office.</a:t>
            </a:r>
            <a:r>
              <a:rPr lang="cs-CZ" sz="2000" dirty="0" err="1" smtClean="0">
                <a:hlinkClick r:id="rId4"/>
              </a:rPr>
              <a:t>microsoft.com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pPr eaLnBrk="1" hangingPunct="1">
              <a:buNone/>
            </a:pPr>
            <a:r>
              <a:rPr lang="cs-CZ" sz="2000" dirty="0" smtClean="0"/>
              <a:t>    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Vlastní tvorba autora</a:t>
            </a:r>
          </a:p>
          <a:p>
            <a:pPr eaLnBrk="1" hangingPunct="1">
              <a:buNone/>
            </a:pPr>
            <a:r>
              <a:rPr lang="cs-CZ" sz="2000" b="1" dirty="0" smtClean="0">
                <a:solidFill>
                  <a:srgbClr val="002060"/>
                </a:solidFill>
              </a:rPr>
              <a:t> 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dirty="0" smtClean="0"/>
          </a:p>
        </p:txBody>
      </p:sp>
      <p:sp>
        <p:nvSpPr>
          <p:cNvPr id="4098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CZ.1.07/1.5.00/34.0448</a:t>
            </a:r>
          </a:p>
        </p:txBody>
      </p:sp>
      <p:sp>
        <p:nvSpPr>
          <p:cNvPr id="4099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068057-0C40-48F1-A342-DADAC00E0DC7}" type="slidenum">
              <a:rPr lang="cs-CZ" smtClean="0"/>
              <a:pPr/>
              <a:t>12</a:t>
            </a:fld>
            <a:endParaRPr lang="cs-CZ" smtClean="0"/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4101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2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3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4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  <p:pic>
        <p:nvPicPr>
          <p:cNvPr id="4106" name="Picture 5" descr="LOGO Investice do rozvoje vzdělán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427</Words>
  <Application>Microsoft Office PowerPoint</Application>
  <PresentationFormat>Předvádění na obrazovce (4:3)</PresentationFormat>
  <Paragraphs>87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Výchozí návrh</vt:lpstr>
      <vt:lpstr>Využití ICT pro rozvoj klíčových kompetencí  CZ.1.07/1.5.00/34.0448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ICT - SZ - 1_12 Kdy a jak začít platit daň z příjmu?</dc:title>
  <dc:subject>Ekonomika</dc:subject>
  <dc:creator>SOŠE Hluboká nad Vltavou</dc:creator>
  <cp:keywords>příležitostný příjem, daně</cp:keywords>
  <dc:description>DUM motivuje k diskuzi o dani z příjmu.Jednoduchou formou objasníme kdy a jak mají žáci platit daň při příležitostné práci.</dc:description>
  <cp:lastModifiedBy>FSC</cp:lastModifiedBy>
  <cp:revision>38</cp:revision>
  <dcterms:created xsi:type="dcterms:W3CDTF">2012-07-02T13:04:44Z</dcterms:created>
  <dcterms:modified xsi:type="dcterms:W3CDTF">2012-11-24T19:54:47Z</dcterms:modified>
  <cp:category>Střední školy </cp:category>
</cp:coreProperties>
</file>