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1" r:id="rId4"/>
    <p:sldId id="265" r:id="rId5"/>
    <p:sldId id="259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7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CE80D9-4903-47C4-835F-1A4413A8D61C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B0B4EFE-2F9F-4F7F-AB86-E735B405E0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2/27/Apple_I.jpg" TargetMode="External"/><Relationship Id="rId13" Type="http://schemas.openxmlformats.org/officeDocument/2006/relationships/hyperlink" Target="http://upload.wikimedia.org/wikipedia/commons/1/11/Macbook_white_redjar_20060603.jpg" TargetMode="External"/><Relationship Id="rId18" Type="http://schemas.openxmlformats.org/officeDocument/2006/relationships/hyperlink" Target="http://upload.wikimedia.org/wikipedia/commons/7/72/Apple_TV_2nd_Generation.jpg" TargetMode="External"/><Relationship Id="rId3" Type="http://schemas.openxmlformats.org/officeDocument/2006/relationships/hyperlink" Target="http://upload.wikimedia.org/wikipedia/en/9/9f/Apple-logo.svg" TargetMode="External"/><Relationship Id="rId7" Type="http://schemas.openxmlformats.org/officeDocument/2006/relationships/hyperlink" Target="http://upload.wikimedia.org/wikipedia/commons/f/fa/Apple_logo_black.svg" TargetMode="External"/><Relationship Id="rId12" Type="http://schemas.openxmlformats.org/officeDocument/2006/relationships/hyperlink" Target="http://upload.wikimedia.org/wikipedia/commons/f/f6/Steve_Wozniak.jpg" TargetMode="External"/><Relationship Id="rId17" Type="http://schemas.openxmlformats.org/officeDocument/2006/relationships/hyperlink" Target="http://upload.wikimedia.org/wikipedia/commons/8/8e/OS_X-Logo.svg" TargetMode="External"/><Relationship Id="rId2" Type="http://schemas.openxmlformats.org/officeDocument/2006/relationships/hyperlink" Target="http://upload.wikimedia.org/wikipedia/commons/c/c8/Applecomputerheadquarters.jpg" TargetMode="External"/><Relationship Id="rId16" Type="http://schemas.openxmlformats.org/officeDocument/2006/relationships/hyperlink" Target="http://upload.wikimedia.org/wikipedia/commons/2/22/IPhone_Image_Viewer.jpg" TargetMode="External"/><Relationship Id="rId20" Type="http://schemas.openxmlformats.org/officeDocument/2006/relationships/hyperlink" Target="http://upload.wikimedia.org/wikipedia/commons/c/ca/Mac_Pro_Towe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8/84/Apple_Computer_Logo_rainbow.svg" TargetMode="External"/><Relationship Id="rId11" Type="http://schemas.openxmlformats.org/officeDocument/2006/relationships/hyperlink" Target="http://upload.wikimedia.org/wikipedia/commons/5/58/Stevejobs_Macworld2005.jpg" TargetMode="External"/><Relationship Id="rId5" Type="http://schemas.openxmlformats.org/officeDocument/2006/relationships/hyperlink" Target="http://upload.wikimedia.org/wikipedia/commons/f/fa/Apple_first_logo.png" TargetMode="External"/><Relationship Id="rId15" Type="http://schemas.openxmlformats.org/officeDocument/2006/relationships/hyperlink" Target="http://upload.wikimedia.org/wikipedia/commons/1/11/IPod_family.png" TargetMode="External"/><Relationship Id="rId10" Type="http://schemas.openxmlformats.org/officeDocument/2006/relationships/hyperlink" Target="http://upload.wikimedia.org/wikipedia/commons/e/e3/Macintosh_128k_transparency.png" TargetMode="External"/><Relationship Id="rId19" Type="http://schemas.openxmlformats.org/officeDocument/2006/relationships/hyperlink" Target="http://upload.wikimedia.org/wikipedia/commons/c/ce/Magic_Mouse_01_Pengo.jpg" TargetMode="External"/><Relationship Id="rId4" Type="http://schemas.openxmlformats.org/officeDocument/2006/relationships/hyperlink" Target="http://cs.wikipedia.org/wiki/Apple" TargetMode="External"/><Relationship Id="rId9" Type="http://schemas.openxmlformats.org/officeDocument/2006/relationships/hyperlink" Target="http://upload.wikimedia.org/wikipedia/commons/7/70/Apple-II.jpg" TargetMode="External"/><Relationship Id="rId14" Type="http://schemas.openxmlformats.org/officeDocument/2006/relationships/hyperlink" Target="http://upload.wikimedia.org/wikipedia/commons/8/81/Apple_magsafe_tight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Apple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5892520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MacBook</a:t>
            </a:r>
            <a:r>
              <a:rPr lang="cs-CZ" dirty="0" smtClean="0"/>
              <a:t> Pro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 Řada notebooků vyráběných firmou Apple</a:t>
            </a:r>
            <a:endParaRPr lang="cs-CZ" dirty="0"/>
          </a:p>
        </p:txBody>
      </p:sp>
      <p:pic>
        <p:nvPicPr>
          <p:cNvPr id="24580" name="Picture 4" descr="Soubor:Macbook pro 15 2010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4392488" cy="2942968"/>
          </a:xfrm>
          <a:prstGeom prst="rect">
            <a:avLst/>
          </a:prstGeom>
          <a:noFill/>
        </p:spPr>
      </p:pic>
      <p:pic>
        <p:nvPicPr>
          <p:cNvPr id="24578" name="Picture 2" descr="http://upload.wikimedia.org/wikipedia/commons/f/fa/Apple_MacBookPros_13-15-17_stacked_08-2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73016"/>
            <a:ext cx="3960440" cy="26396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err="1" smtClean="0"/>
              <a:t>iMac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Osobní počítač typu „vše v jednom“</a:t>
            </a:r>
          </a:p>
          <a:p>
            <a:r>
              <a:rPr lang="pt-BR" dirty="0" smtClean="0"/>
              <a:t>K popularitě iMacu přispělo i využití USB portů</a:t>
            </a:r>
            <a:endParaRPr lang="cs-CZ" dirty="0"/>
          </a:p>
        </p:txBody>
      </p:sp>
      <p:pic>
        <p:nvPicPr>
          <p:cNvPr id="25602" name="Picture 2" descr="Soubor:IMac Bondi 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348880"/>
            <a:ext cx="3600400" cy="396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err="1" smtClean="0"/>
              <a:t>iPod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Multimediální přehrávač</a:t>
            </a:r>
          </a:p>
          <a:p>
            <a:r>
              <a:rPr lang="cs-CZ" dirty="0" smtClean="0"/>
              <a:t>Ovládá pomocí dotykového kolečka</a:t>
            </a:r>
          </a:p>
          <a:p>
            <a:r>
              <a:rPr lang="cs-CZ" dirty="0" smtClean="0"/>
              <a:t>Výjimkou je model </a:t>
            </a:r>
            <a:r>
              <a:rPr lang="cs-CZ" dirty="0" err="1" smtClean="0"/>
              <a:t>iPod</a:t>
            </a:r>
            <a:r>
              <a:rPr lang="cs-CZ" dirty="0" smtClean="0"/>
              <a:t> </a:t>
            </a:r>
            <a:r>
              <a:rPr lang="cs-CZ" dirty="0" err="1" smtClean="0"/>
              <a:t>Touch</a:t>
            </a:r>
            <a:r>
              <a:rPr lang="cs-CZ" dirty="0" smtClean="0"/>
              <a:t>, který se ovládá pomocí velkého dotykového displeje</a:t>
            </a:r>
            <a:endParaRPr lang="cs-CZ" dirty="0"/>
          </a:p>
        </p:txBody>
      </p:sp>
      <p:pic>
        <p:nvPicPr>
          <p:cNvPr id="26626" name="Picture 2" descr="http://upload.wikimedia.org/wikipedia/commons/1/11/IPod_famil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573016"/>
            <a:ext cx="5256584" cy="2732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iPhone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Spojuje funkce mobilního telefonu s fotoaparátem multimediálního přehrávače (</a:t>
            </a:r>
            <a:r>
              <a:rPr lang="cs-CZ" dirty="0" err="1" smtClean="0"/>
              <a:t>iPod</a:t>
            </a:r>
            <a:r>
              <a:rPr lang="cs-CZ" dirty="0" smtClean="0"/>
              <a:t>) a zařízení pro mobilní komunikaci s internetem</a:t>
            </a:r>
          </a:p>
          <a:p>
            <a:r>
              <a:rPr lang="cs-CZ" dirty="0" smtClean="0"/>
              <a:t>Ovládá se pomocí velkého dotykového displeje s virtuální klávesnicí</a:t>
            </a:r>
            <a:endParaRPr lang="cs-CZ" dirty="0"/>
          </a:p>
        </p:txBody>
      </p:sp>
      <p:pic>
        <p:nvPicPr>
          <p:cNvPr id="27650" name="Picture 2" descr="http://upload.wikimedia.org/wikipedia/commons/2/22/IPhone_Image_Vie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789040"/>
            <a:ext cx="4392488" cy="2350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Mac OS 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Operační systém pro počítače Macintosh</a:t>
            </a:r>
          </a:p>
          <a:p>
            <a:r>
              <a:rPr lang="cs-CZ" dirty="0" smtClean="0"/>
              <a:t>Grafické uživatelské rozhraní se jmenuje </a:t>
            </a:r>
            <a:r>
              <a:rPr lang="cs-CZ" dirty="0" err="1" smtClean="0"/>
              <a:t>Aqua</a:t>
            </a:r>
            <a:r>
              <a:rPr lang="cs-CZ" dirty="0" smtClean="0"/>
              <a:t> a bylo vyvinuto společností Apple</a:t>
            </a:r>
            <a:endParaRPr lang="cs-CZ" dirty="0"/>
          </a:p>
        </p:txBody>
      </p:sp>
      <p:pic>
        <p:nvPicPr>
          <p:cNvPr id="28674" name="Picture 2" descr="Soubor:OS X-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212976"/>
            <a:ext cx="2232248" cy="265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Další produkty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9698" name="Picture 2" descr="http://upload.wikimedia.org/wikipedia/commons/7/72/Apple_TV_2nd_Gener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789040"/>
            <a:ext cx="3528392" cy="2376264"/>
          </a:xfrm>
          <a:prstGeom prst="rect">
            <a:avLst/>
          </a:prstGeom>
          <a:noFill/>
        </p:spPr>
      </p:pic>
      <p:pic>
        <p:nvPicPr>
          <p:cNvPr id="29700" name="Picture 4" descr="http://upload.wikimedia.org/wikipedia/commons/7/73/Mac_Mini_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808"/>
            <a:ext cx="4104456" cy="1921542"/>
          </a:xfrm>
          <a:prstGeom prst="rect">
            <a:avLst/>
          </a:prstGeom>
          <a:noFill/>
        </p:spPr>
      </p:pic>
      <p:pic>
        <p:nvPicPr>
          <p:cNvPr id="29702" name="Picture 6" descr="http://upload.wikimedia.org/wikipedia/commons/c/ce/Magic_Mouse_01_Pen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789040"/>
            <a:ext cx="3688324" cy="2250454"/>
          </a:xfrm>
          <a:prstGeom prst="rect">
            <a:avLst/>
          </a:prstGeom>
          <a:noFill/>
        </p:spPr>
      </p:pic>
      <p:pic>
        <p:nvPicPr>
          <p:cNvPr id="29704" name="Picture 8" descr="http://upload.wikimedia.org/wikipedia/commons/c/ca/Mac_Pro_Tow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700808"/>
            <a:ext cx="3096344" cy="1890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(27.08.2012)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cs-CZ" dirty="0" smtClean="0">
                <a:hlinkClick r:id="rId2"/>
              </a:rPr>
              <a:t>http://upload.wikimedia.org/wikipedia/commons/c/c8/Applecomputerheadquarters.jpg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http://upload.wikimedia.org/wikipedia/en/9/9f/Apple-logo.svg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http://cs.wikipedia.org/wiki/Apple</a:t>
            </a:r>
          </a:p>
          <a:p>
            <a:r>
              <a:rPr lang="cs-CZ" dirty="0" smtClean="0">
                <a:hlinkClick r:id="rId5"/>
              </a:rPr>
              <a:t>http://upload.wikimedia.org/wikipedia/commons/f/fa/Apple_first_logo.png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http://upload.wikimedia.org/wikipedia/commons/8/84/Apple_Computer_Logo_rainbow.svg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http://upload.wikimedia.org/wikipedia/commons/f/fa/Apple_logo_black.svg</a:t>
            </a:r>
          </a:p>
          <a:p>
            <a:r>
              <a:rPr lang="cs-CZ" dirty="0" smtClean="0">
                <a:hlinkClick r:id="rId8"/>
              </a:rPr>
              <a:t>http://upload.wikimedia.org/wikipedia/commons/2/27/Apple_I.jpg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http://upload.wikimedia.org/wikipedia/commons/7/70/Apple-II.jpg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http://upload.wikimedia.org/wikipedia/commons/e/e3/Macintosh_128k_transparency.png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http://upload.wikimedia.org/wikipedia/commons/5/58/Stevejobs_Macworld2005.jpg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http://upload.wikimedia.org/wikipedia/commons/f/f6/Steve_Wozniak.jpg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http://upload.wikimedia.org/wikipedia/commons/1/11/Macbook_white_redjar_20060603.jpg</a:t>
            </a:r>
            <a:endParaRPr lang="cs-CZ" dirty="0" smtClean="0"/>
          </a:p>
          <a:p>
            <a:r>
              <a:rPr lang="cs-CZ" dirty="0" smtClean="0">
                <a:hlinkClick r:id="rId14"/>
              </a:rPr>
              <a:t>http://upload.wikimedia.org/wikipedia/commons/8/81/Apple_magsafe_tight.jpg</a:t>
            </a:r>
            <a:endParaRPr lang="cs-CZ" dirty="0" smtClean="0"/>
          </a:p>
          <a:p>
            <a:r>
              <a:rPr lang="cs-CZ" dirty="0" smtClean="0">
                <a:hlinkClick r:id="rId15"/>
              </a:rPr>
              <a:t>http://upload.wikimedia.org/wikipedia/commons/1/11/IPod_family.png</a:t>
            </a:r>
            <a:endParaRPr lang="cs-CZ" dirty="0" smtClean="0"/>
          </a:p>
          <a:p>
            <a:r>
              <a:rPr lang="cs-CZ" dirty="0" smtClean="0">
                <a:hlinkClick r:id="rId16"/>
              </a:rPr>
              <a:t>http://upload.wikimedia.org/wikipedia/commons/2/22/IPhone_Image_Viewer.jpg</a:t>
            </a:r>
            <a:endParaRPr lang="cs-CZ" dirty="0" smtClean="0"/>
          </a:p>
          <a:p>
            <a:r>
              <a:rPr lang="cs-CZ" dirty="0" smtClean="0">
                <a:hlinkClick r:id="rId17"/>
              </a:rPr>
              <a:t>http://upload.wikimedia.org/wikipedia/commons/8/8e/OS_X-Logo.svg</a:t>
            </a:r>
            <a:endParaRPr lang="cs-CZ" dirty="0" smtClean="0"/>
          </a:p>
          <a:p>
            <a:r>
              <a:rPr lang="cs-CZ" dirty="0" smtClean="0">
                <a:hlinkClick r:id="rId18"/>
              </a:rPr>
              <a:t> http://upload.wikimedia.org/wikipedia/commons/7/72/Apple_TV_2nd_Generation.jpg</a:t>
            </a:r>
            <a:endParaRPr lang="cs-CZ" dirty="0" smtClean="0"/>
          </a:p>
          <a:p>
            <a:r>
              <a:rPr lang="cs-CZ" dirty="0" smtClean="0">
                <a:hlinkClick r:id="rId19"/>
              </a:rPr>
              <a:t>http://upload.wikimedia.org/wikipedia/commons/c/ce/Magic_Mouse_01_Pengo.jpg</a:t>
            </a:r>
            <a:endParaRPr lang="cs-CZ" dirty="0" smtClean="0"/>
          </a:p>
          <a:p>
            <a:r>
              <a:rPr lang="cs-CZ" dirty="0" smtClean="0">
                <a:hlinkClick r:id="rId20"/>
              </a:rPr>
              <a:t>http://</a:t>
            </a:r>
            <a:r>
              <a:rPr lang="cs-CZ" dirty="0" smtClean="0">
                <a:hlinkClick r:id="rId20"/>
              </a:rPr>
              <a:t>upload.wikimedia.org/wikipedia/commons/c/ca/Mac_Pro_Tower.jpg</a:t>
            </a:r>
            <a:endParaRPr lang="cs-CZ" dirty="0" smtClean="0">
              <a:hlinkClick r:id="rId20"/>
            </a:endParaRPr>
          </a:p>
          <a:p>
            <a:r>
              <a:rPr lang="cs-CZ" b="1" dirty="0" smtClean="0">
                <a:hlinkClick r:id="rId20"/>
              </a:rPr>
              <a:t>Z</a:t>
            </a:r>
            <a:r>
              <a:rPr lang="cs-CZ" b="1" dirty="0" smtClean="0"/>
              <a:t>droje obrázků: MS Office Klipart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Apple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Firma zaměřená na </a:t>
            </a:r>
            <a:r>
              <a:rPr lang="pl-PL" dirty="0" smtClean="0"/>
              <a:t>výrobu počítačů vývoji softwaru i hardwaru. </a:t>
            </a:r>
          </a:p>
          <a:p>
            <a:r>
              <a:rPr lang="cs-CZ" dirty="0" smtClean="0"/>
              <a:t>Vývoj multimediálních přehrávačů </a:t>
            </a:r>
            <a:r>
              <a:rPr lang="cs-CZ" b="1" dirty="0" err="1" smtClean="0"/>
              <a:t>iPod</a:t>
            </a:r>
            <a:endParaRPr lang="cs-CZ" b="1" dirty="0" smtClean="0"/>
          </a:p>
          <a:p>
            <a:r>
              <a:rPr lang="cs-CZ" dirty="0" smtClean="0"/>
              <a:t>V lednu 2007 Apple představil mobilní telefon </a:t>
            </a:r>
            <a:r>
              <a:rPr lang="cs-CZ" b="1" dirty="0" err="1" smtClean="0"/>
              <a:t>iPhone</a:t>
            </a:r>
            <a:r>
              <a:rPr lang="cs-CZ" dirty="0" smtClean="0"/>
              <a:t> a roku 2010 tablet </a:t>
            </a:r>
            <a:r>
              <a:rPr lang="cs-CZ" b="1" dirty="0" err="1" smtClean="0"/>
              <a:t>iPad</a:t>
            </a:r>
            <a:endParaRPr lang="cs-CZ" b="1" dirty="0" smtClean="0"/>
          </a:p>
          <a:p>
            <a:r>
              <a:rPr lang="cs-CZ" dirty="0" smtClean="0"/>
              <a:t>Založená 1976 v oblasti Silicon </a:t>
            </a:r>
            <a:r>
              <a:rPr lang="cs-CZ" dirty="0" err="1" smtClean="0"/>
              <a:t>Valley</a:t>
            </a:r>
            <a:endParaRPr lang="cs-CZ" dirty="0"/>
          </a:p>
        </p:txBody>
      </p:sp>
      <p:pic>
        <p:nvPicPr>
          <p:cNvPr id="2050" name="Picture 2" descr="Soubor: Apple-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645024"/>
            <a:ext cx="1951856" cy="2388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Logo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Při výběru loga společnosti se zakladatelé inspirovali anekdotou o anglickém vědci </a:t>
            </a:r>
            <a:r>
              <a:rPr lang="cs-CZ" dirty="0" err="1" smtClean="0"/>
              <a:t>Isaacu</a:t>
            </a:r>
            <a:r>
              <a:rPr lang="cs-CZ" dirty="0" smtClean="0"/>
              <a:t> Newtonovi a vzniku gravitačního zákona</a:t>
            </a:r>
            <a:endParaRPr lang="cs-CZ" dirty="0"/>
          </a:p>
        </p:txBody>
      </p:sp>
      <p:pic>
        <p:nvPicPr>
          <p:cNvPr id="18434" name="Picture 2" descr="http://upload.wikimedia.org/wikipedia/commons/f/fa/Apple_first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056616" cy="2990080"/>
          </a:xfrm>
          <a:prstGeom prst="rect">
            <a:avLst/>
          </a:prstGeom>
          <a:noFill/>
        </p:spPr>
      </p:pic>
      <p:pic>
        <p:nvPicPr>
          <p:cNvPr id="18436" name="Picture 4" descr="Soubor: Apple Computer Logo rainbow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00808"/>
            <a:ext cx="1944216" cy="2158080"/>
          </a:xfrm>
          <a:prstGeom prst="rect">
            <a:avLst/>
          </a:prstGeom>
          <a:noFill/>
        </p:spPr>
      </p:pic>
      <p:pic>
        <p:nvPicPr>
          <p:cNvPr id="18438" name="Picture 6" descr="Soubor: Apple logo black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700808"/>
            <a:ext cx="1800200" cy="2156677"/>
          </a:xfrm>
          <a:prstGeom prst="rect">
            <a:avLst/>
          </a:prstGeom>
          <a:noFill/>
        </p:spPr>
      </p:pic>
      <p:pic>
        <p:nvPicPr>
          <p:cNvPr id="7" name="Picture 2" descr="Soubor: Apple-logo.sv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628800"/>
            <a:ext cx="1951856" cy="2388457"/>
          </a:xfrm>
          <a:prstGeom prst="rect">
            <a:avLst/>
          </a:prstGeom>
          <a:noFill/>
        </p:spPr>
      </p:pic>
      <p:sp>
        <p:nvSpPr>
          <p:cNvPr id="8" name="Šipka doprava 7"/>
          <p:cNvSpPr/>
          <p:nvPr/>
        </p:nvSpPr>
        <p:spPr>
          <a:xfrm>
            <a:off x="1979712" y="764704"/>
            <a:ext cx="648072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Zakladatelé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b="1" dirty="0"/>
          </a:p>
        </p:txBody>
      </p:sp>
      <p:pic>
        <p:nvPicPr>
          <p:cNvPr id="21506" name="Picture 2" descr="http://upload.wikimedia.org/wikipedia/commons/5/58/Stevejobs_Macworld2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2282011" cy="3794846"/>
          </a:xfrm>
          <a:prstGeom prst="rect">
            <a:avLst/>
          </a:prstGeom>
          <a:noFill/>
        </p:spPr>
      </p:pic>
      <p:pic>
        <p:nvPicPr>
          <p:cNvPr id="21508" name="Picture 4" descr="http://upload.wikimedia.org/wikipedia/commons/f/f6/Steve_Wozni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2808312" cy="3816424"/>
          </a:xfrm>
          <a:prstGeom prst="rect">
            <a:avLst/>
          </a:prstGeom>
          <a:noFill/>
        </p:spPr>
      </p:pic>
      <p:sp>
        <p:nvSpPr>
          <p:cNvPr id="7" name="Obdélník 6"/>
          <p:cNvSpPr/>
          <p:nvPr/>
        </p:nvSpPr>
        <p:spPr>
          <a:xfrm>
            <a:off x="3707904" y="5805264"/>
            <a:ext cx="1534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/>
              <a:t>Steve</a:t>
            </a:r>
            <a:r>
              <a:rPr lang="cs-CZ" dirty="0"/>
              <a:t> </a:t>
            </a:r>
            <a:r>
              <a:rPr lang="cs-CZ" dirty="0" err="1"/>
              <a:t>Wozniak</a:t>
            </a:r>
            <a:endParaRPr lang="cs-CZ" dirty="0"/>
          </a:p>
        </p:txBody>
      </p:sp>
      <p:pic>
        <p:nvPicPr>
          <p:cNvPr id="21510" name="Picture 6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132856"/>
            <a:ext cx="2808312" cy="3574136"/>
          </a:xfrm>
          <a:prstGeom prst="rect">
            <a:avLst/>
          </a:prstGeom>
          <a:noFill/>
        </p:spPr>
      </p:pic>
      <p:sp>
        <p:nvSpPr>
          <p:cNvPr id="10" name="Obdélník 9"/>
          <p:cNvSpPr/>
          <p:nvPr/>
        </p:nvSpPr>
        <p:spPr>
          <a:xfrm>
            <a:off x="6156176" y="5805264"/>
            <a:ext cx="2264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/>
              <a:t>Ronald</a:t>
            </a:r>
            <a:r>
              <a:rPr lang="cs-CZ" dirty="0"/>
              <a:t> </a:t>
            </a:r>
            <a:r>
              <a:rPr lang="cs-CZ" dirty="0" err="1"/>
              <a:t>Gerald</a:t>
            </a:r>
            <a:r>
              <a:rPr lang="cs-CZ" dirty="0"/>
              <a:t> </a:t>
            </a:r>
            <a:r>
              <a:rPr lang="cs-CZ" dirty="0" err="1" smtClean="0"/>
              <a:t>Wayne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1043608" y="5805264"/>
            <a:ext cx="1128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/>
              <a:t>Steve</a:t>
            </a:r>
            <a:r>
              <a:rPr lang="cs-CZ" dirty="0"/>
              <a:t> </a:t>
            </a:r>
            <a:r>
              <a:rPr lang="cs-CZ" dirty="0" err="1"/>
              <a:t>Jobs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Centrála firmy Apple v Kalifornii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Soubor:Applecomputerheadquar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5904656" cy="4428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b="1" dirty="0" smtClean="0"/>
              <a:t>1976 </a:t>
            </a:r>
            <a:r>
              <a:rPr lang="cs-CZ" dirty="0" smtClean="0"/>
              <a:t>- </a:t>
            </a:r>
            <a:r>
              <a:rPr lang="cs-CZ" dirty="0" err="1" smtClean="0"/>
              <a:t>Steve</a:t>
            </a:r>
            <a:r>
              <a:rPr lang="cs-CZ" dirty="0" smtClean="0"/>
              <a:t> </a:t>
            </a:r>
            <a:r>
              <a:rPr lang="cs-CZ" dirty="0" err="1" smtClean="0"/>
              <a:t>Jobs</a:t>
            </a:r>
            <a:r>
              <a:rPr lang="cs-CZ" dirty="0" smtClean="0"/>
              <a:t>, </a:t>
            </a:r>
            <a:r>
              <a:rPr lang="cs-CZ" dirty="0" err="1" smtClean="0"/>
              <a:t>Steve</a:t>
            </a:r>
            <a:r>
              <a:rPr lang="cs-CZ" dirty="0" smtClean="0"/>
              <a:t> </a:t>
            </a:r>
            <a:r>
              <a:rPr lang="cs-CZ" dirty="0" err="1" smtClean="0"/>
              <a:t>Wozniak</a:t>
            </a:r>
            <a:r>
              <a:rPr lang="cs-CZ" dirty="0" smtClean="0"/>
              <a:t> a  </a:t>
            </a:r>
            <a:r>
              <a:rPr lang="cs-CZ" dirty="0" err="1" smtClean="0"/>
              <a:t>Ronald</a:t>
            </a:r>
            <a:r>
              <a:rPr lang="cs-CZ" dirty="0" smtClean="0"/>
              <a:t> </a:t>
            </a:r>
            <a:r>
              <a:rPr lang="cs-CZ" dirty="0" err="1" smtClean="0"/>
              <a:t>Gerald</a:t>
            </a:r>
            <a:r>
              <a:rPr lang="cs-CZ" dirty="0" smtClean="0"/>
              <a:t> 		    </a:t>
            </a:r>
            <a:r>
              <a:rPr lang="cs-CZ" dirty="0" err="1" smtClean="0"/>
              <a:t>Wayne</a:t>
            </a:r>
            <a:r>
              <a:rPr lang="cs-CZ" dirty="0" smtClean="0"/>
              <a:t> založili firmu Apple</a:t>
            </a:r>
          </a:p>
          <a:p>
            <a:pPr>
              <a:buNone/>
            </a:pPr>
            <a:r>
              <a:rPr lang="cs-CZ" dirty="0" smtClean="0"/>
              <a:t>            - Vyrobení 100 kusů Modelu Apple I</a:t>
            </a:r>
            <a:endParaRPr lang="cs-CZ" dirty="0"/>
          </a:p>
        </p:txBody>
      </p:sp>
      <p:pic>
        <p:nvPicPr>
          <p:cNvPr id="19458" name="Picture 2" descr="http://upload.wikimedia.org/wikipedia/commons/2/27/Apple_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996952"/>
            <a:ext cx="38195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8229600" cy="4937760"/>
          </a:xfrm>
        </p:spPr>
        <p:txBody>
          <a:bodyPr/>
          <a:lstStyle/>
          <a:p>
            <a:r>
              <a:rPr lang="cs-CZ" dirty="0" smtClean="0"/>
              <a:t>1977 – výroba počítače Apple II</a:t>
            </a:r>
          </a:p>
          <a:p>
            <a:r>
              <a:rPr lang="cs-CZ" dirty="0" smtClean="0"/>
              <a:t>Počátek 90. let - model Apple III</a:t>
            </a:r>
          </a:p>
          <a:p>
            <a:r>
              <a:rPr lang="cs-CZ" dirty="0" smtClean="0"/>
              <a:t>1984 – výroba modelu Macintosh</a:t>
            </a:r>
            <a:endParaRPr lang="cs-CZ" dirty="0"/>
          </a:p>
        </p:txBody>
      </p:sp>
      <p:pic>
        <p:nvPicPr>
          <p:cNvPr id="20482" name="Picture 2" descr="Soubor:Apple-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118" y="1556792"/>
            <a:ext cx="3759882" cy="5013176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6948264" y="6021288"/>
            <a:ext cx="910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Apple II</a:t>
            </a:r>
            <a:endParaRPr lang="cs-CZ" dirty="0"/>
          </a:p>
        </p:txBody>
      </p:sp>
      <p:pic>
        <p:nvPicPr>
          <p:cNvPr id="20484" name="Picture 4" descr="http://upload.wikimedia.org/wikipedia/commons/e/e3/Macintosh_128k_transparenc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3418798" cy="4008909"/>
          </a:xfrm>
          <a:prstGeom prst="rect">
            <a:avLst/>
          </a:prstGeom>
          <a:noFill/>
        </p:spPr>
      </p:pic>
      <p:sp>
        <p:nvSpPr>
          <p:cNvPr id="7" name="Obdélník 6"/>
          <p:cNvSpPr/>
          <p:nvPr/>
        </p:nvSpPr>
        <p:spPr>
          <a:xfrm>
            <a:off x="1907704" y="5949280"/>
            <a:ext cx="1136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Macintosh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Produkty</a:t>
            </a:r>
            <a:endParaRPr lang="cs-CZ" dirty="0"/>
          </a:p>
        </p:txBody>
      </p:sp>
      <p:pic>
        <p:nvPicPr>
          <p:cNvPr id="22529" name="Picture 1" descr="C:\Documents and Settings\Ondra\Local Settings\Temporary Internet Files\Content.IE5\5Q5HXOCW\MP90028984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2529840" cy="3816424"/>
          </a:xfrm>
          <a:prstGeom prst="rect">
            <a:avLst/>
          </a:prstGeom>
          <a:noFill/>
        </p:spPr>
      </p:pic>
      <p:pic>
        <p:nvPicPr>
          <p:cNvPr id="22530" name="Picture 2" descr="C:\Documents and Settings\Ondra\Local Settings\Temporary Internet Files\Content.IE5\XW4HJWA4\MP90031654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3657600" cy="2664296"/>
          </a:xfrm>
          <a:prstGeom prst="rect">
            <a:avLst/>
          </a:prstGeom>
          <a:noFill/>
        </p:spPr>
      </p:pic>
      <p:pic>
        <p:nvPicPr>
          <p:cNvPr id="22531" name="Picture 3" descr="C:\Documents and Settings\Ondra\Local Settings\Temporary Internet Files\Content.IE5\5Q5HXOCW\MP90038285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068960"/>
            <a:ext cx="1751083" cy="3240360"/>
          </a:xfrm>
          <a:prstGeom prst="rect">
            <a:avLst/>
          </a:prstGeom>
          <a:noFill/>
        </p:spPr>
      </p:pic>
      <p:pic>
        <p:nvPicPr>
          <p:cNvPr id="22533" name="Picture 5" descr="C:\Documents and Settings\Ondra\Local Settings\Temporary Internet Files\Content.IE5\4NUAGI3N\MP900316536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196752"/>
            <a:ext cx="3657600" cy="2310384"/>
          </a:xfrm>
          <a:prstGeom prst="rect">
            <a:avLst/>
          </a:prstGeom>
          <a:noFill/>
        </p:spPr>
      </p:pic>
      <p:pic>
        <p:nvPicPr>
          <p:cNvPr id="22534" name="Picture 6" descr="C:\Documents and Settings\Ondra\Local Settings\Temporary Internet Files\Content.IE5\5Q5HXOCW\MP900315418[1]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520280" cy="1176131"/>
          </a:xfrm>
          <a:prstGeom prst="rect">
            <a:avLst/>
          </a:prstGeom>
          <a:noFill/>
        </p:spPr>
      </p:pic>
      <p:pic>
        <p:nvPicPr>
          <p:cNvPr id="22536" name="Picture 8" descr="C:\Documents and Settings\Ondra\Local Settings\Temporary Internet Files\Content.IE5\XW4HJWA4\MP900316546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1196752"/>
            <a:ext cx="1728192" cy="1729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MacBook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Nejnižší výrobní řady přenosných počítačů</a:t>
            </a:r>
          </a:p>
          <a:p>
            <a:r>
              <a:rPr lang="cs-CZ" dirty="0" smtClean="0"/>
              <a:t>Platforma Macintosh</a:t>
            </a:r>
          </a:p>
        </p:txBody>
      </p:sp>
      <p:pic>
        <p:nvPicPr>
          <p:cNvPr id="23554" name="Picture 2" descr="http://upload.wikimedia.org/wikipedia/commons/1/11/Macbook_white_redjar_2006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420888"/>
            <a:ext cx="3888432" cy="3412156"/>
          </a:xfrm>
          <a:prstGeom prst="rect">
            <a:avLst/>
          </a:prstGeom>
          <a:noFill/>
        </p:spPr>
      </p:pic>
      <p:pic>
        <p:nvPicPr>
          <p:cNvPr id="23556" name="Picture 4" descr="http://upload.wikimedia.org/wikipedia/commons/8/81/Apple_magsafe_t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08920"/>
            <a:ext cx="3788470" cy="2841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246</TotalTime>
  <Words>138</Words>
  <Application>Microsoft Office PowerPoint</Application>
  <PresentationFormat>Předvádění na obrazovce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Původ</vt:lpstr>
      <vt:lpstr>Apple</vt:lpstr>
      <vt:lpstr>Apple</vt:lpstr>
      <vt:lpstr>Logo</vt:lpstr>
      <vt:lpstr>Zakladatelé</vt:lpstr>
      <vt:lpstr>Centrála firmy Apple v Kalifornii</vt:lpstr>
      <vt:lpstr>Historie</vt:lpstr>
      <vt:lpstr>Snímek 7</vt:lpstr>
      <vt:lpstr>Produkty</vt:lpstr>
      <vt:lpstr>MacBook</vt:lpstr>
      <vt:lpstr>MacBook Pro</vt:lpstr>
      <vt:lpstr>iMac</vt:lpstr>
      <vt:lpstr>iPod</vt:lpstr>
      <vt:lpstr>iPhone</vt:lpstr>
      <vt:lpstr>Mac OS X</vt:lpstr>
      <vt:lpstr>Další produkty</vt:lpstr>
      <vt:lpstr>Zdroje (27.08.2012)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</dc:title>
  <dc:creator>Ondra</dc:creator>
  <cp:lastModifiedBy>Ondra</cp:lastModifiedBy>
  <cp:revision>36</cp:revision>
  <dcterms:created xsi:type="dcterms:W3CDTF">2012-08-30T09:27:36Z</dcterms:created>
  <dcterms:modified xsi:type="dcterms:W3CDTF">2012-11-25T17:43:01Z</dcterms:modified>
</cp:coreProperties>
</file>