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8" r:id="rId8"/>
    <p:sldId id="269" r:id="rId9"/>
    <p:sldId id="267" r:id="rId10"/>
    <p:sldId id="265" r:id="rId11"/>
    <p:sldId id="266" r:id="rId12"/>
    <p:sldId id="264" r:id="rId13"/>
    <p:sldId id="25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4660"/>
  </p:normalViewPr>
  <p:slideViewPr>
    <p:cSldViewPr>
      <p:cViewPr varScale="1">
        <p:scale>
          <a:sx n="107" d="100"/>
          <a:sy n="107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ftware" TargetMode="External"/><Relationship Id="rId3" Type="http://schemas.openxmlformats.org/officeDocument/2006/relationships/hyperlink" Target="http://cs.wikipedia.org/wiki/Informace" TargetMode="External"/><Relationship Id="rId7" Type="http://schemas.openxmlformats.org/officeDocument/2006/relationships/hyperlink" Target="http://en.wikipedia.org/wiki/File:Euclid_flowchart_1.png" TargetMode="External"/><Relationship Id="rId2" Type="http://schemas.openxmlformats.org/officeDocument/2006/relationships/hyperlink" Target="http://cs.wikipedia.org/wiki/Po%C4%8D%C3%ADta%C4%8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o%C4%8D%C3%ADta%C4%8Dov%C3%BD_program" TargetMode="External"/><Relationship Id="rId11" Type="http://schemas.openxmlformats.org/officeDocument/2006/relationships/hyperlink" Target="http://en.wikipedia.org/wiki/File:Award_BIOS_setup_utility.png" TargetMode="External"/><Relationship Id="rId5" Type="http://schemas.openxmlformats.org/officeDocument/2006/relationships/hyperlink" Target="http://cs.wikipedia.org/wiki/Algoritmus" TargetMode="External"/><Relationship Id="rId10" Type="http://schemas.openxmlformats.org/officeDocument/2006/relationships/hyperlink" Target="http://cs.wikipedia.org/wiki/Soubor:Phoenix_bios.jpg" TargetMode="External"/><Relationship Id="rId4" Type="http://schemas.openxmlformats.org/officeDocument/2006/relationships/hyperlink" Target="http://cs.wikipedia.org/wiki/Data" TargetMode="External"/><Relationship Id="rId9" Type="http://schemas.openxmlformats.org/officeDocument/2006/relationships/hyperlink" Target="http://cs.wikipedia.org/wiki/Plug_and_play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Základní pojmy IT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632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Uspořádaná množina informací (dat)</a:t>
            </a:r>
          </a:p>
          <a:p>
            <a:r>
              <a:rPr lang="cs-CZ" dirty="0" smtClean="0"/>
              <a:t>Uložená na paměťovém médiu</a:t>
            </a:r>
            <a:endParaRPr lang="cs-CZ" dirty="0"/>
          </a:p>
        </p:txBody>
      </p:sp>
      <p:pic>
        <p:nvPicPr>
          <p:cNvPr id="25601" name="Picture 1" descr="C:\Documents and Settings\Ondra\Local Settings\Temporary Internet Files\Content.IE5\BOFY10Y6\MP9003992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924944"/>
            <a:ext cx="3902075" cy="3121025"/>
          </a:xfrm>
          <a:prstGeom prst="rect">
            <a:avLst/>
          </a:prstGeom>
          <a:noFill/>
        </p:spPr>
      </p:pic>
      <p:pic>
        <p:nvPicPr>
          <p:cNvPr id="25602" name="Picture 2" descr="C:\Documents and Settings\Ondra\Local Settings\Temporary Internet Files\Content.IE5\F2CRCAVW\MP90040677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924944"/>
            <a:ext cx="2504661" cy="3131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Bit a Byte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u="sng" dirty="0" smtClean="0"/>
              <a:t>BIT</a:t>
            </a:r>
          </a:p>
          <a:p>
            <a:r>
              <a:rPr lang="pl-PL" dirty="0" smtClean="0"/>
              <a:t>Informace, získaná z odpovědi na jednu otázku typu ano/ne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Byte</a:t>
            </a:r>
          </a:p>
          <a:p>
            <a:r>
              <a:rPr lang="cs-CZ" dirty="0" smtClean="0"/>
              <a:t>Osm bitů</a:t>
            </a:r>
          </a:p>
          <a:p>
            <a:r>
              <a:rPr lang="cs-CZ" dirty="0" smtClean="0"/>
              <a:t>Osmiciferné binární číslo</a:t>
            </a:r>
            <a:endParaRPr lang="pl-PL" u="sng" dirty="0" smtClean="0"/>
          </a:p>
        </p:txBody>
      </p:sp>
      <p:pic>
        <p:nvPicPr>
          <p:cNvPr id="24577" name="Picture 1" descr="C:\Documents and Settings\Ondra\Local Settings\Temporary Internet Files\Content.IE5\F2CRCAVW\MC90039799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5517232"/>
            <a:ext cx="1057961" cy="1057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Základní sestava počítače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700" dirty="0" smtClean="0">
                <a:solidFill>
                  <a:schemeClr val="tx1"/>
                </a:solidFill>
              </a:rPr>
              <a:t>Skříň počítače (bedna)</a:t>
            </a:r>
          </a:p>
          <a:p>
            <a:r>
              <a:rPr lang="cs-CZ" sz="2700" dirty="0" smtClean="0">
                <a:solidFill>
                  <a:schemeClr val="tx1"/>
                </a:solidFill>
              </a:rPr>
              <a:t>Zobrazovací jednotka - monitor</a:t>
            </a:r>
          </a:p>
          <a:p>
            <a:r>
              <a:rPr lang="cs-CZ" sz="2700" dirty="0" smtClean="0">
                <a:solidFill>
                  <a:schemeClr val="tx1"/>
                </a:solidFill>
              </a:rPr>
              <a:t>Klávesnice</a:t>
            </a:r>
          </a:p>
          <a:p>
            <a:r>
              <a:rPr lang="cs-CZ" sz="2700" dirty="0" smtClean="0">
                <a:solidFill>
                  <a:schemeClr val="tx1"/>
                </a:solidFill>
              </a:rPr>
              <a:t>Myš</a:t>
            </a:r>
          </a:p>
          <a:p>
            <a:endParaRPr lang="cs-CZ" dirty="0"/>
          </a:p>
        </p:txBody>
      </p:sp>
      <p:pic>
        <p:nvPicPr>
          <p:cNvPr id="26625" name="Picture 1" descr="C:\Documents and Settings\Ondra\Local Settings\Temporary Internet Files\Content.IE5\BOFY10Y6\MC9004413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780928"/>
            <a:ext cx="3679304" cy="3679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(02.08.2012)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http://cs.wikipedia.org/wiki/Po%C4%8D%C3%ADta%C4%8D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http://cs.wikipedia.org/wiki/Informace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http://cs.wikipedia.org/wiki/Data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http://cs.wikipedia.org/wiki/Algoritmus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http://cs.wikipedia.org/wiki/Po%C4%8D%C3%ADta%C4%8Dov%C3%BD_program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http://en.wikipedia.org/wiki/File:Euclid_flowchart_1.png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http://cs.wikipedia.org/wiki/Software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http://cs.wikipedia.org/wiki/Plug_and_play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http://cs.wikipedia.org/wiki/Soubor:Phoenix_bios.jpg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</a:t>
            </a:r>
            <a:r>
              <a:rPr lang="cs-CZ" dirty="0" smtClean="0">
                <a:hlinkClick r:id="rId11"/>
              </a:rPr>
              <a:t>en.wikipedia.org/wiki/File:Award_BIOS_setup_utility.png</a:t>
            </a:r>
            <a:endParaRPr lang="cs-CZ" dirty="0" smtClean="0"/>
          </a:p>
          <a:p>
            <a:r>
              <a:rPr lang="cs-CZ" b="1" dirty="0" smtClean="0"/>
              <a:t>Zdroje Obrázků: MS Office Klipart</a:t>
            </a:r>
            <a:endParaRPr lang="cs-CZ" b="1" dirty="0" smtClean="0"/>
          </a:p>
          <a:p>
            <a:pPr>
              <a:buNone/>
            </a:pPr>
            <a:r>
              <a:rPr lang="cs-CZ" dirty="0" smtClean="0"/>
              <a:t>Literatura:</a:t>
            </a:r>
          </a:p>
          <a:p>
            <a:pPr>
              <a:buNone/>
            </a:pPr>
            <a:r>
              <a:rPr lang="cs-CZ" dirty="0" smtClean="0"/>
              <a:t>ROUBAL, Pavel. </a:t>
            </a:r>
            <a:r>
              <a:rPr lang="cs-CZ" i="1" dirty="0" smtClean="0"/>
              <a:t>Počítač pro učitele</a:t>
            </a:r>
            <a:r>
              <a:rPr lang="cs-CZ" dirty="0" smtClean="0"/>
              <a:t>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2009. ISBN 978-80-251-2226-6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Počítač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Elektronické zařízení</a:t>
            </a:r>
          </a:p>
          <a:p>
            <a:r>
              <a:rPr lang="cs-CZ" dirty="0" smtClean="0"/>
              <a:t>Zpracovává data pomocí předem vytvořeného programu</a:t>
            </a:r>
          </a:p>
          <a:p>
            <a:r>
              <a:rPr lang="cs-CZ" dirty="0" smtClean="0"/>
              <a:t>Skládá se z hardwaru a ze softwaru</a:t>
            </a:r>
          </a:p>
          <a:p>
            <a:r>
              <a:rPr lang="cs-CZ" dirty="0" smtClean="0"/>
              <a:t>zpravidla ovládán uživatelem</a:t>
            </a:r>
            <a:endParaRPr lang="cs-CZ" dirty="0"/>
          </a:p>
        </p:txBody>
      </p: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509120"/>
            <a:ext cx="1795882" cy="1833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Informace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400" dirty="0" smtClean="0">
                <a:solidFill>
                  <a:schemeClr val="tx1"/>
                </a:solidFill>
              </a:rPr>
              <a:t>Data, která se strojově zpracovávají</a:t>
            </a:r>
          </a:p>
          <a:p>
            <a:pPr lvl="1"/>
            <a:r>
              <a:rPr lang="cs-CZ" sz="2400" dirty="0" smtClean="0">
                <a:solidFill>
                  <a:schemeClr val="tx1"/>
                </a:solidFill>
              </a:rPr>
              <a:t>Vše, co nám nebo něčemu podává (předává) zprávu o věcech nebo událostech, které se staly nebo které nastanou</a:t>
            </a:r>
          </a:p>
          <a:p>
            <a:endParaRPr lang="cs-CZ" dirty="0"/>
          </a:p>
        </p:txBody>
      </p:sp>
      <p:pic>
        <p:nvPicPr>
          <p:cNvPr id="2050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373216"/>
            <a:ext cx="1565453" cy="1154887"/>
          </a:xfrm>
          <a:prstGeom prst="rect">
            <a:avLst/>
          </a:prstGeom>
          <a:noFill/>
        </p:spPr>
      </p:pic>
      <p:pic>
        <p:nvPicPr>
          <p:cNvPr id="2051" name="Picture 3" descr="C:\Documents and Settings\Ondra\Local Settings\Temporary Internet Files\Content.IE5\5PREYUOX\MP90043876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01008"/>
            <a:ext cx="2753119" cy="1979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DATa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Údaje používané pro popis nějakého jevu nebo vlastnosti pozorovaného objektu</a:t>
            </a:r>
          </a:p>
          <a:p>
            <a:r>
              <a:rPr lang="cs-CZ" dirty="0" smtClean="0"/>
              <a:t>Získávají měřením nebo pozorováním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F2CRCAVW\MP9003992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284984"/>
            <a:ext cx="3901440" cy="3121152"/>
          </a:xfrm>
          <a:prstGeom prst="rect">
            <a:avLst/>
          </a:prstGeom>
          <a:noFill/>
        </p:spPr>
      </p:pic>
      <p:pic>
        <p:nvPicPr>
          <p:cNvPr id="3075" name="Picture 3" descr="C:\Documents and Settings\Ondra\Local Settings\Temporary Internet Files\Content.IE5\39VBQN0S\MP90038793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284984"/>
            <a:ext cx="220872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Počítačový Program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Posloupnost instrukcí, která popisuje realizaci dané úlohy počítačem</a:t>
            </a:r>
          </a:p>
          <a:p>
            <a:r>
              <a:rPr lang="cs-CZ" dirty="0" smtClean="0"/>
              <a:t>Vytváří jej programátor zápisem algoritmu</a:t>
            </a:r>
          </a:p>
          <a:p>
            <a:endParaRPr lang="cs-CZ" dirty="0"/>
          </a:p>
        </p:txBody>
      </p:sp>
      <p:pic>
        <p:nvPicPr>
          <p:cNvPr id="4102" name="Picture 6" descr="C:\Documents and Settings\Ondra\Local Settings\Temporary Internet Files\Content.IE5\5PREYUOX\MC9000344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212976"/>
            <a:ext cx="4215897" cy="3468986"/>
          </a:xfrm>
          <a:prstGeom prst="rect">
            <a:avLst/>
          </a:prstGeom>
          <a:noFill/>
        </p:spPr>
      </p:pic>
      <p:pic>
        <p:nvPicPr>
          <p:cNvPr id="4103" name="Picture 7" descr="C:\Documents and Settings\Ondra\Local Settings\Temporary Internet Files\Content.IE5\BOFY10Y6\MC90035399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2286000" cy="2919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Instrukce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700" dirty="0" smtClean="0">
                <a:solidFill>
                  <a:schemeClr val="tx1"/>
                </a:solidFill>
              </a:rPr>
              <a:t>Činnost, kterou počítač provede (např. uložení hodnoty do paměti, …)</a:t>
            </a:r>
            <a:endParaRPr lang="cs-CZ" sz="2700" dirty="0">
              <a:solidFill>
                <a:schemeClr val="tx1"/>
              </a:solidFill>
            </a:endParaRPr>
          </a:p>
        </p:txBody>
      </p:sp>
      <p:pic>
        <p:nvPicPr>
          <p:cNvPr id="20482" name="Picture 2" descr="C:\Documents and Settings\Ondra\Local Settings\Temporary Internet Files\Content.IE5\39VBQN0S\MC90023058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924944"/>
            <a:ext cx="2880320" cy="30557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Software a Hardware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Hardware</a:t>
            </a:r>
          </a:p>
          <a:p>
            <a:r>
              <a:rPr lang="cs-CZ" dirty="0" smtClean="0"/>
              <a:t>Fyzicky existující technické vybavení počítače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Software</a:t>
            </a:r>
          </a:p>
          <a:p>
            <a:r>
              <a:rPr lang="cs-CZ" dirty="0" smtClean="0"/>
              <a:t>Programy používané v počítači</a:t>
            </a:r>
          </a:p>
          <a:p>
            <a:endParaRPr lang="cs-CZ" dirty="0"/>
          </a:p>
        </p:txBody>
      </p:sp>
      <p:pic>
        <p:nvPicPr>
          <p:cNvPr id="21507" name="Picture 3" descr="C:\Documents and Settings\Ondra\Local Settings\Temporary Internet Files\Content.IE5\39VBQN0S\MP90030297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869160"/>
            <a:ext cx="2446250" cy="1744992"/>
          </a:xfrm>
          <a:prstGeom prst="rect">
            <a:avLst/>
          </a:prstGeom>
          <a:noFill/>
        </p:spPr>
      </p:pic>
      <p:pic>
        <p:nvPicPr>
          <p:cNvPr id="21508" name="Picture 4" descr="C:\Documents and Settings\Ondra\Local Settings\Temporary Internet Files\Content.IE5\5PREYUOX\MP90031565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869160"/>
            <a:ext cx="2520280" cy="1756996"/>
          </a:xfrm>
          <a:prstGeom prst="rect">
            <a:avLst/>
          </a:prstGeom>
          <a:noFill/>
        </p:spPr>
      </p:pic>
      <p:pic>
        <p:nvPicPr>
          <p:cNvPr id="21509" name="Picture 5" descr="C:\Documents and Settings\Ondra\Local Settings\Temporary Internet Files\Content.IE5\BOFY10Y6\MP90041169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869160"/>
            <a:ext cx="2232248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Plug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Play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Technologie umožňující jednodušší rozpoznávání a konfigurace hardware</a:t>
            </a:r>
          </a:p>
          <a:p>
            <a:r>
              <a:rPr lang="pl-PL" dirty="0" smtClean="0"/>
              <a:t>V překladu „připoj a hraj“</a:t>
            </a:r>
            <a:endParaRPr lang="cs-CZ" dirty="0"/>
          </a:p>
        </p:txBody>
      </p:sp>
      <p:pic>
        <p:nvPicPr>
          <p:cNvPr id="22531" name="Picture 3" descr="C:\Documents and Settings\Ondra\Local Settings\Temporary Internet Files\Content.IE5\39VBQN0S\MC900432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933056"/>
            <a:ext cx="1714500" cy="1714500"/>
          </a:xfrm>
          <a:prstGeom prst="rect">
            <a:avLst/>
          </a:prstGeom>
          <a:noFill/>
        </p:spPr>
      </p:pic>
      <p:pic>
        <p:nvPicPr>
          <p:cNvPr id="22532" name="Picture 4" descr="C:\Documents and Settings\Ondra\Local Settings\Temporary Internet Files\Content.IE5\5PREYUOX\MC9004347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149080"/>
            <a:ext cx="1828572" cy="1828572"/>
          </a:xfrm>
          <a:prstGeom prst="rect">
            <a:avLst/>
          </a:prstGeom>
          <a:noFill/>
        </p:spPr>
      </p:pic>
      <p:pic>
        <p:nvPicPr>
          <p:cNvPr id="22533" name="Picture 5" descr="C:\Documents and Settings\Ondra\Local Settings\Temporary Internet Files\Content.IE5\BOFY10Y6\MC90031118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861048"/>
            <a:ext cx="1355141" cy="1872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BIOS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Implementuje základní vstupně-výstupní funkce pro počítače </a:t>
            </a:r>
            <a:endParaRPr lang="cs-CZ" dirty="0"/>
          </a:p>
        </p:txBody>
      </p:sp>
      <p:pic>
        <p:nvPicPr>
          <p:cNvPr id="23554" name="Picture 2" descr="Soubor:Phoenix bi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88640"/>
            <a:ext cx="1697681" cy="1544891"/>
          </a:xfrm>
          <a:prstGeom prst="rect">
            <a:avLst/>
          </a:prstGeom>
          <a:noFill/>
        </p:spPr>
      </p:pic>
      <p:pic>
        <p:nvPicPr>
          <p:cNvPr id="23556" name="Picture 4" descr="Soubor: Award BIOS setup utili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708920"/>
            <a:ext cx="6096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</TotalTime>
  <Words>197</Words>
  <Application>Microsoft Office PowerPoint</Application>
  <PresentationFormat>Předvádění na obrazovce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Bohatý</vt:lpstr>
      <vt:lpstr>Základní pojmy IT</vt:lpstr>
      <vt:lpstr>Počítač</vt:lpstr>
      <vt:lpstr>Informace </vt:lpstr>
      <vt:lpstr>DATa</vt:lpstr>
      <vt:lpstr>Počítačový Program</vt:lpstr>
      <vt:lpstr>Instrukce</vt:lpstr>
      <vt:lpstr>Software a Hardware</vt:lpstr>
      <vt:lpstr>Plug and Play</vt:lpstr>
      <vt:lpstr>BIOS</vt:lpstr>
      <vt:lpstr>Databáze</vt:lpstr>
      <vt:lpstr>Bit a Byte</vt:lpstr>
      <vt:lpstr>Základní sestava počítače</vt:lpstr>
      <vt:lpstr>Zdroje (02.08.2012)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 IT</dc:title>
  <cp:lastModifiedBy>Ondra</cp:lastModifiedBy>
  <cp:revision>23</cp:revision>
  <dcterms:modified xsi:type="dcterms:W3CDTF">2012-11-25T17:53:59Z</dcterms:modified>
</cp:coreProperties>
</file>