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8" r:id="rId3"/>
    <p:sldId id="259" r:id="rId4"/>
    <p:sldId id="257" r:id="rId5"/>
    <p:sldId id="261" r:id="rId6"/>
    <p:sldId id="262" r:id="rId7"/>
    <p:sldId id="263" r:id="rId8"/>
    <p:sldId id="265" r:id="rId9"/>
    <p:sldId id="266" r:id="rId10"/>
    <p:sldId id="267" r:id="rId11"/>
    <p:sldId id="268" r:id="rId12"/>
    <p:sldId id="269" r:id="rId13"/>
    <p:sldId id="260" r:id="rId14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8" autoAdjust="0"/>
    <p:restoredTop sz="86455" autoAdjust="0"/>
  </p:normalViewPr>
  <p:slideViewPr>
    <p:cSldViewPr>
      <p:cViewPr>
        <p:scale>
          <a:sx n="66" d="100"/>
          <a:sy n="66" d="100"/>
        </p:scale>
        <p:origin x="-2214" y="-78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508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délník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0" name="Obdélník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délník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bdélník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délník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Obdélník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2" name="Obdélník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bdélník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18A2481B-5154-415F-B752-558547769AA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11" name="Obdélník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bdélník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Obdélník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8A2481B-5154-415F-B752-558547769AA3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://cs.wikipedia.org/wiki/Form%C3%A1tov%C3%A1n%C3%AD_textu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Formátování textu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Radek Straka</a:t>
            </a:r>
          </a:p>
          <a:p>
            <a:r>
              <a:rPr lang="cs-CZ" dirty="0" smtClean="0"/>
              <a:t>Odborné Učiliště Holešov</a:t>
            </a:r>
            <a:endParaRPr lang="cs-CZ" dirty="0"/>
          </a:p>
        </p:txBody>
      </p:sp>
      <p:pic>
        <p:nvPicPr>
          <p:cNvPr id="4" name="obrázek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5805264"/>
            <a:ext cx="4318368" cy="1052736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Tvrdá (pevná) mezera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Použije se mezi slovy, která nesmí být rozdělena do dvou řádků</a:t>
            </a:r>
          </a:p>
          <a:p>
            <a:r>
              <a:rPr lang="cs-CZ" i="1" dirty="0" smtClean="0"/>
              <a:t>Nahrazuje „normální“ mezeru.</a:t>
            </a:r>
            <a:endParaRPr lang="cs-CZ" dirty="0" smtClean="0"/>
          </a:p>
          <a:p>
            <a:endParaRPr lang="cs-CZ" dirty="0" smtClean="0"/>
          </a:p>
          <a:p>
            <a:r>
              <a:rPr lang="cs-CZ" dirty="0" smtClean="0"/>
              <a:t>Vložení tvrdé mezery: </a:t>
            </a:r>
          </a:p>
          <a:p>
            <a:r>
              <a:rPr lang="cs-CZ" b="1" cap="small" dirty="0" smtClean="0"/>
              <a:t>Ctrl + Shift + mezerník</a:t>
            </a:r>
            <a:endParaRPr lang="cs-CZ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Netisknutelné znaky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¶	Enter</a:t>
            </a:r>
          </a:p>
          <a:p>
            <a:r>
              <a:rPr lang="cs-CZ" dirty="0" smtClean="0"/>
              <a:t>·	mezera</a:t>
            </a:r>
          </a:p>
          <a:p>
            <a:r>
              <a:rPr lang="cs-CZ" dirty="0" smtClean="0"/>
              <a:t>º	tvrdá mezera</a:t>
            </a:r>
          </a:p>
          <a:p>
            <a:r>
              <a:rPr lang="cs-CZ" dirty="0" smtClean="0">
                <a:sym typeface="Symbol"/>
              </a:rPr>
              <a:t></a:t>
            </a:r>
            <a:r>
              <a:rPr lang="cs-CZ" dirty="0" smtClean="0"/>
              <a:t>	tabulátor</a:t>
            </a:r>
          </a:p>
          <a:p>
            <a:endParaRPr lang="cs-CZ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4365104"/>
            <a:ext cx="4189065" cy="1809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Záhlaví a zápatí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b="1" dirty="0" smtClean="0"/>
              <a:t>Záhlaví</a:t>
            </a:r>
            <a:r>
              <a:rPr lang="cs-CZ" dirty="0" smtClean="0"/>
              <a:t> – oblast dokumentu v horní části stránky</a:t>
            </a:r>
          </a:p>
          <a:p>
            <a:r>
              <a:rPr lang="cs-CZ" b="1" dirty="0" smtClean="0"/>
              <a:t>Zápatí</a:t>
            </a:r>
            <a:r>
              <a:rPr lang="cs-CZ" dirty="0" smtClean="0"/>
              <a:t> – oblast dokumentu v dolní části stránky</a:t>
            </a:r>
          </a:p>
          <a:p>
            <a:endParaRPr lang="cs-CZ" dirty="0" smtClean="0"/>
          </a:p>
          <a:p>
            <a:r>
              <a:rPr lang="cs-CZ" b="1" dirty="0" smtClean="0"/>
              <a:t>Vlastnost záhlaví a zápatí: </a:t>
            </a:r>
            <a:r>
              <a:rPr lang="cs-CZ" dirty="0" smtClean="0"/>
              <a:t>objekty a text, které vložím do záhlaví a zápatí se objeví na každé stránce dokumentu</a:t>
            </a:r>
          </a:p>
          <a:p>
            <a:endParaRPr lang="cs-CZ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cs-CZ" dirty="0" smtClean="0">
                <a:hlinkClick r:id="rId2"/>
              </a:rPr>
              <a:t>http://</a:t>
            </a:r>
            <a:r>
              <a:rPr lang="cs-CZ" dirty="0" smtClean="0">
                <a:hlinkClick r:id="rId2"/>
              </a:rPr>
              <a:t>cs.wikipedia.org/wiki/Form%C3%A1tov%C3%A1n%C3%AD_textu</a:t>
            </a:r>
          </a:p>
          <a:p>
            <a:r>
              <a:rPr lang="cs-CZ" dirty="0" err="1" smtClean="0">
                <a:hlinkClick r:id="rId2"/>
              </a:rPr>
              <a:t>Zdorje</a:t>
            </a:r>
            <a:r>
              <a:rPr lang="cs-CZ" dirty="0" smtClean="0">
                <a:hlinkClick r:id="rId2"/>
              </a:rPr>
              <a:t> obrázků: MS Office Klipart</a:t>
            </a:r>
            <a:endParaRPr lang="cs-CZ" dirty="0" smtClean="0">
              <a:hlinkClick r:id="rId2"/>
            </a:endParaRPr>
          </a:p>
          <a:p>
            <a:pPr>
              <a:lnSpc>
                <a:spcPct val="90000"/>
              </a:lnSpc>
              <a:buNone/>
            </a:pPr>
            <a:r>
              <a:rPr lang="cs-CZ" dirty="0" smtClean="0">
                <a:cs typeface="Times New Roman" pitchFamily="18" charset="0"/>
              </a:rPr>
              <a:t>Literatura</a:t>
            </a:r>
          </a:p>
          <a:p>
            <a:pPr>
              <a:lnSpc>
                <a:spcPct val="90000"/>
              </a:lnSpc>
            </a:pPr>
            <a:r>
              <a:rPr lang="cs-CZ" dirty="0" smtClean="0">
                <a:cs typeface="Times New Roman" pitchFamily="18" charset="0"/>
              </a:rPr>
              <a:t>Pavel Roubal, Počítačová grafika pro úplné začátečníky, </a:t>
            </a:r>
            <a:r>
              <a:rPr lang="cs-CZ" dirty="0" err="1" smtClean="0">
                <a:cs typeface="Times New Roman" pitchFamily="18" charset="0"/>
              </a:rPr>
              <a:t>Computer</a:t>
            </a:r>
            <a:r>
              <a:rPr lang="cs-CZ" dirty="0" smtClean="0">
                <a:cs typeface="Times New Roman" pitchFamily="18" charset="0"/>
              </a:rPr>
              <a:t> </a:t>
            </a:r>
            <a:r>
              <a:rPr lang="cs-CZ" dirty="0" err="1" smtClean="0">
                <a:cs typeface="Times New Roman" pitchFamily="18" charset="0"/>
              </a:rPr>
              <a:t>Press</a:t>
            </a:r>
            <a:r>
              <a:rPr lang="cs-CZ" dirty="0" smtClean="0">
                <a:cs typeface="Times New Roman" pitchFamily="18" charset="0"/>
              </a:rPr>
              <a:t>, 2003</a:t>
            </a:r>
          </a:p>
          <a:p>
            <a:pPr>
              <a:lnSpc>
                <a:spcPct val="90000"/>
              </a:lnSpc>
            </a:pPr>
            <a:r>
              <a:rPr lang="cs-CZ" dirty="0" smtClean="0">
                <a:cs typeface="Times New Roman" pitchFamily="18" charset="0"/>
              </a:rPr>
              <a:t>Robin </a:t>
            </a:r>
            <a:r>
              <a:rPr lang="cs-CZ" dirty="0" err="1" smtClean="0">
                <a:cs typeface="Times New Roman" pitchFamily="18" charset="0"/>
              </a:rPr>
              <a:t>Williamsová</a:t>
            </a:r>
            <a:r>
              <a:rPr lang="cs-CZ" dirty="0" smtClean="0">
                <a:cs typeface="Times New Roman" pitchFamily="18" charset="0"/>
              </a:rPr>
              <a:t>: Grafická úprava pod vedením profesionálů, Mobil Media, 2002</a:t>
            </a:r>
          </a:p>
          <a:p>
            <a:pPr>
              <a:lnSpc>
                <a:spcPct val="90000"/>
              </a:lnSpc>
            </a:pPr>
            <a:r>
              <a:rPr lang="cs-CZ" dirty="0" smtClean="0">
                <a:cs typeface="Times New Roman" pitchFamily="18" charset="0"/>
              </a:rPr>
              <a:t>Kočička Pavel – Blažek Filip, Praktická typografie, </a:t>
            </a:r>
            <a:r>
              <a:rPr lang="cs-CZ" dirty="0" err="1" smtClean="0">
                <a:cs typeface="Times New Roman" pitchFamily="18" charset="0"/>
              </a:rPr>
              <a:t>Computer</a:t>
            </a:r>
            <a:r>
              <a:rPr lang="cs-CZ" dirty="0" smtClean="0">
                <a:cs typeface="Times New Roman" pitchFamily="18" charset="0"/>
              </a:rPr>
              <a:t> </a:t>
            </a:r>
            <a:r>
              <a:rPr lang="cs-CZ" dirty="0" err="1" smtClean="0">
                <a:cs typeface="Times New Roman" pitchFamily="18" charset="0"/>
              </a:rPr>
              <a:t>Press</a:t>
            </a:r>
            <a:r>
              <a:rPr lang="cs-CZ" dirty="0" smtClean="0">
                <a:cs typeface="Times New Roman" pitchFamily="18" charset="0"/>
              </a:rPr>
              <a:t> 2000</a:t>
            </a:r>
          </a:p>
          <a:p>
            <a:endParaRPr lang="cs-CZ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Formátování textu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Logické rozčlenění textu</a:t>
            </a:r>
          </a:p>
          <a:p>
            <a:r>
              <a:rPr lang="cs-CZ" dirty="0" smtClean="0"/>
              <a:t>Zorganizování do logických celků</a:t>
            </a:r>
            <a:endParaRPr lang="cs-CZ" dirty="0"/>
          </a:p>
        </p:txBody>
      </p:sp>
      <p:pic>
        <p:nvPicPr>
          <p:cNvPr id="1026" name="Picture 2" descr="C:\Documents and Settings\Ondra\Local Settings\Temporary Internet Files\Content.IE5\5PREYUOX\MC900379225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3284984"/>
            <a:ext cx="2654709" cy="248453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Základní struktura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b="1" dirty="0" smtClean="0"/>
              <a:t>Odstavce</a:t>
            </a:r>
            <a:r>
              <a:rPr lang="cs-CZ" dirty="0" smtClean="0"/>
              <a:t>– člení text do základních tematických celků</a:t>
            </a:r>
          </a:p>
          <a:p>
            <a:endParaRPr lang="cs-CZ" dirty="0" smtClean="0"/>
          </a:p>
          <a:p>
            <a:r>
              <a:rPr lang="cs-CZ" b="1" dirty="0" smtClean="0"/>
              <a:t>Nadpisy a podnadpisy </a:t>
            </a:r>
            <a:r>
              <a:rPr lang="cs-CZ" dirty="0" smtClean="0"/>
              <a:t>– pojmenovávají odstavce a skupiny odstavců</a:t>
            </a:r>
          </a:p>
          <a:p>
            <a:endParaRPr lang="cs-CZ" dirty="0" smtClean="0"/>
          </a:p>
          <a:p>
            <a:r>
              <a:rPr lang="cs-CZ" b="1" dirty="0" smtClean="0"/>
              <a:t>Výčty a seznamy </a:t>
            </a:r>
            <a:r>
              <a:rPr lang="cs-CZ" dirty="0" smtClean="0"/>
              <a:t>– jedná se o heslovité položky řazené buď číselně, v bodech, nebo terminologicky</a:t>
            </a:r>
            <a:endParaRPr lang="cs-CZ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Formátování písma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V běžném textu použít maximálně 2 typy písma</a:t>
            </a:r>
          </a:p>
          <a:p>
            <a:endParaRPr lang="cs-CZ" dirty="0" smtClean="0"/>
          </a:p>
          <a:p>
            <a:pPr marL="633222" indent="-514350">
              <a:buFont typeface="+mj-lt"/>
              <a:buAutoNum type="arabicParenR"/>
            </a:pPr>
            <a:r>
              <a:rPr lang="cs-CZ" dirty="0" smtClean="0"/>
              <a:t>Na běžný text</a:t>
            </a:r>
          </a:p>
          <a:p>
            <a:pPr marL="633222" indent="-514350">
              <a:buFont typeface="+mj-lt"/>
              <a:buAutoNum type="arabicParenR"/>
            </a:pPr>
            <a:r>
              <a:rPr lang="cs-CZ" dirty="0" smtClean="0"/>
              <a:t>Na nadpisy</a:t>
            </a:r>
          </a:p>
          <a:p>
            <a:endParaRPr lang="cs-CZ" dirty="0"/>
          </a:p>
        </p:txBody>
      </p:sp>
      <p:pic>
        <p:nvPicPr>
          <p:cNvPr id="4" name="Obrázek 3" descr="C:\Documents and Settings\Ondra\Local Settings\Temporary Internet Files\Content.IE5\F2CRCAVW\MC900335849[1].wm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984" y="3140968"/>
            <a:ext cx="3613150" cy="28708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Řez písma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b="1" dirty="0" smtClean="0"/>
              <a:t>Tučné písmo </a:t>
            </a:r>
            <a:r>
              <a:rPr lang="cs-CZ" dirty="0" smtClean="0"/>
              <a:t>(Použití: nadpisy)</a:t>
            </a:r>
          </a:p>
          <a:p>
            <a:endParaRPr lang="cs-CZ" i="1" dirty="0" smtClean="0"/>
          </a:p>
          <a:p>
            <a:r>
              <a:rPr lang="cs-CZ" i="1" dirty="0" smtClean="0"/>
              <a:t>Kurzíva (skloněné písmo)</a:t>
            </a:r>
            <a:r>
              <a:rPr lang="cs-CZ" dirty="0" smtClean="0"/>
              <a:t>(Použití: zvýraznění části textu, cizí slova)</a:t>
            </a:r>
          </a:p>
          <a:p>
            <a:endParaRPr lang="cs-CZ" b="1" i="1" dirty="0" smtClean="0"/>
          </a:p>
          <a:p>
            <a:r>
              <a:rPr lang="cs-CZ" b="1" i="1" dirty="0" smtClean="0"/>
              <a:t>Kombinace tučného písma a kurzívy</a:t>
            </a:r>
          </a:p>
          <a:p>
            <a:endParaRPr lang="cs-CZ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Podtrhávání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u="sng" dirty="0" smtClean="0"/>
              <a:t>Od podtrhávání</a:t>
            </a:r>
            <a:r>
              <a:rPr lang="cs-CZ" dirty="0" smtClean="0"/>
              <a:t> se v současné době upouští</a:t>
            </a:r>
          </a:p>
          <a:p>
            <a:endParaRPr lang="cs-CZ" dirty="0" smtClean="0"/>
          </a:p>
          <a:p>
            <a:r>
              <a:rPr lang="cs-CZ" dirty="0" smtClean="0"/>
              <a:t> Zásadní chybou je podtrhávání nadpisů nebo kombinace např. </a:t>
            </a:r>
            <a:r>
              <a:rPr lang="cs-CZ" b="1" u="sng" dirty="0" smtClean="0"/>
              <a:t>tučného písma a potrhávání</a:t>
            </a:r>
            <a:r>
              <a:rPr lang="cs-CZ" dirty="0" smtClean="0"/>
              <a:t>.</a:t>
            </a:r>
          </a:p>
          <a:p>
            <a:endParaRPr lang="cs-CZ" dirty="0"/>
          </a:p>
        </p:txBody>
      </p:sp>
      <p:pic>
        <p:nvPicPr>
          <p:cNvPr id="4" name="Obrázek 3" descr="C:\Documents and Settings\Ondra\Local Settings\Temporary Internet Files\Content.IE5\5PREYUOX\MP900285075[1]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848" y="4221088"/>
            <a:ext cx="3657600" cy="2404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Velikost písma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Udává se v typografických bodech. 1 typografický bod je 0,3528 mm. </a:t>
            </a:r>
          </a:p>
          <a:p>
            <a:endParaRPr lang="cs-CZ" b="1" dirty="0" smtClean="0"/>
          </a:p>
          <a:p>
            <a:r>
              <a:rPr lang="cs-CZ" b="1" dirty="0" smtClean="0"/>
              <a:t>Běžný text: </a:t>
            </a:r>
            <a:r>
              <a:rPr lang="cs-CZ" dirty="0" smtClean="0"/>
              <a:t>10 – 12 bodů</a:t>
            </a:r>
          </a:p>
          <a:p>
            <a:r>
              <a:rPr lang="cs-CZ" b="1" dirty="0" smtClean="0"/>
              <a:t>Nadpisy: </a:t>
            </a:r>
            <a:r>
              <a:rPr lang="cs-CZ" dirty="0" smtClean="0"/>
              <a:t>14 – 18 bodů</a:t>
            </a:r>
          </a:p>
          <a:p>
            <a:r>
              <a:rPr lang="cs-CZ" b="1" dirty="0" smtClean="0"/>
              <a:t>Menší písmo (8 bodů): </a:t>
            </a:r>
            <a:r>
              <a:rPr lang="cs-CZ" dirty="0" smtClean="0"/>
              <a:t>použití pro doplňující poznámky</a:t>
            </a:r>
            <a:endParaRPr lang="cs-CZ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Zarovnání odstavce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cs-CZ" dirty="0" smtClean="0"/>
              <a:t>Vlevo</a:t>
            </a:r>
          </a:p>
          <a:p>
            <a:pPr algn="r">
              <a:buNone/>
            </a:pPr>
            <a:r>
              <a:rPr lang="cs-CZ" dirty="0" smtClean="0"/>
              <a:t>Vpravo</a:t>
            </a:r>
          </a:p>
          <a:p>
            <a:pPr algn="ctr">
              <a:buNone/>
            </a:pPr>
            <a:r>
              <a:rPr lang="cs-CZ" dirty="0" smtClean="0"/>
              <a:t>Na střed</a:t>
            </a:r>
          </a:p>
          <a:p>
            <a:endParaRPr lang="cs-CZ" dirty="0" smtClean="0"/>
          </a:p>
          <a:p>
            <a:pPr algn="just"/>
            <a:r>
              <a:rPr lang="cs-CZ" dirty="0" smtClean="0"/>
              <a:t>Do bloku (používat při psaní na velikost papíru A4 a větší. Při psaní na menší formát nebo při psaní do sloupců vznikají mezi slovy velké mezery, které ruší.)</a:t>
            </a:r>
          </a:p>
          <a:p>
            <a:endParaRPr lang="cs-CZ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Řádkování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Běžný text: jednoduché nebo 1,5 řádku</a:t>
            </a:r>
          </a:p>
          <a:p>
            <a:endParaRPr lang="cs-CZ" dirty="0"/>
          </a:p>
        </p:txBody>
      </p:sp>
      <p:pic>
        <p:nvPicPr>
          <p:cNvPr id="4" name="Obrázek 3" descr="C:\Documents and Settings\Ondra\Local Settings\Temporary Internet Files\Content.IE5\39VBQN0S\MP900434160[1]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2852936"/>
            <a:ext cx="4968552" cy="3645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">
  <a:themeElements>
    <a:clrScheme name="Modul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dul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52</TotalTime>
  <Words>200</Words>
  <Application>Microsoft Office PowerPoint</Application>
  <PresentationFormat>Předvádění na obrazovce (4:3)</PresentationFormat>
  <Paragraphs>64</Paragraphs>
  <Slides>13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13</vt:i4>
      </vt:variant>
    </vt:vector>
  </HeadingPairs>
  <TitlesOfParts>
    <vt:vector size="14" baseType="lpstr">
      <vt:lpstr>Modul</vt:lpstr>
      <vt:lpstr>Formátování textu</vt:lpstr>
      <vt:lpstr>Formátování textu</vt:lpstr>
      <vt:lpstr>Základní struktura</vt:lpstr>
      <vt:lpstr>Formátování písma</vt:lpstr>
      <vt:lpstr>Řez písma</vt:lpstr>
      <vt:lpstr>Podtrhávání</vt:lpstr>
      <vt:lpstr>Velikost písma</vt:lpstr>
      <vt:lpstr>Zarovnání odstavce</vt:lpstr>
      <vt:lpstr>Řádkování</vt:lpstr>
      <vt:lpstr>Tvrdá (pevná) mezera</vt:lpstr>
      <vt:lpstr>Netisknutelné znaky</vt:lpstr>
      <vt:lpstr>Záhlaví a zápatí</vt:lpstr>
      <vt:lpstr>Zdroje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Formátování textu</dc:title>
  <cp:lastModifiedBy>Ondra</cp:lastModifiedBy>
  <cp:revision>15</cp:revision>
  <dcterms:modified xsi:type="dcterms:W3CDTF">2012-11-25T18:17:29Z</dcterms:modified>
</cp:coreProperties>
</file>