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1" r:id="rId5"/>
    <p:sldId id="262" r:id="rId6"/>
    <p:sldId id="263" r:id="rId7"/>
    <p:sldId id="264" r:id="rId8"/>
    <p:sldId id="268" r:id="rId9"/>
    <p:sldId id="265" r:id="rId10"/>
    <p:sldId id="266" r:id="rId11"/>
    <p:sldId id="267" r:id="rId12"/>
    <p:sldId id="269" r:id="rId13"/>
    <p:sldId id="270" r:id="rId14"/>
    <p:sldId id="257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4" autoAdjust="0"/>
    <p:restoredTop sz="94700" autoAdjust="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28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Nadpis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16" name="Zástupný symbol pro datum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5" name="Zástupný symbol pro číslo snímku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Nadpis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7" name="Zástupný symbol pro obsah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Zástupný symbol pro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cs-CZ"/>
          </a:p>
        </p:txBody>
      </p:sp>
      <p:sp>
        <p:nvSpPr>
          <p:cNvPr id="16" name="Zástupný symbol pro číslo snímku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9" name="Zástupný symbol pro datum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11" name="Zástupný symbol pro zápatí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6" name="Zástupný symbol pro číslo snímku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Nadpis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1" name="Zástupný symbol pro datum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1" name="Zástupný symbol pro číslo snímk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Nadpis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25" name="Zástupný symbol pro text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8" name="Zástupný symbol pro obsah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Nadpis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2" name="Zástupný symbol pro datum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21" name="Zástupný symbol pro zápatí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24" name="Zástupný symbol pro zápatí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Nadpis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Zástupný symbol pro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29" name="Zástupný symbol pro zápatí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ástupný symbol pro obrázek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1" name="Zástupný symbol pro číslo snímk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7" name="Nadpis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1" name="Zástupný symbol pro datum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28" name="Zástupný symbol pro zápatí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nadpis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Přímá spojovací čára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cs.wikipedia.org/wiki/DVD" TargetMode="External"/><Relationship Id="rId13" Type="http://schemas.openxmlformats.org/officeDocument/2006/relationships/hyperlink" Target="http://cs.wikipedia.org/wiki/Soubor:Minidisc_Sony_MZ1.jpg" TargetMode="External"/><Relationship Id="rId3" Type="http://schemas.openxmlformats.org/officeDocument/2006/relationships/hyperlink" Target="http://cs.wikipedia.org/wiki/Soubor:CD_logo.png" TargetMode="External"/><Relationship Id="rId7" Type="http://schemas.openxmlformats.org/officeDocument/2006/relationships/hyperlink" Target="http://cs.wikipedia.org/wiki/Soubor:Blu-ray_200GB.jpg" TargetMode="External"/><Relationship Id="rId12" Type="http://schemas.openxmlformats.org/officeDocument/2006/relationships/hyperlink" Target="http://en.wikipedia.org/wiki/File:2GB-MO-disk.jpg" TargetMode="External"/><Relationship Id="rId2" Type="http://schemas.openxmlformats.org/officeDocument/2006/relationships/hyperlink" Target="http://cs.wikipedia.org/wiki/Optick%C3%BD_disk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s.wikipedia.org/wiki/Soubor:DVD.png" TargetMode="External"/><Relationship Id="rId11" Type="http://schemas.openxmlformats.org/officeDocument/2006/relationships/hyperlink" Target="http://en.wikipedia.org/wiki/File:MO-disk-surface.jpg" TargetMode="External"/><Relationship Id="rId5" Type="http://schemas.openxmlformats.org/officeDocument/2006/relationships/hyperlink" Target="http://cs.wikipedia.org/wiki/Soubor:DVD_logo.svg" TargetMode="External"/><Relationship Id="rId10" Type="http://schemas.openxmlformats.org/officeDocument/2006/relationships/hyperlink" Target="http://en.wikipedia.org/wiki/File:HD-DVD.svg" TargetMode="External"/><Relationship Id="rId4" Type="http://schemas.openxmlformats.org/officeDocument/2006/relationships/hyperlink" Target="http://cs.wikipedia.org/wiki/Kompaktn%C3%AD_disk" TargetMode="External"/><Relationship Id="rId9" Type="http://schemas.openxmlformats.org/officeDocument/2006/relationships/hyperlink" Target="http://de.wikipedia.org/w/index.php?title=Datei:Blu-Ray-Logo.svg&amp;filetimestamp=20061116195453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Optické disky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Radek Straka</a:t>
            </a:r>
          </a:p>
          <a:p>
            <a:r>
              <a:rPr lang="cs-CZ" dirty="0" smtClean="0"/>
              <a:t>Odborné Učiliště Holešov</a:t>
            </a:r>
            <a:endParaRPr lang="cs-CZ" dirty="0"/>
          </a:p>
        </p:txBody>
      </p:sp>
      <p:pic>
        <p:nvPicPr>
          <p:cNvPr id="4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5805264"/>
            <a:ext cx="4318368" cy="105273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Blu</a:t>
            </a:r>
            <a:r>
              <a:rPr lang="cs-CZ" dirty="0" smtClean="0"/>
              <a:t>-</a:t>
            </a:r>
            <a:r>
              <a:rPr lang="cs-CZ" dirty="0" err="1" smtClean="0"/>
              <a:t>ray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/>
              <a:t>Experimentální přepisovatelný </a:t>
            </a:r>
            <a:r>
              <a:rPr lang="cs-CZ" dirty="0" err="1" smtClean="0"/>
              <a:t>Blu</a:t>
            </a:r>
            <a:r>
              <a:rPr lang="cs-CZ" dirty="0" smtClean="0"/>
              <a:t>-</a:t>
            </a:r>
            <a:r>
              <a:rPr lang="cs-CZ" dirty="0" err="1" smtClean="0"/>
              <a:t>ray</a:t>
            </a:r>
            <a:r>
              <a:rPr lang="cs-CZ" dirty="0" smtClean="0"/>
              <a:t> (200GB)</a:t>
            </a:r>
            <a:endParaRPr lang="cs-CZ" dirty="0"/>
          </a:p>
        </p:txBody>
      </p:sp>
      <p:pic>
        <p:nvPicPr>
          <p:cNvPr id="22530" name="Picture 2" descr="Soubor:Blu-ray 200G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2204864"/>
            <a:ext cx="4346426" cy="43464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Magnetooptický disk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Magnetické záznamové médium</a:t>
            </a:r>
          </a:p>
          <a:p>
            <a:r>
              <a:rPr lang="cs-CZ" dirty="0" smtClean="0"/>
              <a:t>Výrobci: firmy 3M a SONY</a:t>
            </a:r>
          </a:p>
          <a:p>
            <a:r>
              <a:rPr lang="cs-CZ" dirty="0" smtClean="0"/>
              <a:t>Kapacity se pohybují od 128 MB až po 600 GB</a:t>
            </a:r>
            <a:endParaRPr lang="cs-CZ" dirty="0"/>
          </a:p>
        </p:txBody>
      </p:sp>
      <p:pic>
        <p:nvPicPr>
          <p:cNvPr id="24578" name="Picture 2" descr="Soubor: 2GB-MO-dis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3501008"/>
            <a:ext cx="2751428" cy="29965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Magnetooptický disk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26626" name="Picture 2" descr="Soubor: MO-disk-surfa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1628800"/>
            <a:ext cx="3736082" cy="48610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MD - </a:t>
            </a:r>
            <a:r>
              <a:rPr lang="cs-CZ" dirty="0" err="1" smtClean="0"/>
              <a:t>Minidisc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U</a:t>
            </a:r>
            <a:r>
              <a:rPr lang="pt-BR" dirty="0" smtClean="0"/>
              <a:t>vedené na trh firmou Sony v květnu 1991</a:t>
            </a:r>
            <a:endParaRPr lang="cs-CZ" dirty="0" smtClean="0"/>
          </a:p>
          <a:p>
            <a:r>
              <a:rPr lang="pl-PL" dirty="0" smtClean="0"/>
              <a:t>Kapacita média je podobná CD</a:t>
            </a:r>
            <a:endParaRPr lang="cs-CZ" dirty="0"/>
          </a:p>
        </p:txBody>
      </p:sp>
      <p:pic>
        <p:nvPicPr>
          <p:cNvPr id="27650" name="Picture 2" descr="Soubor:Minidisc Sony MZ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924944"/>
            <a:ext cx="4824536" cy="34917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cs-CZ" dirty="0" smtClean="0">
                <a:hlinkClick r:id="rId2"/>
              </a:rPr>
              <a:t>http://cs.wikipedia.org/wiki/Optick%C3%BD_disk</a:t>
            </a:r>
            <a:endParaRPr lang="cs-CZ" dirty="0" smtClean="0"/>
          </a:p>
          <a:p>
            <a:r>
              <a:rPr lang="cs-CZ" dirty="0" smtClean="0">
                <a:hlinkClick r:id="rId3"/>
              </a:rPr>
              <a:t>http://cs.wikipedia.org/wiki/Soubor:CD_logo.png</a:t>
            </a:r>
            <a:endParaRPr lang="cs-CZ" dirty="0" smtClean="0"/>
          </a:p>
          <a:p>
            <a:r>
              <a:rPr lang="cs-CZ" dirty="0" smtClean="0">
                <a:hlinkClick r:id="rId4"/>
              </a:rPr>
              <a:t>http://cs.wikipedia.org/wiki/Kompaktn%C3%AD_disk</a:t>
            </a:r>
            <a:endParaRPr lang="cs-CZ" dirty="0" smtClean="0"/>
          </a:p>
          <a:p>
            <a:r>
              <a:rPr lang="cs-CZ" dirty="0" smtClean="0">
                <a:hlinkClick r:id="rId5"/>
              </a:rPr>
              <a:t>http://cs.wikipedia.org/wiki/Soubor:DVD_logo.svg</a:t>
            </a:r>
            <a:endParaRPr lang="cs-CZ" dirty="0" smtClean="0"/>
          </a:p>
          <a:p>
            <a:r>
              <a:rPr lang="cs-CZ" dirty="0" smtClean="0">
                <a:hlinkClick r:id="rId6"/>
              </a:rPr>
              <a:t>http://cs.wikipedia.org/wiki/Soubor:DVD.png</a:t>
            </a:r>
            <a:endParaRPr lang="cs-CZ" dirty="0" smtClean="0"/>
          </a:p>
          <a:p>
            <a:r>
              <a:rPr lang="cs-CZ" dirty="0" smtClean="0">
                <a:hlinkClick r:id="rId7"/>
              </a:rPr>
              <a:t>http://cs.wikipedia.org/wiki/Soubor:Blu-ray_200GB.jpg</a:t>
            </a:r>
            <a:endParaRPr lang="cs-CZ" dirty="0" smtClean="0"/>
          </a:p>
          <a:p>
            <a:r>
              <a:rPr lang="cs-CZ" dirty="0" smtClean="0">
                <a:hlinkClick r:id="rId8"/>
              </a:rPr>
              <a:t>http://cs.wikipedia.org/wiki/DVD</a:t>
            </a:r>
            <a:endParaRPr lang="cs-CZ" dirty="0" smtClean="0"/>
          </a:p>
          <a:p>
            <a:r>
              <a:rPr lang="cs-CZ" dirty="0" smtClean="0">
                <a:hlinkClick r:id="rId9"/>
              </a:rPr>
              <a:t>http://de.</a:t>
            </a:r>
            <a:r>
              <a:rPr lang="cs-CZ" dirty="0" err="1" smtClean="0">
                <a:hlinkClick r:id="rId9"/>
              </a:rPr>
              <a:t>wikipedia.org</a:t>
            </a:r>
            <a:r>
              <a:rPr lang="cs-CZ" dirty="0" smtClean="0">
                <a:hlinkClick r:id="rId9"/>
              </a:rPr>
              <a:t>/w/index.</a:t>
            </a:r>
            <a:r>
              <a:rPr lang="cs-CZ" dirty="0" err="1" smtClean="0">
                <a:hlinkClick r:id="rId9"/>
              </a:rPr>
              <a:t>php</a:t>
            </a:r>
            <a:r>
              <a:rPr lang="cs-CZ" dirty="0" smtClean="0">
                <a:hlinkClick r:id="rId9"/>
              </a:rPr>
              <a:t>?</a:t>
            </a:r>
            <a:r>
              <a:rPr lang="cs-CZ" dirty="0" err="1" smtClean="0">
                <a:hlinkClick r:id="rId9"/>
              </a:rPr>
              <a:t>title</a:t>
            </a:r>
            <a:r>
              <a:rPr lang="cs-CZ" dirty="0" smtClean="0">
                <a:hlinkClick r:id="rId9"/>
              </a:rPr>
              <a:t>=</a:t>
            </a:r>
            <a:r>
              <a:rPr lang="cs-CZ" dirty="0" err="1" smtClean="0">
                <a:hlinkClick r:id="rId9"/>
              </a:rPr>
              <a:t>Datei</a:t>
            </a:r>
            <a:r>
              <a:rPr lang="cs-CZ" dirty="0" smtClean="0">
                <a:hlinkClick r:id="rId9"/>
              </a:rPr>
              <a:t>:</a:t>
            </a:r>
            <a:r>
              <a:rPr lang="cs-CZ" dirty="0" err="1" smtClean="0">
                <a:hlinkClick r:id="rId9"/>
              </a:rPr>
              <a:t>Blu</a:t>
            </a:r>
            <a:r>
              <a:rPr lang="cs-CZ" dirty="0" smtClean="0">
                <a:hlinkClick r:id="rId9"/>
              </a:rPr>
              <a:t>-</a:t>
            </a:r>
            <a:r>
              <a:rPr lang="cs-CZ" dirty="0" err="1" smtClean="0">
                <a:hlinkClick r:id="rId9"/>
              </a:rPr>
              <a:t>Ray</a:t>
            </a:r>
            <a:r>
              <a:rPr lang="cs-CZ" dirty="0" smtClean="0">
                <a:hlinkClick r:id="rId9"/>
              </a:rPr>
              <a:t>-Logo.</a:t>
            </a:r>
            <a:r>
              <a:rPr lang="cs-CZ" dirty="0" err="1" smtClean="0">
                <a:hlinkClick r:id="rId9"/>
              </a:rPr>
              <a:t>svg</a:t>
            </a:r>
            <a:r>
              <a:rPr lang="cs-CZ" dirty="0" smtClean="0">
                <a:hlinkClick r:id="rId9"/>
              </a:rPr>
              <a:t>&amp;</a:t>
            </a:r>
            <a:r>
              <a:rPr lang="cs-CZ" dirty="0" err="1" smtClean="0">
                <a:hlinkClick r:id="rId9"/>
              </a:rPr>
              <a:t>filetimestamp</a:t>
            </a:r>
            <a:r>
              <a:rPr lang="cs-CZ" dirty="0" smtClean="0">
                <a:hlinkClick r:id="rId9"/>
              </a:rPr>
              <a:t>=20061116195453</a:t>
            </a:r>
            <a:endParaRPr lang="cs-CZ" dirty="0" smtClean="0"/>
          </a:p>
          <a:p>
            <a:r>
              <a:rPr lang="cs-CZ" dirty="0" smtClean="0">
                <a:hlinkClick r:id="rId10"/>
              </a:rPr>
              <a:t>http://en.wikipedia.org/wiki/File:HD-DVD.svg</a:t>
            </a:r>
            <a:endParaRPr lang="cs-CZ" dirty="0" smtClean="0"/>
          </a:p>
          <a:p>
            <a:r>
              <a:rPr lang="cs-CZ" dirty="0" smtClean="0">
                <a:hlinkClick r:id="rId11"/>
              </a:rPr>
              <a:t>http://en.wikipedia.org/wiki/File:MO-disk-surface.jpg</a:t>
            </a:r>
            <a:endParaRPr lang="cs-CZ" dirty="0" smtClean="0"/>
          </a:p>
          <a:p>
            <a:r>
              <a:rPr lang="cs-CZ" dirty="0" smtClean="0">
                <a:hlinkClick r:id="rId12"/>
              </a:rPr>
              <a:t>http://en.wikipedia.org/wiki/File:2GB-MO-disk.jpg</a:t>
            </a:r>
            <a:endParaRPr lang="cs-CZ" dirty="0" smtClean="0"/>
          </a:p>
          <a:p>
            <a:r>
              <a:rPr lang="cs-CZ" dirty="0" smtClean="0">
                <a:hlinkClick r:id="rId13"/>
              </a:rPr>
              <a:t>http://</a:t>
            </a:r>
            <a:r>
              <a:rPr lang="cs-CZ" dirty="0" smtClean="0">
                <a:hlinkClick r:id="rId13"/>
              </a:rPr>
              <a:t>cs.wikipedia.org/wiki/Soubor:Minidisc_Sony_MZ1.jpg</a:t>
            </a:r>
            <a:endParaRPr lang="cs-CZ" dirty="0" smtClean="0"/>
          </a:p>
          <a:p>
            <a:r>
              <a:rPr lang="cs-CZ" dirty="0" smtClean="0"/>
              <a:t>Zdroje obrázků: MS Office Klipart</a:t>
            </a:r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Optický disk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Paměťové médium diskového tvaru</a:t>
            </a:r>
          </a:p>
          <a:p>
            <a:r>
              <a:rPr lang="cs-CZ" dirty="0" smtClean="0"/>
              <a:t>Používá k záznamu světelný paprsek laseru</a:t>
            </a:r>
            <a:endParaRPr lang="cs-CZ" dirty="0"/>
          </a:p>
        </p:txBody>
      </p:sp>
      <p:pic>
        <p:nvPicPr>
          <p:cNvPr id="1026" name="Picture 2" descr="C:\Documents and Settings\Ondra\Local Settings\Temporary Internet Files\Content.IE5\BOFY10Y6\MP900411692[2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2996952"/>
            <a:ext cx="3212976" cy="32129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Rozdělení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CD</a:t>
            </a:r>
          </a:p>
          <a:p>
            <a:r>
              <a:rPr lang="cs-CZ" dirty="0" smtClean="0"/>
              <a:t>DVD</a:t>
            </a:r>
          </a:p>
          <a:p>
            <a:r>
              <a:rPr lang="cs-CZ" dirty="0" smtClean="0"/>
              <a:t>HD-DVD</a:t>
            </a:r>
          </a:p>
          <a:p>
            <a:r>
              <a:rPr lang="cs-CZ" dirty="0" err="1" smtClean="0"/>
              <a:t>Blu</a:t>
            </a:r>
            <a:r>
              <a:rPr lang="cs-CZ" dirty="0" smtClean="0"/>
              <a:t>-</a:t>
            </a:r>
            <a:r>
              <a:rPr lang="cs-CZ" dirty="0" err="1" smtClean="0"/>
              <a:t>ray</a:t>
            </a:r>
            <a:r>
              <a:rPr lang="cs-CZ" dirty="0" smtClean="0"/>
              <a:t> disk</a:t>
            </a:r>
          </a:p>
          <a:p>
            <a:r>
              <a:rPr lang="cs-CZ" dirty="0" smtClean="0"/>
              <a:t>Magnetooptický disk</a:t>
            </a:r>
          </a:p>
          <a:p>
            <a:r>
              <a:rPr lang="cs-CZ" dirty="0" err="1" smtClean="0"/>
              <a:t>Minidisk</a:t>
            </a:r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CD – kompaktní disk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Nazývaný prostě </a:t>
            </a:r>
            <a:r>
              <a:rPr lang="cs-CZ" i="1" dirty="0" smtClean="0"/>
              <a:t>CD</a:t>
            </a:r>
          </a:p>
          <a:p>
            <a:r>
              <a:rPr lang="cs-CZ" dirty="0" smtClean="0"/>
              <a:t>Optický disk určený pro ukládání digitálních dat</a:t>
            </a:r>
          </a:p>
          <a:p>
            <a:r>
              <a:rPr lang="cs-CZ" dirty="0" smtClean="0"/>
              <a:t>Data jsou uložena ve stopách na jedné dlouhé spirále</a:t>
            </a:r>
            <a:endParaRPr lang="cs-CZ" dirty="0"/>
          </a:p>
        </p:txBody>
      </p:sp>
      <p:pic>
        <p:nvPicPr>
          <p:cNvPr id="2050" name="Picture 2" descr="C:\Documents and Settings\Ondra\Local Settings\Temporary Internet Files\Content.IE5\39VBQN0S\MC900280741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3789040"/>
            <a:ext cx="3040865" cy="25534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CD – kompaktní disk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Běžné CD má průměr 12 cm</a:t>
            </a:r>
          </a:p>
          <a:p>
            <a:r>
              <a:rPr lang="cs-CZ" dirty="0" smtClean="0"/>
              <a:t>I </a:t>
            </a:r>
            <a:r>
              <a:rPr lang="pt-BR" dirty="0" smtClean="0"/>
              <a:t>menší varianta o průměru 8 cm</a:t>
            </a:r>
            <a:endParaRPr lang="cs-CZ" dirty="0" smtClean="0"/>
          </a:p>
          <a:p>
            <a:r>
              <a:rPr lang="pl-PL" dirty="0" smtClean="0"/>
              <a:t>Disk se zapisuje pouze od 23 mm do 58 mm poloměru</a:t>
            </a:r>
            <a:endParaRPr lang="cs-CZ" dirty="0"/>
          </a:p>
        </p:txBody>
      </p:sp>
      <p:pic>
        <p:nvPicPr>
          <p:cNvPr id="3074" name="Picture 2" descr="http://upload.wikimedia.org/wikipedia/commons/thumb/a/a8/CD_logo.png/220px-CD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4149080"/>
            <a:ext cx="3483840" cy="16944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DVD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Formát digitálního optického datového nosiče</a:t>
            </a:r>
          </a:p>
          <a:p>
            <a:r>
              <a:rPr lang="cs-CZ" dirty="0" smtClean="0"/>
              <a:t>Může obsahovat filmy ve vysoké obrazové a zvukové kvalitě nebo jiná data</a:t>
            </a:r>
            <a:endParaRPr lang="cs-CZ" dirty="0"/>
          </a:p>
        </p:txBody>
      </p:sp>
      <p:pic>
        <p:nvPicPr>
          <p:cNvPr id="20482" name="Picture 2" descr="Soubor:DVD logo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3789040"/>
            <a:ext cx="4176464" cy="21290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DVD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21506" name="Picture 2" descr="Soubor:DV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556792"/>
            <a:ext cx="4680520" cy="45222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HD DVD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Třetí generace optických disků</a:t>
            </a:r>
          </a:p>
          <a:p>
            <a:r>
              <a:rPr lang="cs-CZ" dirty="0" smtClean="0"/>
              <a:t>Vývoj: společnosti Toshiba,NEC a </a:t>
            </a:r>
            <a:r>
              <a:rPr lang="cs-CZ" dirty="0" err="1" smtClean="0"/>
              <a:t>Sanyo</a:t>
            </a:r>
            <a:endParaRPr lang="cs-CZ" dirty="0" smtClean="0"/>
          </a:p>
          <a:p>
            <a:r>
              <a:rPr lang="cs-CZ" dirty="0" smtClean="0"/>
              <a:t>Lze zaznamenat 15 až 60 GB dat</a:t>
            </a:r>
          </a:p>
        </p:txBody>
      </p:sp>
      <p:pic>
        <p:nvPicPr>
          <p:cNvPr id="25602" name="Picture 2" descr="Soubor: HD-DVD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4293096"/>
            <a:ext cx="5434930" cy="20070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err="1" smtClean="0"/>
              <a:t>Blu</a:t>
            </a:r>
            <a:r>
              <a:rPr lang="cs-CZ" dirty="0" smtClean="0"/>
              <a:t>-</a:t>
            </a:r>
            <a:r>
              <a:rPr lang="cs-CZ" dirty="0" err="1" smtClean="0"/>
              <a:t>ray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Patří k třetí generaci optických disků</a:t>
            </a:r>
          </a:p>
          <a:p>
            <a:r>
              <a:rPr lang="cs-CZ" dirty="0" smtClean="0"/>
              <a:t>Data se ukládají ve stopě tvaru spirály 0,1 mm pod povrch disku</a:t>
            </a:r>
          </a:p>
          <a:p>
            <a:r>
              <a:rPr lang="cs-CZ" dirty="0" smtClean="0"/>
              <a:t> Vytvořila firma Sony s firmou Philips</a:t>
            </a:r>
          </a:p>
          <a:p>
            <a:r>
              <a:rPr lang="cs-CZ" dirty="0" smtClean="0"/>
              <a:t>Možnost </a:t>
            </a:r>
            <a:r>
              <a:rPr lang="cs-CZ" dirty="0" err="1" smtClean="0"/>
              <a:t>uchovánhí</a:t>
            </a:r>
            <a:r>
              <a:rPr lang="cs-CZ" dirty="0" smtClean="0"/>
              <a:t> až 100GB dat</a:t>
            </a:r>
          </a:p>
          <a:p>
            <a:endParaRPr lang="cs-CZ" dirty="0"/>
          </a:p>
        </p:txBody>
      </p:sp>
      <p:pic>
        <p:nvPicPr>
          <p:cNvPr id="23554" name="Picture 2" descr="Datei:Blu-Ray-Logo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4365104"/>
            <a:ext cx="4502477" cy="23919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sta">
  <a:themeElements>
    <a:clrScheme name="Cesta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Cesta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Cesta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66</TotalTime>
  <Words>105</Words>
  <Application>Microsoft Office PowerPoint</Application>
  <PresentationFormat>Předvádění na obrazovce (4:3)</PresentationFormat>
  <Paragraphs>58</Paragraphs>
  <Slides>14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Cesta</vt:lpstr>
      <vt:lpstr>Optické disky</vt:lpstr>
      <vt:lpstr>Optický disk</vt:lpstr>
      <vt:lpstr>Rozdělení</vt:lpstr>
      <vt:lpstr>CD – kompaktní disk</vt:lpstr>
      <vt:lpstr>CD – kompaktní disk</vt:lpstr>
      <vt:lpstr>DVD</vt:lpstr>
      <vt:lpstr>DVD</vt:lpstr>
      <vt:lpstr>HD DVD</vt:lpstr>
      <vt:lpstr>Blu-ray</vt:lpstr>
      <vt:lpstr>Blu-ray</vt:lpstr>
      <vt:lpstr>Magnetooptický disk</vt:lpstr>
      <vt:lpstr>Magnetooptický disk</vt:lpstr>
      <vt:lpstr>MD - Minidisc</vt:lpstr>
      <vt:lpstr>Zdroje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Optické disky</dc:title>
  <cp:lastModifiedBy>Ondra</cp:lastModifiedBy>
  <cp:revision>18</cp:revision>
  <dcterms:modified xsi:type="dcterms:W3CDTF">2012-11-26T15:49:28Z</dcterms:modified>
</cp:coreProperties>
</file>