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0" r:id="rId14"/>
  </p:sldIdLst>
  <p:sldSz cx="9144000" cy="6858000" type="screen4x3"/>
  <p:notesSz cx="6784975" cy="9929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672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734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619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301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287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933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910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170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371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696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795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C97BE-34E1-4BF5-B81B-C8126FC20A8F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2831D-3370-41F7-94A5-DD8D5B0F2D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861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kompas&amp;hl=cs&amp;rlz=1T4ADRA_csCZ451CZ457&amp;prmd=imvns&amp;source=lnms&amp;tbm=isch&amp;ei=5egbT4SoBs7gswaBwblH&amp;sa=X&amp;oi=mode_link&amp;ct=mode&amp;cd=2&amp;ved=0CEQQ_AUoAQ&amp;biw=1093&amp;bih=48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4964304"/>
              </p:ext>
            </p:extLst>
          </p:nvPr>
        </p:nvGraphicFramePr>
        <p:xfrm>
          <a:off x="2339752" y="282219"/>
          <a:ext cx="4464496" cy="6293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6087644" imgH="8583595" progId="Word.Document.8">
                  <p:embed/>
                </p:oleObj>
              </mc:Choice>
              <mc:Fallback>
                <p:oleObj name="Document" r:id="rId3" imgW="6087644" imgH="858359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82219"/>
                        <a:ext cx="4464496" cy="62935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69977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772400" cy="122413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Č í n 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720080"/>
          </a:xfrm>
        </p:spPr>
        <p:txBody>
          <a:bodyPr/>
          <a:lstStyle/>
          <a:p>
            <a:r>
              <a:rPr lang="cs-CZ" b="1" dirty="0" smtClean="0"/>
              <a:t>Velmoc 22. století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708920"/>
            <a:ext cx="6408712" cy="364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24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Čína je </a:t>
            </a:r>
            <a:r>
              <a:rPr lang="cs-CZ" b="1" dirty="0"/>
              <a:t>n</a:t>
            </a:r>
            <a:r>
              <a:rPr lang="cs-CZ" b="1" dirty="0" smtClean="0"/>
              <a:t>ejlidnatější</a:t>
            </a:r>
            <a:r>
              <a:rPr lang="cs-CZ" dirty="0" smtClean="0"/>
              <a:t> země světa.</a:t>
            </a:r>
          </a:p>
          <a:p>
            <a:r>
              <a:rPr lang="cs-CZ" dirty="0" smtClean="0"/>
              <a:t>Rozlohou zaujímá třetí místo.</a:t>
            </a:r>
          </a:p>
          <a:p>
            <a:r>
              <a:rPr lang="cs-CZ" b="1" dirty="0" smtClean="0"/>
              <a:t>V hospodářském růstu </a:t>
            </a:r>
            <a:r>
              <a:rPr lang="cs-CZ" dirty="0" smtClean="0"/>
              <a:t>zaznamenává v posledních letech </a:t>
            </a:r>
            <a:r>
              <a:rPr lang="cs-CZ" b="1" dirty="0" smtClean="0"/>
              <a:t>obrovský rozvoj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území Číny existovala mohutná Říše středu už v době, kdy v Evropě žádné státní útvary nebyly. Éra císařství skončila a od roku 1949 zde vládne </a:t>
            </a:r>
            <a:r>
              <a:rPr lang="cs-CZ" b="1" dirty="0" smtClean="0"/>
              <a:t>komunistický režim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Mao</a:t>
            </a:r>
            <a:r>
              <a:rPr lang="cs-CZ" dirty="0" smtClean="0"/>
              <a:t> </a:t>
            </a:r>
            <a:r>
              <a:rPr lang="cs-CZ" dirty="0" err="1" smtClean="0"/>
              <a:t>Ce</a:t>
            </a:r>
            <a:r>
              <a:rPr lang="cs-CZ" dirty="0" smtClean="0"/>
              <a:t>-Tung byl komunistický diktátor, který potíral soukromé vlastnictví, ale i staré tradice a náboženství. Dnes je mnoho Číňanů nevěřících, ostatní vyznávají buddhismus nebo </a:t>
            </a:r>
            <a:r>
              <a:rPr lang="cs-CZ" dirty="0" err="1" smtClean="0"/>
              <a:t>konfucionismus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kterých oblastech Číny žije nejvíce lidí a proč?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8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80. letech minulého století bylo dovoleno svobodně obchodovat, vlastnit majetek a země se otevřela zahraničním investicím. Nadále vládne komunistický režim, ale hospodářství má kapitalistické rysy.</a:t>
            </a:r>
          </a:p>
          <a:p>
            <a:r>
              <a:rPr lang="cs-CZ" sz="2800" dirty="0" smtClean="0"/>
              <a:t>Jaké vymoženosti a objevy přinesli čínští učenci světu?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06628" y="3986212"/>
            <a:ext cx="2857500" cy="18383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876674"/>
            <a:ext cx="2219325" cy="20574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919749"/>
            <a:ext cx="2359649" cy="1766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88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Čína má </a:t>
            </a:r>
            <a:r>
              <a:rPr lang="cs-CZ" sz="2400" b="1" dirty="0" smtClean="0"/>
              <a:t>bohaté zdroje nerostných surovin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Vyhledej v atlasu, jaké suroviny se v Číně těží?</a:t>
            </a:r>
          </a:p>
          <a:p>
            <a:r>
              <a:rPr lang="cs-CZ" sz="2400" dirty="0" smtClean="0"/>
              <a:t>Vyrábí se železo a ocel, rozvíjí se chemický průmysl. Tradičními odvětvími jsou textilní průmysl a výroba porcelánu. Spotřební výrobky se vyváží do celého světa. </a:t>
            </a:r>
          </a:p>
          <a:p>
            <a:r>
              <a:rPr lang="cs-CZ" sz="2400" dirty="0" smtClean="0"/>
              <a:t>Velikost čínského trhu láká zahraniční firmy.</a:t>
            </a:r>
          </a:p>
          <a:p>
            <a:r>
              <a:rPr lang="cs-CZ" sz="2400" dirty="0" smtClean="0"/>
              <a:t>Města se rychle rozrůstají, modernizují, doprava se zlepšuje.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99139"/>
            <a:ext cx="4067944" cy="271196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251700"/>
            <a:ext cx="3576439" cy="2259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71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V zemědělství je zaměstnáno stále hodně lidí</a:t>
            </a:r>
            <a:r>
              <a:rPr lang="cs-CZ" sz="2400" dirty="0" smtClean="0"/>
              <a:t>, životní úroveň na venkově je mnohem nižší než ve městech. Čína je v produkci potravin soběstačná.</a:t>
            </a:r>
          </a:p>
          <a:p>
            <a:r>
              <a:rPr lang="cs-CZ" sz="2400" dirty="0" smtClean="0"/>
              <a:t>Ze školního atlasu vyčti, které plodiny se  zde pěstují.</a:t>
            </a:r>
          </a:p>
          <a:p>
            <a:r>
              <a:rPr lang="cs-CZ" sz="2400" dirty="0" smtClean="0"/>
              <a:t>Na severovýchodě se pěstuje především pšenice, řepa cukrovka a brambory, na jihu je hlavní plodinou rýže, cukrová třtina, sója a tabák. Západní oblasti jsou zaměřeny na pastevectví, chov prasat, drůbeže a ovcí.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2610" y="4293096"/>
            <a:ext cx="2907772" cy="190241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380" y="4293096"/>
            <a:ext cx="2471590" cy="1905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2610" y="4293096"/>
            <a:ext cx="2540000" cy="19050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6165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Čína má </a:t>
            </a:r>
            <a:r>
              <a:rPr lang="cs-CZ" sz="2400" b="1" dirty="0" smtClean="0"/>
              <a:t>přes 1 miliardu obyvatel</a:t>
            </a:r>
            <a:r>
              <a:rPr lang="cs-CZ" sz="2400" dirty="0" smtClean="0"/>
              <a:t>, ročně přibyde 15 miliónů lidí. Vysoké přírůstky znamenají pro zemi velký problém, hlavně se zvyšuje spotřeba potravin. Vláda se snaží zavést regulaci v počtu dětí v rodině.</a:t>
            </a:r>
          </a:p>
          <a:p>
            <a:r>
              <a:rPr lang="cs-CZ" sz="2400" dirty="0" smtClean="0"/>
              <a:t>Velká města se rychle rozrůstají, asi třicet má přes milion obyvatel.</a:t>
            </a:r>
          </a:p>
          <a:p>
            <a:r>
              <a:rPr lang="cs-CZ" sz="2400" dirty="0" smtClean="0"/>
              <a:t>Vyhledej v atlasu velká čínská města.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4031940" cy="26879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852455"/>
            <a:ext cx="3599892" cy="239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07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Politickým problémem Číny je </a:t>
            </a:r>
            <a:r>
              <a:rPr lang="cs-CZ" sz="2400" b="1" dirty="0" smtClean="0"/>
              <a:t>Tibet</a:t>
            </a:r>
            <a:r>
              <a:rPr lang="cs-CZ" sz="2400" dirty="0" smtClean="0"/>
              <a:t>. Toto území bylo násilím zabráno v roce 1950 a připojeno k Číně. Tibeťané marně usilují o nezávislost.</a:t>
            </a:r>
          </a:p>
          <a:p>
            <a:r>
              <a:rPr lang="cs-CZ" sz="2400" dirty="0" smtClean="0"/>
              <a:t>Součástí Číny se v roce 1997 stala bývalá britská kolonie </a:t>
            </a:r>
            <a:r>
              <a:rPr lang="cs-CZ" sz="2400" b="1" dirty="0" err="1" smtClean="0"/>
              <a:t>Honkong</a:t>
            </a:r>
            <a:r>
              <a:rPr lang="cs-CZ" sz="2400" dirty="0" smtClean="0"/>
              <a:t>,  významné finanční a obchodní centrum Asie.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068960"/>
            <a:ext cx="7209365" cy="314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06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3700" y="707527"/>
            <a:ext cx="3698700" cy="24613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30" y="620688"/>
            <a:ext cx="3409949" cy="25574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937" y="3744342"/>
            <a:ext cx="3815916" cy="25439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744342"/>
            <a:ext cx="3815916" cy="254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88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9778" y="3140968"/>
            <a:ext cx="3816242" cy="2546474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04664"/>
            <a:ext cx="3918576" cy="248944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V="1">
            <a:off x="-651140" y="1451341"/>
            <a:ext cx="6280060" cy="4186707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076056" y="6032496"/>
            <a:ext cx="1908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ZHOUZHUANG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5081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933" y="369167"/>
            <a:ext cx="3923928" cy="26159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933" y="3284984"/>
            <a:ext cx="3599892" cy="23999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97502" y="1354891"/>
            <a:ext cx="5790277" cy="386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666977"/>
            <a:ext cx="4247963" cy="28319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647512" y="1664804"/>
            <a:ext cx="5832648" cy="388843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1" y="3837384"/>
            <a:ext cx="4031940" cy="268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72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20000"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www.google.cz/search?q=kompas&amp;hl=cs&amp;rlz=1T4ADRA_csCZ451CZ457&amp;prmd=imvns&amp;source=lnms&amp;tbm=isch&amp;ei=5egbT4SoBs7gswaBwblH&amp;sa=X&amp;oi=mode_link&amp;ct=mode&amp;cd=2&amp;ved=0CEQQ_AUoAQ&amp;biw=1093&amp;bih=482</a:t>
            </a:r>
            <a:endParaRPr lang="cs-CZ" sz="1800" dirty="0" smtClean="0"/>
          </a:p>
          <a:p>
            <a:r>
              <a:rPr lang="cs-CZ" sz="1800" dirty="0"/>
              <a:t>http://www.google.cz/imgres?q=%C4%8D%C3%ADnsk%C3%BD+porcel%C3%A1n&amp;hl=cs&amp;rlz=1T4ADRA_csCZ451CZ457&amp;biw=1093&amp;bih=482&amp;tbm=isch&amp;tbnid=Ynxpvcc1jatAXM:&amp;imgrefurl=http://oko.yin.cz/17/cinsky-porcelan-ze-dna-more/&amp;docid=cHeXV_aTpyG3kM&amp;imgurl=http://</a:t>
            </a:r>
            <a:r>
              <a:rPr lang="cs-CZ" sz="1800" dirty="0" smtClean="0"/>
              <a:t>oko.yin.cz/17/cinsky-porcelan-ze-dna-more/cinsky-porcelan.jpg&amp;w=259&amp;h=194&amp;ei=fukbT8_9C5mosga4lKRI&amp;zoom=1&amp;iact=hc&amp;vpx=109&amp;vpy=193&amp;dur=1245&amp;hovh=155&amp;hovw=207&amp;tx=125&amp;ty=74&amp;sig=106602022029332968428&amp;page=1&amp;tbnh=112&amp;tbnw=149&amp;start=0&amp;ndsp=14&amp;ved=1t:429,r:0,s:0</a:t>
            </a:r>
          </a:p>
          <a:p>
            <a:r>
              <a:rPr lang="cs-CZ" sz="1800" dirty="0"/>
              <a:t>http://www.google.cz/imgres?q=%C4%8D%C3%ADnsk%C3%BD+pap%C3%ADr&amp;hl=cs&amp;sa=X&amp;rlz=1T4ADRA_csCZ451CZ457&amp;biw=1093&amp;bih=482&amp;tbm=isch&amp;tbnid=hrnGfvZAG5qsHM:&amp;imgrefurl=http://www.art-creative.cz/ryzovy-cinsky-papir-8-archu-30cm137-m-p-86695.html&amp;docid=KW9g16szrJtPEM&amp;imgurl=http://</a:t>
            </a:r>
            <a:r>
              <a:rPr lang="cs-CZ" sz="1800" dirty="0" smtClean="0"/>
              <a:t>www.art-creative.cz/bmz_cache/e/e8028b8e000f5d7a9541be5526107d17.image.300x193.jpg&amp;w=300&amp;h=193&amp;ei=x-kbT9D3C43Pswbq9dhH&amp;zoom=1&amp;iact=hc&amp;vpx=293&amp;vpy=21&amp;dur=4560&amp;hovh=154&amp;hovw=240&amp;tx=159&amp;ty=105&amp;sig=106602022029332968428&amp;page=1&amp;tbnh=131&amp;tbnw=175&amp;start=0&amp;ndsp=10&amp;ved=1t:429,r:1,s:0</a:t>
            </a:r>
          </a:p>
          <a:p>
            <a:r>
              <a:rPr lang="cs-CZ" sz="1800" dirty="0" smtClean="0"/>
              <a:t>Fotografie z osobního archivu autora.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2406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420</Words>
  <Application>Microsoft Office PowerPoint</Application>
  <PresentationFormat>Předvádění na obrazovce (4:3)</PresentationFormat>
  <Paragraphs>29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 aplikace Microsoft Word 97–2003</vt:lpstr>
      <vt:lpstr>Prezentace aplikace PowerPoint</vt:lpstr>
      <vt:lpstr>Č í n 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í n a</dc:title>
  <dc:creator>07YN</dc:creator>
  <cp:lastModifiedBy>07YN</cp:lastModifiedBy>
  <cp:revision>13</cp:revision>
  <cp:lastPrinted>2012-01-24T16:11:31Z</cp:lastPrinted>
  <dcterms:created xsi:type="dcterms:W3CDTF">2012-01-15T14:28:52Z</dcterms:created>
  <dcterms:modified xsi:type="dcterms:W3CDTF">2012-01-24T16:12:10Z</dcterms:modified>
</cp:coreProperties>
</file>