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2" r:id="rId4"/>
    <p:sldId id="273" r:id="rId5"/>
    <p:sldId id="275" r:id="rId6"/>
    <p:sldId id="274" r:id="rId7"/>
    <p:sldId id="271" r:id="rId8"/>
    <p:sldId id="277" r:id="rId9"/>
    <p:sldId id="276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/>
        <a:lstStyle/>
        <a:p>
          <a:pPr algn="l"/>
          <a:r>
            <a:rPr lang="cs-CZ" sz="1600" dirty="0"/>
            <a:t>Název školy: </a:t>
          </a:r>
          <a:r>
            <a:rPr lang="cs-CZ" sz="1600" dirty="0" smtClean="0"/>
            <a:t>Dětský domov, Základní škola praktická, Praktická škola a Školní jídelna, Dlažkovice 1, příspěvková organizace 411 15 Třebívlice</a:t>
          </a:r>
          <a:r>
            <a:rPr lang="cs-CZ" sz="1300" dirty="0" smtClean="0"/>
            <a:t>    </a:t>
          </a:r>
          <a:endParaRPr lang="cs-CZ" sz="13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 custT="1"/>
      <dgm:spPr/>
      <dgm:t>
        <a:bodyPr/>
        <a:lstStyle/>
        <a:p>
          <a:pPr algn="l"/>
          <a:r>
            <a:rPr lang="cs-CZ" sz="1600" dirty="0"/>
            <a:t>Autor</a:t>
          </a:r>
          <a:r>
            <a:rPr lang="cs-CZ" sz="1600" dirty="0" smtClean="0"/>
            <a:t>: PhDr. Hana Kindlová</a:t>
          </a:r>
          <a:endParaRPr lang="cs-CZ" sz="1600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 custT="1"/>
      <dgm:spPr/>
      <dgm:t>
        <a:bodyPr/>
        <a:lstStyle/>
        <a:p>
          <a:pPr algn="l"/>
          <a:r>
            <a:rPr lang="cs-CZ" sz="1600" dirty="0"/>
            <a:t>Název : </a:t>
          </a:r>
          <a:r>
            <a:rPr lang="cs-CZ" sz="1600" dirty="0" smtClean="0"/>
            <a:t>VY_12_INOVACE_05_P_Kindlová_buňka</a:t>
          </a:r>
          <a:endParaRPr lang="cs-CZ" sz="1600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 custT="1"/>
      <dgm:spPr/>
      <dgm:t>
        <a:bodyPr/>
        <a:lstStyle/>
        <a:p>
          <a:pPr algn="l"/>
          <a:r>
            <a:rPr lang="cs-CZ" sz="1600" dirty="0"/>
            <a:t>Téma</a:t>
          </a:r>
          <a:r>
            <a:rPr lang="cs-CZ" sz="1600" dirty="0" smtClean="0"/>
            <a:t>: Buňka </a:t>
          </a:r>
          <a:endParaRPr lang="cs-CZ" sz="1600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 custT="1"/>
      <dgm:spPr/>
      <dgm:t>
        <a:bodyPr/>
        <a:lstStyle/>
        <a:p>
          <a:pPr algn="l"/>
          <a:r>
            <a:rPr lang="cs-CZ" sz="1600" dirty="0"/>
            <a:t>Číslo projektu</a:t>
          </a:r>
          <a:r>
            <a:rPr lang="cs-CZ" sz="1600" smtClean="0"/>
            <a:t>: cz.1.07/1.4.00/21.2189</a:t>
          </a:r>
          <a:endParaRPr lang="cs-CZ" sz="1600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 custLinFactNeighborX="270" custLinFactNeighborY="2240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 custLinFactNeighborX="270" custLinFactNeighborY="11262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131180"/>
          <a:ext cx="4579708" cy="457970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289854" y="131180"/>
          <a:ext cx="5342993" cy="457970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Název školy: </a:t>
          </a:r>
          <a:r>
            <a:rPr lang="cs-CZ" sz="1600" kern="1200" dirty="0" smtClean="0"/>
            <a:t>Dětský domov, Základní škola praktická, Praktická škola a Školní jídelna, Dlažkovice 1, příspěvková organizace 411 15 Třebívlice</a:t>
          </a:r>
          <a:r>
            <a:rPr lang="cs-CZ" sz="1300" kern="1200" dirty="0" smtClean="0"/>
            <a:t>    </a:t>
          </a:r>
          <a:endParaRPr lang="cs-CZ" sz="1300" kern="1200" dirty="0"/>
        </a:p>
      </dsp:txBody>
      <dsp:txXfrm>
        <a:off x="2289854" y="131180"/>
        <a:ext cx="5342993" cy="732753"/>
      </dsp:txXfrm>
    </dsp:sp>
    <dsp:sp modelId="{851BB866-B6AE-4566-893F-4C635BA974FC}">
      <dsp:nvSpPr>
        <dsp:cNvPr id="0" name=""/>
        <dsp:cNvSpPr/>
      </dsp:nvSpPr>
      <dsp:spPr>
        <a:xfrm>
          <a:off x="480869" y="863933"/>
          <a:ext cx="3617969" cy="361796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289854" y="863933"/>
          <a:ext cx="5342993" cy="361796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Autor</a:t>
          </a:r>
          <a:r>
            <a:rPr lang="cs-CZ" sz="1600" kern="1200" dirty="0" smtClean="0"/>
            <a:t>: PhDr. Hana Kindlová</a:t>
          </a:r>
          <a:endParaRPr lang="cs-CZ" sz="1600" kern="1200" dirty="0"/>
        </a:p>
      </dsp:txBody>
      <dsp:txXfrm>
        <a:off x="2289854" y="863933"/>
        <a:ext cx="5342993" cy="732753"/>
      </dsp:txXfrm>
    </dsp:sp>
    <dsp:sp modelId="{902074E1-B931-4618-97F1-FADBE82E9C3C}">
      <dsp:nvSpPr>
        <dsp:cNvPr id="0" name=""/>
        <dsp:cNvSpPr/>
      </dsp:nvSpPr>
      <dsp:spPr>
        <a:xfrm>
          <a:off x="961738" y="1596686"/>
          <a:ext cx="2656231" cy="265623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289854" y="1656186"/>
          <a:ext cx="5342993" cy="265623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Název : </a:t>
          </a:r>
          <a:r>
            <a:rPr lang="cs-CZ" sz="1600" kern="1200" dirty="0" smtClean="0"/>
            <a:t>VY_12_INOVACE_05_P_Kindlová_buňka</a:t>
          </a:r>
          <a:endParaRPr lang="cs-CZ" sz="1600" kern="1200" dirty="0"/>
        </a:p>
      </dsp:txBody>
      <dsp:txXfrm>
        <a:off x="2289854" y="1656186"/>
        <a:ext cx="5342993" cy="732753"/>
      </dsp:txXfrm>
    </dsp:sp>
    <dsp:sp modelId="{648967D3-ED80-4214-8D87-4E7012561E4A}">
      <dsp:nvSpPr>
        <dsp:cNvPr id="0" name=""/>
        <dsp:cNvSpPr/>
      </dsp:nvSpPr>
      <dsp:spPr>
        <a:xfrm>
          <a:off x="1442608" y="2329440"/>
          <a:ext cx="1694492" cy="169449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289854" y="2520274"/>
          <a:ext cx="5342993" cy="169449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Téma</a:t>
          </a:r>
          <a:r>
            <a:rPr lang="cs-CZ" sz="1600" kern="1200" dirty="0" smtClean="0"/>
            <a:t>: Buňka </a:t>
          </a:r>
          <a:endParaRPr lang="cs-CZ" sz="1600" kern="1200" dirty="0"/>
        </a:p>
      </dsp:txBody>
      <dsp:txXfrm>
        <a:off x="2289854" y="2520274"/>
        <a:ext cx="5342993" cy="732753"/>
      </dsp:txXfrm>
    </dsp:sp>
    <dsp:sp modelId="{6821E7C9-5E4B-45FA-8F82-01E6F26FAA25}">
      <dsp:nvSpPr>
        <dsp:cNvPr id="0" name=""/>
        <dsp:cNvSpPr/>
      </dsp:nvSpPr>
      <dsp:spPr>
        <a:xfrm>
          <a:off x="1923477" y="3062193"/>
          <a:ext cx="732753" cy="7327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289854" y="3062193"/>
          <a:ext cx="5342993" cy="7327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Číslo projektu</a:t>
          </a:r>
          <a:r>
            <a:rPr lang="cs-CZ" sz="1600" kern="1200" smtClean="0"/>
            <a:t>: cz.1.07/1.4.00/21.2189</a:t>
          </a:r>
          <a:endParaRPr lang="cs-CZ" sz="1600" kern="1200" dirty="0"/>
        </a:p>
      </dsp:txBody>
      <dsp:txXfrm>
        <a:off x="2289854" y="3062193"/>
        <a:ext cx="5342993" cy="7327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402CD3B8-8B97-4C13-ABBD-C0BF8712391E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e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atakabinet.cz/cs/Vyukove-materialy-a-data/Clovek-a-priroda/Portrety-osobnosti/Jan-Evangelista-Purkyne.html" TargetMode="External"/><Relationship Id="rId2" Type="http://schemas.openxmlformats.org/officeDocument/2006/relationships/hyperlink" Target="http://www.datakabinet.cz/cs/Vyukove-materialy-a-data/Clovek-a-priroda/Vyukove-tabulky/Rostlinna-a-zivocisna-bunka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office.microsof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847736112"/>
              </p:ext>
            </p:extLst>
          </p:nvPr>
        </p:nvGraphicFramePr>
        <p:xfrm>
          <a:off x="1115616" y="1484784"/>
          <a:ext cx="7632848" cy="48420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419872" y="5301208"/>
            <a:ext cx="33123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Datum tvorby: 26.11.2012 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529128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Anotace a metodický pokyn</a:t>
            </a:r>
            <a:endParaRPr lang="cs-CZ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700808"/>
            <a:ext cx="6777317" cy="4392488"/>
          </a:xfrm>
        </p:spPr>
        <p:txBody>
          <a:bodyPr>
            <a:noAutofit/>
          </a:bodyPr>
          <a:lstStyle/>
          <a:p>
            <a:r>
              <a:rPr lang="cs-CZ" dirty="0" smtClean="0"/>
              <a:t>Materiál určen pro žáky 6. ročníku ZŠP.</a:t>
            </a:r>
          </a:p>
          <a:p>
            <a:r>
              <a:rPr lang="cs-CZ" dirty="0" smtClean="0"/>
              <a:t>Využitelný pro práci s interaktivní tabulí.</a:t>
            </a:r>
          </a:p>
          <a:p>
            <a:r>
              <a:rPr lang="cs-CZ" dirty="0" smtClean="0"/>
              <a:t>Ve výukové prezentaci, se žáci seznámí s Janem Evangelistou Purkyně, s buňkou živočišnou a rostlinnou.</a:t>
            </a:r>
          </a:p>
          <a:p>
            <a:r>
              <a:rPr lang="cs-CZ" dirty="0"/>
              <a:t>S</a:t>
            </a:r>
            <a:r>
              <a:rPr lang="cs-CZ" dirty="0" smtClean="0"/>
              <a:t>amostatná práce na upevnění znalostí.</a:t>
            </a:r>
            <a:r>
              <a:rPr lang="cs-CZ" dirty="0"/>
              <a:t> Zde je kladen důraz na tiché čtení s </a:t>
            </a:r>
            <a:r>
              <a:rPr lang="cs-CZ" dirty="0" smtClean="0"/>
              <a:t>porozuměním. Součástí je též vytištěná verze.</a:t>
            </a:r>
          </a:p>
          <a:p>
            <a:r>
              <a:rPr lang="cs-CZ" dirty="0" smtClean="0"/>
              <a:t>V závěru hodiny využijeme mikroskopy, jimiž se podíváme na buňky cibule.</a:t>
            </a:r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71803941"/>
              </p:ext>
            </p:extLst>
          </p:nvPr>
        </p:nvGraphicFramePr>
        <p:xfrm>
          <a:off x="5580112" y="1797983"/>
          <a:ext cx="2871787" cy="406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name="Acrobat Document" r:id="rId3" imgW="5667122" imgH="8019837" progId="AcroExch.Document.7">
                  <p:embed/>
                </p:oleObj>
              </mc:Choice>
              <mc:Fallback>
                <p:oleObj name="Acrobat Document" r:id="rId3" imgW="5667122" imgH="8019837" progId="AcroExch.Document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580112" y="1797983"/>
                        <a:ext cx="2871787" cy="4064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755576" y="620688"/>
            <a:ext cx="76328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JAN   EVANGELISTA   PURKYNĚ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611560" y="1844824"/>
            <a:ext cx="410445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800" dirty="0"/>
              <a:t>č</a:t>
            </a:r>
            <a:r>
              <a:rPr lang="cs-CZ" sz="2800" dirty="0" smtClean="0"/>
              <a:t>eský vědec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800" dirty="0"/>
              <a:t>o</a:t>
            </a:r>
            <a:r>
              <a:rPr lang="cs-CZ" sz="2800" dirty="0" smtClean="0"/>
              <a:t>bjevil buňku</a:t>
            </a:r>
          </a:p>
          <a:p>
            <a:endParaRPr lang="cs-CZ" sz="28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2800" dirty="0" smtClean="0"/>
              <a:t>studoval jako první pod mikroskopem</a:t>
            </a:r>
          </a:p>
          <a:p>
            <a:endParaRPr lang="cs-CZ" sz="28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2800" dirty="0"/>
              <a:t>z</a:t>
            </a:r>
            <a:r>
              <a:rPr lang="cs-CZ" sz="2800" dirty="0" smtClean="0"/>
              <a:t>jistil, že těla všech živočichů a rostlin jsou složená z </a:t>
            </a:r>
            <a:r>
              <a:rPr lang="cs-CZ" sz="2800" b="1" dirty="0" smtClean="0"/>
              <a:t>buněk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8140595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01401" y="764703"/>
            <a:ext cx="7488832" cy="58477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BUŇKA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1349479"/>
            <a:ext cx="7848872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800" dirty="0" smtClean="0"/>
              <a:t>Všechna těla živých organismů se skládají z buněk.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800" dirty="0" smtClean="0"/>
              <a:t>Buňky lze vidět pod mikroskopem.</a:t>
            </a:r>
          </a:p>
          <a:p>
            <a:endParaRPr lang="cs-CZ" sz="2200" dirty="0" smtClean="0"/>
          </a:p>
          <a:p>
            <a:r>
              <a:rPr lang="cs-CZ" sz="2800" b="1" dirty="0" smtClean="0"/>
              <a:t>Každá buňka:</a:t>
            </a:r>
          </a:p>
          <a:p>
            <a:endParaRPr lang="cs-CZ" sz="2800" b="1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sz="2800" dirty="0" smtClean="0"/>
              <a:t>přijímá potravu, zpracovává ji a    odstraňuje zbytky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800" dirty="0" smtClean="0"/>
              <a:t>pohybuje se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800" dirty="0" smtClean="0"/>
              <a:t>dýchá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800" dirty="0" smtClean="0"/>
              <a:t>rozmnožuje se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800" dirty="0" smtClean="0"/>
              <a:t>reaguje na změny v okolí</a:t>
            </a: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val="41831144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5118" y="692696"/>
            <a:ext cx="6061337" cy="5806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11560" y="980728"/>
            <a:ext cx="25297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8" name="Šipka doprava 7"/>
          <p:cNvSpPr/>
          <p:nvPr/>
        </p:nvSpPr>
        <p:spPr>
          <a:xfrm>
            <a:off x="467544" y="1165394"/>
            <a:ext cx="2147574" cy="129614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prava 10"/>
          <p:cNvSpPr/>
          <p:nvPr/>
        </p:nvSpPr>
        <p:spPr>
          <a:xfrm rot="20387559">
            <a:off x="578521" y="2336194"/>
            <a:ext cx="2221025" cy="18722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doprava 13"/>
          <p:cNvSpPr/>
          <p:nvPr/>
        </p:nvSpPr>
        <p:spPr>
          <a:xfrm rot="18522395">
            <a:off x="785136" y="4316624"/>
            <a:ext cx="2389102" cy="168714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 rot="20386295">
            <a:off x="519157" y="2848103"/>
            <a:ext cx="20443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/>
              <a:t>Řídí všechny životní děje v buňce, je důležité při rozmnožování</a:t>
            </a:r>
            <a:endParaRPr lang="cs-CZ" sz="14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71387" y="1551856"/>
            <a:ext cx="1872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/>
              <a:t>Tenká </a:t>
            </a:r>
            <a:r>
              <a:rPr lang="cs-CZ" sz="1400" b="1" dirty="0"/>
              <a:t>b</a:t>
            </a:r>
            <a:r>
              <a:rPr lang="cs-CZ" sz="1400" b="1" dirty="0" smtClean="0"/>
              <a:t>uněčná blána</a:t>
            </a:r>
            <a:endParaRPr lang="cs-CZ" sz="1400" b="1" dirty="0"/>
          </a:p>
        </p:txBody>
      </p:sp>
      <p:sp>
        <p:nvSpPr>
          <p:cNvPr id="16" name="TextovéPole 15"/>
          <p:cNvSpPr txBox="1"/>
          <p:nvPr/>
        </p:nvSpPr>
        <p:spPr>
          <a:xfrm rot="18527712">
            <a:off x="880953" y="5029047"/>
            <a:ext cx="19909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/>
              <a:t>Rosolovitá hmota uvnitř buňky</a:t>
            </a:r>
            <a:endParaRPr lang="cs-CZ" sz="1400" b="1" dirty="0"/>
          </a:p>
        </p:txBody>
      </p:sp>
    </p:spTree>
    <p:extLst>
      <p:ext uri="{BB962C8B-B14F-4D97-AF65-F5344CB8AC3E}">
        <p14:creationId xmlns:p14="http://schemas.microsoft.com/office/powerpoint/2010/main" val="15375468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4" grpId="0" animBg="1"/>
      <p:bldP spid="13" grpId="0"/>
      <p:bldP spid="15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704571"/>
            <a:ext cx="5544617" cy="5728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Šipka doprava 1"/>
          <p:cNvSpPr/>
          <p:nvPr/>
        </p:nvSpPr>
        <p:spPr>
          <a:xfrm rot="3377936">
            <a:off x="1939338" y="818340"/>
            <a:ext cx="2026888" cy="7463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 rot="3304553">
            <a:off x="1869675" y="1056233"/>
            <a:ext cx="20921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 smtClean="0"/>
              <a:t>Rosolovitá hmota </a:t>
            </a:r>
            <a:endParaRPr lang="cs-CZ" sz="1400" b="1" dirty="0"/>
          </a:p>
        </p:txBody>
      </p:sp>
      <p:sp>
        <p:nvSpPr>
          <p:cNvPr id="4" name="Šipka doprava 3"/>
          <p:cNvSpPr/>
          <p:nvPr/>
        </p:nvSpPr>
        <p:spPr>
          <a:xfrm rot="1751906">
            <a:off x="1378064" y="1589328"/>
            <a:ext cx="2083550" cy="57242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 rot="1747734">
            <a:off x="1788128" y="1685164"/>
            <a:ext cx="12418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/>
              <a:t>pevná</a:t>
            </a:r>
            <a:endParaRPr lang="cs-CZ" sz="1400" b="1" dirty="0"/>
          </a:p>
        </p:txBody>
      </p:sp>
      <p:sp>
        <p:nvSpPr>
          <p:cNvPr id="6" name="Šipka doprava 5"/>
          <p:cNvSpPr/>
          <p:nvPr/>
        </p:nvSpPr>
        <p:spPr>
          <a:xfrm>
            <a:off x="616839" y="2359478"/>
            <a:ext cx="2659017" cy="980043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542877" y="2615861"/>
            <a:ext cx="2520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/>
              <a:t>Dutinka s buněčnou šťávou</a:t>
            </a:r>
            <a:endParaRPr lang="cs-CZ" sz="1400" b="1" dirty="0"/>
          </a:p>
        </p:txBody>
      </p:sp>
      <p:sp>
        <p:nvSpPr>
          <p:cNvPr id="8" name="Šipka doprava 7"/>
          <p:cNvSpPr/>
          <p:nvPr/>
        </p:nvSpPr>
        <p:spPr>
          <a:xfrm rot="704097">
            <a:off x="631298" y="3207143"/>
            <a:ext cx="2697714" cy="986370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 rot="706859">
            <a:off x="659276" y="3438719"/>
            <a:ext cx="22874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/>
              <a:t>Tělísko se zeleným barvivem</a:t>
            </a:r>
            <a:endParaRPr lang="cs-CZ" sz="1400" b="1" dirty="0"/>
          </a:p>
        </p:txBody>
      </p:sp>
      <p:sp>
        <p:nvSpPr>
          <p:cNvPr id="12" name="Šipka doprava 11"/>
          <p:cNvSpPr/>
          <p:nvPr/>
        </p:nvSpPr>
        <p:spPr>
          <a:xfrm rot="19772929">
            <a:off x="1126690" y="5526433"/>
            <a:ext cx="2358730" cy="10608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 rot="19781580">
            <a:off x="1117833" y="5921148"/>
            <a:ext cx="22484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 smtClean="0"/>
              <a:t>Tenká buněčná blána</a:t>
            </a:r>
            <a:endParaRPr lang="cs-CZ" sz="1400" b="1" dirty="0"/>
          </a:p>
        </p:txBody>
      </p:sp>
      <p:sp>
        <p:nvSpPr>
          <p:cNvPr id="13" name="Šipka doprava 12"/>
          <p:cNvSpPr/>
          <p:nvPr/>
        </p:nvSpPr>
        <p:spPr>
          <a:xfrm rot="20171430">
            <a:off x="401030" y="4774023"/>
            <a:ext cx="3069187" cy="91652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Řídí všechny děje, důležité při rozmnožování</a:t>
            </a:r>
            <a:endParaRPr lang="cs-CZ" sz="1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03370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/>
      <p:bldP spid="6" grpId="0" animBg="1"/>
      <p:bldP spid="7" grpId="0"/>
      <p:bldP spid="8" grpId="0" animBg="1"/>
      <p:bldP spid="9" grpId="0"/>
      <p:bldP spid="12" grpId="0" animBg="1"/>
      <p:bldP spid="10" grpId="0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70290" y="692696"/>
            <a:ext cx="8136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Správné věty podtrhni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57187" y="1228110"/>
            <a:ext cx="80341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12365" y="1236959"/>
            <a:ext cx="8123801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Jan Evangelista Purkyně objevil baňku.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Jan Evangelista Purkyně objevil buňku.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Buňka je viditelná pouhým okem.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Buňka je tak malá, že ji můžeme vidět jen pod mikroskopem.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Buňka dýchá a rozmnožuje se.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Buňka nedokáže dýchat ani se nedokáže rozmnožovat.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Buňka nepřijímá potravu.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Buňka přijímá potravu.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Buňka má jádro, které je důležité pro rozmnožování a řídí všechny životní děje v buňce.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Buňka jádro nemá.</a:t>
            </a:r>
          </a:p>
          <a:p>
            <a:pPr algn="ctr"/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Přiřaď správně</a:t>
            </a:r>
          </a:p>
          <a:p>
            <a:pPr algn="ctr"/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endParaRPr lang="cs-CZ" sz="24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653136"/>
            <a:ext cx="1430385" cy="16249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797152"/>
            <a:ext cx="1224029" cy="1591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2267744" y="5013176"/>
            <a:ext cx="44644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itchFamily="34" charset="0"/>
              <a:buChar char="•"/>
            </a:pPr>
            <a:r>
              <a:rPr lang="cs-CZ" dirty="0" smtClean="0"/>
              <a:t>Živočišná buňka</a:t>
            </a:r>
          </a:p>
          <a:p>
            <a:pPr algn="ctr"/>
            <a:endParaRPr lang="cs-CZ" dirty="0" smtClean="0"/>
          </a:p>
          <a:p>
            <a:pPr marL="285750" indent="-285750" algn="ctr">
              <a:buFont typeface="Arial" pitchFamily="34" charset="0"/>
              <a:buChar char="•"/>
            </a:pPr>
            <a:r>
              <a:rPr lang="cs-CZ" dirty="0" smtClean="0"/>
              <a:t>Rostlinná buňka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355552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70290" y="692696"/>
            <a:ext cx="8136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Kontrola - Správné věty podtrhni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57187" y="1228110"/>
            <a:ext cx="80341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12365" y="1236959"/>
            <a:ext cx="8123801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Jan Evangelista Purkyně objevil baňku.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u="sng" dirty="0" smtClean="0">
                <a:solidFill>
                  <a:schemeClr val="accent1"/>
                </a:solidFill>
              </a:rPr>
              <a:t>Jan Evangelista Purkyně objevil buňku.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Buňka je viditelná pouhým okem.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u="sng" dirty="0" smtClean="0">
                <a:solidFill>
                  <a:schemeClr val="accent1"/>
                </a:solidFill>
              </a:rPr>
              <a:t>Buňka je tak malá, že ji můžeme vidět jen pod mikroskopem.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u="sng" dirty="0" smtClean="0">
                <a:solidFill>
                  <a:schemeClr val="accent1"/>
                </a:solidFill>
              </a:rPr>
              <a:t>Buňka dýchá a rozmnožuje se.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Buňka nedokáže dýchat ani se nedokáže rozmnožovat.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Buňka nepřijímá potravu.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u="sng" dirty="0" smtClean="0">
                <a:solidFill>
                  <a:schemeClr val="accent1"/>
                </a:solidFill>
              </a:rPr>
              <a:t>Buňka přijímá potravu.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u="sng" dirty="0" smtClean="0">
                <a:solidFill>
                  <a:schemeClr val="accent1"/>
                </a:solidFill>
              </a:rPr>
              <a:t>Buňka má jádro, které je důležité pro rozmnožování a řídí všechny životní děje v buňce.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Buňka jádro nemá.</a:t>
            </a:r>
          </a:p>
          <a:p>
            <a:pPr algn="ctr"/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Přiřaď správně</a:t>
            </a:r>
          </a:p>
          <a:p>
            <a:pPr algn="ctr"/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endParaRPr lang="cs-CZ" sz="24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653136"/>
            <a:ext cx="1430385" cy="16249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797152"/>
            <a:ext cx="1224029" cy="1591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2267744" y="5013176"/>
            <a:ext cx="44644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itchFamily="34" charset="0"/>
              <a:buChar char="•"/>
            </a:pPr>
            <a:r>
              <a:rPr lang="cs-CZ" dirty="0" smtClean="0"/>
              <a:t>Živočišná buňka</a:t>
            </a:r>
          </a:p>
          <a:p>
            <a:pPr algn="ctr"/>
            <a:endParaRPr lang="cs-CZ" dirty="0" smtClean="0"/>
          </a:p>
          <a:p>
            <a:pPr marL="285750" indent="-285750" algn="ctr">
              <a:buFont typeface="Arial" pitchFamily="34" charset="0"/>
              <a:buChar char="•"/>
            </a:pPr>
            <a:r>
              <a:rPr lang="cs-CZ" dirty="0" smtClean="0"/>
              <a:t>Rostlinná buňka</a:t>
            </a:r>
            <a:endParaRPr lang="cs-CZ" dirty="0"/>
          </a:p>
        </p:txBody>
      </p:sp>
      <p:sp>
        <p:nvSpPr>
          <p:cNvPr id="2" name="Šipka doprava 1"/>
          <p:cNvSpPr/>
          <p:nvPr/>
        </p:nvSpPr>
        <p:spPr>
          <a:xfrm>
            <a:off x="5652120" y="5013176"/>
            <a:ext cx="1296144" cy="45243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Šipka doprava 3"/>
          <p:cNvSpPr/>
          <p:nvPr/>
        </p:nvSpPr>
        <p:spPr>
          <a:xfrm rot="10800000">
            <a:off x="1954492" y="5481679"/>
            <a:ext cx="1482571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64073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11560" y="980728"/>
            <a:ext cx="7992888" cy="255454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endParaRPr lang="cs-CZ" sz="4000" b="1" dirty="0"/>
          </a:p>
          <a:p>
            <a:pPr algn="ctr"/>
            <a:r>
              <a:rPr lang="cs-CZ" sz="4000" b="1" dirty="0" smtClean="0"/>
              <a:t>ZKOUMÁNÍ   BUŇKY CIBULE POD MIKROSKOPEM  </a:t>
            </a:r>
          </a:p>
          <a:p>
            <a:pPr algn="ctr"/>
            <a:endParaRPr lang="cs-CZ" sz="4000" b="1" dirty="0"/>
          </a:p>
        </p:txBody>
      </p:sp>
      <p:pic>
        <p:nvPicPr>
          <p:cNvPr id="8194" name="Picture 2" descr="akademie,iStockphoto,laborato&amp;rcaron;e,mikroskopy,studie,v&amp;ecaron;da,v&amp;ecaron;dy,vybavení laborato&amp;rcaron;e,výzkum,vzd&amp;ecaron;lávání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520636"/>
            <a:ext cx="3095625" cy="2917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05063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601136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Použité zdroje</a:t>
            </a:r>
            <a:endParaRPr lang="cs-CZ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556792"/>
            <a:ext cx="6777317" cy="4275837"/>
          </a:xfrm>
        </p:spPr>
        <p:txBody>
          <a:bodyPr>
            <a:normAutofit/>
          </a:bodyPr>
          <a:lstStyle/>
          <a:p>
            <a:pPr indent="-342900"/>
            <a:r>
              <a:rPr lang="cs-CZ" dirty="0" smtClean="0"/>
              <a:t>Vlastní práce.</a:t>
            </a:r>
          </a:p>
          <a:p>
            <a:pPr indent="-342900"/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www.datakabinet.cz/cs/Vyukove-materialy-a-data/Clovek-a-priroda/Vyukove-tabulky/Rostlinna-a-zivocisna-bunka.html</a:t>
            </a:r>
            <a:endParaRPr lang="cs-CZ" dirty="0" smtClean="0"/>
          </a:p>
          <a:p>
            <a:pPr indent="-342900"/>
            <a:r>
              <a:rPr lang="cs-CZ">
                <a:hlinkClick r:id="rId3"/>
              </a:rPr>
              <a:t>http</a:t>
            </a:r>
            <a:r>
              <a:rPr lang="cs-CZ">
                <a:hlinkClick r:id="rId3"/>
              </a:rPr>
              <a:t>://</a:t>
            </a:r>
            <a:r>
              <a:rPr lang="cs-CZ" smtClean="0">
                <a:hlinkClick r:id="rId3"/>
              </a:rPr>
              <a:t>www.datakabinet.cz/cs/Vyukove-materialy-a-data/Clovek-a-priroda/Portrety-osobnosti/Jan-Evangelista-Purkyne.html</a:t>
            </a:r>
            <a:endParaRPr lang="cs-CZ" dirty="0"/>
          </a:p>
          <a:p>
            <a:pPr indent="-342900"/>
            <a:r>
              <a:rPr lang="cs-CZ" dirty="0" smtClean="0">
                <a:hlinkClick r:id="rId4"/>
              </a:rPr>
              <a:t>www.office.microsoft.com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94614114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505</TotalTime>
  <Words>402</Words>
  <Application>Microsoft Office PowerPoint</Application>
  <PresentationFormat>Předvádění na obrazovce (4:3)</PresentationFormat>
  <Paragraphs>82</Paragraphs>
  <Slides>10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Austin</vt:lpstr>
      <vt:lpstr>Acrobat Document</vt:lpstr>
      <vt:lpstr>Prezentace aplikace PowerPoint</vt:lpstr>
      <vt:lpstr>Anotace a metodický pokyn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Lenka</cp:lastModifiedBy>
  <cp:revision>65</cp:revision>
  <dcterms:created xsi:type="dcterms:W3CDTF">2011-08-21T15:31:45Z</dcterms:created>
  <dcterms:modified xsi:type="dcterms:W3CDTF">2012-11-27T09:27:37Z</dcterms:modified>
</cp:coreProperties>
</file>