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89" r:id="rId2"/>
    <p:sldId id="290" r:id="rId3"/>
    <p:sldId id="292" r:id="rId4"/>
    <p:sldId id="291" r:id="rId5"/>
    <p:sldId id="293" r:id="rId6"/>
    <p:sldId id="294" r:id="rId7"/>
    <p:sldId id="295" r:id="rId8"/>
    <p:sldId id="296" r:id="rId9"/>
    <p:sldId id="29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CDEF2"/>
    <a:srgbClr val="FFFF00"/>
    <a:srgbClr val="99FF33"/>
    <a:srgbClr val="FF66FF"/>
    <a:srgbClr val="FF66CC"/>
    <a:srgbClr val="FF33CC"/>
    <a:srgbClr val="D3B857"/>
    <a:srgbClr val="FF6699"/>
    <a:srgbClr val="FFFF66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7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725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133873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764448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821794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976574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301581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204101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684683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737315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341662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815204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986607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656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VY_32_INOVACE_VIII_2_08: Vztažné zájmeno JENŽ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VIII</a:t>
            </a:r>
            <a:r>
              <a:rPr lang="cs-CZ" b="1" dirty="0" smtClean="0"/>
              <a:t>           Sada číslo: </a:t>
            </a:r>
            <a:r>
              <a:rPr lang="cs-CZ" dirty="0" smtClean="0"/>
              <a:t>2</a:t>
            </a:r>
            <a:r>
              <a:rPr lang="cs-CZ" b="1" dirty="0" smtClean="0"/>
              <a:t>              Pořadové číslo DUM: </a:t>
            </a:r>
            <a:r>
              <a:rPr lang="cs-CZ" dirty="0" smtClean="0"/>
              <a:t>08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seznámení s funkcí a skloňováním zájmena jenž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sz="1600" dirty="0" smtClean="0"/>
              <a:t> </a:t>
            </a:r>
            <a:r>
              <a:rPr lang="cs-CZ" dirty="0" smtClean="0"/>
              <a:t>žáci chápou funkci zájmena jenž v souvětí a dokáží ho ve správném tvaru použít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zájmeno tázací, zájmeno vztažné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si nejprve uvědomí rozdílné užití tázacích a vztažných zájmen, pak se formou prezentace seznámí se skloňováním zájmena jenž. Na závěr žáci vypracují opakovací cvičení.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2708920"/>
            <a:ext cx="6493124" cy="830997"/>
          </a:xfrm>
          <a:prstGeom prst="rect">
            <a:avLst/>
          </a:prstGeom>
          <a:solidFill>
            <a:srgbClr val="4CDEF2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VZTAŽNÉ ZÁJMENO JENŽ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7565526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4CDEF2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 BYSTRÉ HLAVY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133056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Jak se liší užití tázacích a vztažných zájmen?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Který hráč vstřelil branku?</a:t>
            </a:r>
          </a:p>
          <a:p>
            <a:pPr marL="0" indent="0">
              <a:buNone/>
            </a:pPr>
            <a:r>
              <a:rPr lang="cs-CZ" dirty="0" smtClean="0"/>
              <a:t>Jaký hráč vstřelil branku?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Ukázali hráče, který vstřelil branku.</a:t>
            </a:r>
          </a:p>
          <a:p>
            <a:pPr marL="0" indent="0">
              <a:buNone/>
            </a:pPr>
            <a:r>
              <a:rPr lang="cs-CZ" dirty="0" smtClean="0"/>
              <a:t>Oslavovali hráče, jenž vstřelil branku.</a:t>
            </a:r>
          </a:p>
          <a:p>
            <a:pPr marL="0" indent="0">
              <a:buNone/>
            </a:pPr>
            <a:r>
              <a:rPr lang="cs-CZ" dirty="0" smtClean="0"/>
              <a:t>Ukazovali hráče, co dal rozhodující branku.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ásobení 3"/>
          <p:cNvSpPr/>
          <p:nvPr/>
        </p:nvSpPr>
        <p:spPr>
          <a:xfrm>
            <a:off x="1907704" y="3212976"/>
            <a:ext cx="1368152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9512" y="6027357"/>
            <a:ext cx="8799845" cy="523220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Vztažná zájmena mají v souvětích funkci spojovacích výrazů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237112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4CDEF2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ZÁJMENO JENŽ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á </a:t>
            </a:r>
            <a:r>
              <a:rPr lang="cs-CZ" b="1" dirty="0" smtClean="0"/>
              <a:t>zvláštní skloňování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 1.p.č.j. rod mužský – </a:t>
            </a:r>
            <a:r>
              <a:rPr lang="cs-CZ" b="1" dirty="0" smtClean="0"/>
              <a:t>tvar JENŽ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statní pády – tvary zájmena </a:t>
            </a:r>
            <a:r>
              <a:rPr lang="cs-CZ" b="1" dirty="0" smtClean="0"/>
              <a:t>ON + -Ž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 předložce se </a:t>
            </a:r>
            <a:r>
              <a:rPr lang="cs-CZ" b="1" dirty="0" smtClean="0"/>
              <a:t>j- </a:t>
            </a:r>
            <a:r>
              <a:rPr lang="cs-CZ" dirty="0" smtClean="0"/>
              <a:t>mění v</a:t>
            </a:r>
            <a:r>
              <a:rPr lang="cs-CZ" b="1" dirty="0" smtClean="0"/>
              <a:t> ň- </a:t>
            </a:r>
            <a:r>
              <a:rPr lang="cs-CZ" dirty="0" smtClean="0"/>
              <a:t>(s nímž, o němž)</a:t>
            </a:r>
          </a:p>
        </p:txBody>
      </p:sp>
    </p:spTree>
    <p:extLst>
      <p:ext uri="{BB962C8B-B14F-4D97-AF65-F5344CB8AC3E}">
        <p14:creationId xmlns:p14="http://schemas.microsoft.com/office/powerpoint/2010/main" val="2388354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4CDEF2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Skloňování zájmena </a:t>
            </a:r>
            <a:r>
              <a:rPr lang="cs-CZ" b="1" dirty="0" smtClean="0"/>
              <a:t>JENŽ</a:t>
            </a:r>
            <a:r>
              <a:rPr lang="cs-CZ" dirty="0" smtClean="0"/>
              <a:t> – č. jednotné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40744" y="1804174"/>
            <a:ext cx="1906804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Mužský rod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1804174"/>
            <a:ext cx="1800301" cy="523220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Ženský rod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94038" y="1804174"/>
            <a:ext cx="1848198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Střední rod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2945904"/>
            <a:ext cx="811441" cy="267765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p.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p.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p.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p.</a:t>
            </a:r>
          </a:p>
          <a:p>
            <a:pPr marL="342900" indent="-342900">
              <a:buAutoNum type="arabicPeriod" startAt="6"/>
            </a:pPr>
            <a:r>
              <a:rPr lang="cs-CZ" sz="2800" dirty="0" smtClean="0"/>
              <a:t>p.</a:t>
            </a:r>
          </a:p>
          <a:p>
            <a:pPr marL="342900" indent="-342900">
              <a:buAutoNum type="arabicPeriod" startAt="6"/>
            </a:pPr>
            <a:r>
              <a:rPr lang="cs-CZ" sz="2800" dirty="0" smtClean="0"/>
              <a:t>p</a:t>
            </a:r>
            <a:r>
              <a:rPr lang="cs-CZ" dirty="0" smtClean="0"/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406980" y="2935333"/>
            <a:ext cx="1662186" cy="267765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j</a:t>
            </a:r>
            <a:r>
              <a:rPr lang="cs-CZ" sz="2800" b="1" dirty="0" smtClean="0"/>
              <a:t>enž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ehož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emuž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ehož, jejž</a:t>
            </a:r>
          </a:p>
          <a:p>
            <a:r>
              <a:rPr lang="cs-CZ" sz="2800" b="1" dirty="0" smtClean="0"/>
              <a:t>(o) němž</a:t>
            </a:r>
          </a:p>
          <a:p>
            <a:r>
              <a:rPr lang="cs-CZ" sz="2800" b="1" dirty="0" smtClean="0"/>
              <a:t>jímž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05376" y="2935333"/>
            <a:ext cx="1106393" cy="267765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j</a:t>
            </a:r>
            <a:r>
              <a:rPr lang="cs-CZ" sz="2800" b="1" dirty="0" smtClean="0"/>
              <a:t>ež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íž</a:t>
            </a:r>
          </a:p>
          <a:p>
            <a:r>
              <a:rPr lang="cs-CZ" sz="2800" b="1" dirty="0" smtClean="0"/>
              <a:t>jíž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iž</a:t>
            </a:r>
          </a:p>
          <a:p>
            <a:r>
              <a:rPr lang="cs-CZ" sz="2800" b="1" dirty="0" smtClean="0"/>
              <a:t>(o) níž</a:t>
            </a:r>
          </a:p>
          <a:p>
            <a:r>
              <a:rPr lang="cs-CZ" sz="2800" b="1" dirty="0" smtClean="0"/>
              <a:t>jíž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63507" y="2945904"/>
            <a:ext cx="1491114" cy="267765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j</a:t>
            </a:r>
            <a:r>
              <a:rPr lang="cs-CZ" sz="2800" b="1" dirty="0" smtClean="0"/>
              <a:t>ež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ehož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emuž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ež</a:t>
            </a:r>
          </a:p>
          <a:p>
            <a:r>
              <a:rPr lang="cs-CZ" sz="2800" b="1" dirty="0" smtClean="0"/>
              <a:t>(o) němž</a:t>
            </a:r>
          </a:p>
          <a:p>
            <a:r>
              <a:rPr lang="cs-CZ" sz="2800" b="1" dirty="0" smtClean="0"/>
              <a:t>jímž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746910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4CDEF2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Skloňování zájmena </a:t>
            </a:r>
            <a:r>
              <a:rPr lang="cs-CZ" b="1" dirty="0" smtClean="0"/>
              <a:t>JENŽ</a:t>
            </a:r>
            <a:r>
              <a:rPr lang="cs-CZ" dirty="0" smtClean="0"/>
              <a:t> – č. množné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03648" y="2132856"/>
            <a:ext cx="1906804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800" b="1" dirty="0"/>
              <a:t>Mužský rod</a:t>
            </a:r>
          </a:p>
        </p:txBody>
      </p:sp>
      <p:sp>
        <p:nvSpPr>
          <p:cNvPr id="5" name="Obdélník 4"/>
          <p:cNvSpPr/>
          <p:nvPr/>
        </p:nvSpPr>
        <p:spPr>
          <a:xfrm>
            <a:off x="3851920" y="2132856"/>
            <a:ext cx="1800301" cy="523220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800" b="1" dirty="0"/>
              <a:t>Ženský rod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56176" y="2132856"/>
            <a:ext cx="1848198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800" b="1" dirty="0"/>
              <a:t>Střední rod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3212976"/>
            <a:ext cx="773832" cy="2677656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p</a:t>
            </a:r>
            <a:endParaRPr lang="cs-CZ" sz="2800" dirty="0"/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p</a:t>
            </a:r>
            <a:endParaRPr lang="cs-CZ" sz="2800" dirty="0"/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p</a:t>
            </a:r>
            <a:endParaRPr lang="cs-CZ" sz="2800" dirty="0"/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p</a:t>
            </a:r>
            <a:endParaRPr lang="cs-CZ" sz="2800" dirty="0"/>
          </a:p>
          <a:p>
            <a:pPr marL="342900" indent="-342900">
              <a:buAutoNum type="arabicPeriod" startAt="6"/>
            </a:pPr>
            <a:r>
              <a:rPr lang="cs-CZ" sz="2800" dirty="0" smtClean="0"/>
              <a:t>p</a:t>
            </a:r>
            <a:endParaRPr lang="cs-CZ" sz="2800" dirty="0"/>
          </a:p>
          <a:p>
            <a:pPr marL="342900" indent="-342900">
              <a:buAutoNum type="arabicPeriod" startAt="6"/>
            </a:pPr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09624" y="3212976"/>
            <a:ext cx="1093248" cy="273921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j</a:t>
            </a:r>
            <a:r>
              <a:rPr lang="cs-CZ" sz="2800" b="1" dirty="0" smtClean="0"/>
              <a:t>iž, jež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4016933" y="3207782"/>
            <a:ext cx="1449436" cy="267765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ichž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imž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ež</a:t>
            </a:r>
          </a:p>
          <a:p>
            <a:r>
              <a:rPr lang="cs-CZ" sz="2800" b="1" dirty="0" smtClean="0"/>
              <a:t>(o) nichž</a:t>
            </a:r>
          </a:p>
          <a:p>
            <a:r>
              <a:rPr lang="cs-CZ" sz="2800" b="1" dirty="0" smtClean="0"/>
              <a:t>jimž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3207782"/>
            <a:ext cx="1008111" cy="267765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/>
              <a:t>j</a:t>
            </a:r>
            <a:r>
              <a:rPr lang="cs-CZ" sz="2800" b="1" dirty="0" smtClean="0"/>
              <a:t>ež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20971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  <a:solidFill>
            <a:srgbClr val="4CDEF2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Nahraď zájmena KTERÝ a CO zájmenem JENŽ: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Žák, který/_____ onemocněl, nejel na výlet.</a:t>
            </a:r>
          </a:p>
          <a:p>
            <a:pPr marL="0" indent="0">
              <a:buNone/>
            </a:pPr>
            <a:r>
              <a:rPr lang="cs-CZ" dirty="0" smtClean="0"/>
              <a:t>Vrať mi peníze, které/_____ jsem ti půjčil.</a:t>
            </a:r>
          </a:p>
          <a:p>
            <a:pPr marL="0" indent="0">
              <a:buNone/>
            </a:pPr>
            <a:r>
              <a:rPr lang="cs-CZ" dirty="0" smtClean="0"/>
              <a:t>Chceš vidět obrázek, co/_____ jsem nakreslil.</a:t>
            </a:r>
          </a:p>
          <a:p>
            <a:pPr marL="0" indent="0">
              <a:buNone/>
            </a:pPr>
            <a:r>
              <a:rPr lang="cs-CZ" dirty="0" smtClean="0"/>
              <a:t>Dominik, se kterým/______ se znám, často lže.</a:t>
            </a:r>
          </a:p>
          <a:p>
            <a:pPr marL="0" indent="0">
              <a:buNone/>
            </a:pPr>
            <a:r>
              <a:rPr lang="cs-CZ" dirty="0" smtClean="0"/>
              <a:t>Byt, ze kterého/_____ odcházíte, zamkněte.</a:t>
            </a:r>
          </a:p>
          <a:p>
            <a:pPr marL="0" indent="0">
              <a:buNone/>
            </a:pPr>
            <a:r>
              <a:rPr lang="cs-CZ" dirty="0" smtClean="0"/>
              <a:t>Podej mi brusle, co/____ leží na lavici.</a:t>
            </a:r>
          </a:p>
          <a:p>
            <a:pPr marL="0" indent="0">
              <a:buNone/>
            </a:pPr>
            <a:r>
              <a:rPr lang="cs-CZ" dirty="0" smtClean="0"/>
              <a:t>Napsal mně zprávu, která/_____ mě nepotěšila.</a:t>
            </a:r>
          </a:p>
          <a:p>
            <a:pPr marL="0" indent="0">
              <a:buNone/>
            </a:pPr>
            <a:r>
              <a:rPr lang="cs-CZ" dirty="0" smtClean="0"/>
              <a:t>Měla na sobě šaty, které/_____ jí velice slušely.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01813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rgbClr val="4CDEF2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4176464"/>
          </a:xfrm>
          <a:ln w="28575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Odpověz správně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Do které školy chodíš?</a:t>
            </a:r>
          </a:p>
          <a:p>
            <a:pPr marL="0" indent="0">
              <a:buNone/>
            </a:pPr>
            <a:r>
              <a:rPr lang="cs-CZ" dirty="0" smtClean="0"/>
              <a:t>Do jaké školy chodíš?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S kterým spolužákem nejvíce kamarádíš?</a:t>
            </a:r>
          </a:p>
          <a:p>
            <a:pPr marL="0" indent="0">
              <a:buNone/>
            </a:pPr>
            <a:r>
              <a:rPr lang="cs-CZ" dirty="0" smtClean="0"/>
              <a:t>S jakým spolužákem nejvíce kamarádíš?</a:t>
            </a:r>
          </a:p>
          <a:p>
            <a:pPr marL="0" indent="0">
              <a:buNone/>
            </a:pPr>
            <a:r>
              <a:rPr lang="cs-CZ" dirty="0" smtClean="0"/>
              <a:t>Které auto jste si koupili?</a:t>
            </a:r>
          </a:p>
          <a:p>
            <a:pPr marL="0" indent="0">
              <a:buNone/>
            </a:pPr>
            <a:r>
              <a:rPr lang="cs-CZ" dirty="0" smtClean="0"/>
              <a:t>Jaké auto jste si koupili?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3" y="5877272"/>
            <a:ext cx="5826467" cy="830997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jaký – ptáme se na vlastnosti někoho, něčeho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terý – ptáme se určení osoby, věci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029157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132856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STYBLÍK, Vlastimil; ČECHOVÁ, Marie; HAUSER, Přemysl. </a:t>
            </a:r>
            <a:r>
              <a:rPr lang="cs-CZ" i="1" dirty="0"/>
              <a:t>Český jazyk pro 7. ročník základní školy a odpovídající ročník víceletých gymnázií</a:t>
            </a:r>
            <a:r>
              <a:rPr lang="cs-CZ" dirty="0"/>
              <a:t>. Praha: SPN-pedagogické nakladatelství, 1997, ISBN 80-85937-70-0.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962</TotalTime>
  <Words>425</Words>
  <Application>Microsoft Office PowerPoint</Application>
  <PresentationFormat>Předvádění na obrazovce (4:3)</PresentationFormat>
  <Paragraphs>123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PRO BYSTRÉ HLAVY</vt:lpstr>
      <vt:lpstr>ZÁJMENO JENŽ</vt:lpstr>
      <vt:lpstr>Skloňování zájmena JENŽ – č. jednotné</vt:lpstr>
      <vt:lpstr>Skloňování zájmena JENŽ – č. množné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203</cp:revision>
  <dcterms:created xsi:type="dcterms:W3CDTF">2012-03-26T21:10:22Z</dcterms:created>
  <dcterms:modified xsi:type="dcterms:W3CDTF">2012-11-24T16:16:27Z</dcterms:modified>
</cp:coreProperties>
</file>