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7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98265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25765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10808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168597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671087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027984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458680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359990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640287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054519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30774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03CC6-95CF-4331-8F38-B1CAA4E8C4D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3409B1-BBB2-4927-AA72-25B9561AA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558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61048"/>
            <a:ext cx="8064896" cy="1752600"/>
          </a:xfrm>
        </p:spPr>
        <p:txBody>
          <a:bodyPr/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1. 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VY_32_INOVACE_05_Práce na poli, v sadu     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		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7344816" cy="1603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83839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Toto cvičení je určeno pro žáky 1. </a:t>
            </a:r>
            <a:r>
              <a:rPr lang="cs-CZ" smtClean="0"/>
              <a:t>ročníku </a:t>
            </a:r>
            <a:r>
              <a:rPr lang="cs-CZ" smtClean="0"/>
              <a:t>Základní </a:t>
            </a:r>
            <a:r>
              <a:rPr lang="cs-CZ" dirty="0" smtClean="0"/>
              <a:t>školy praktické. Osvěžuje a utužuje znalosti práce na poli a v sadu. Žáci si fixují názvy nářadí s obrázkem a samotnou funkcí.</a:t>
            </a:r>
          </a:p>
          <a:p>
            <a:pPr marL="0" indent="0" algn="just">
              <a:buNone/>
            </a:pPr>
            <a:r>
              <a:rPr lang="cs-CZ" dirty="0" smtClean="0"/>
              <a:t>Další část je zaměřena na plodiny a zemědělské plodiny, které můžeme pěstovat na poli.</a:t>
            </a:r>
          </a:p>
          <a:p>
            <a:pPr marL="0" indent="0" algn="just">
              <a:buNone/>
            </a:pPr>
            <a:r>
              <a:rPr lang="cs-CZ" dirty="0" smtClean="0"/>
              <a:t>Toto cvičení bylo vytvořeno v měsíci dubnu 2012.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0265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smtClean="0"/>
              <a:t>Práce na poli a v sadu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Documents and Settings\Pressario\Local Settings\Temporary Internet Files\Content.IE5\QR1EA1ZX\MP90041167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452" y="1556792"/>
            <a:ext cx="431234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Pressario\Local Settings\Temporary Internet Files\Content.IE5\JNPX0EDL\MP9001442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5051" y="1628800"/>
            <a:ext cx="3871320" cy="443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6228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jaké plodiny pěstujeme v sadu: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4038600" cy="435334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JABLKA</a:t>
            </a:r>
          </a:p>
          <a:p>
            <a:r>
              <a:rPr lang="cs-CZ" sz="3200" dirty="0" smtClean="0"/>
              <a:t>HRUŠKY</a:t>
            </a:r>
          </a:p>
          <a:p>
            <a:r>
              <a:rPr lang="cs-CZ" sz="3200" dirty="0" smtClean="0"/>
              <a:t>CITRONY</a:t>
            </a:r>
          </a:p>
          <a:p>
            <a:r>
              <a:rPr lang="cs-CZ" sz="3200" dirty="0" smtClean="0"/>
              <a:t>ŠVESTKY</a:t>
            </a:r>
          </a:p>
          <a:p>
            <a:r>
              <a:rPr lang="cs-CZ" sz="3200" dirty="0" smtClean="0"/>
              <a:t>TŘEŠNĚ</a:t>
            </a:r>
          </a:p>
          <a:p>
            <a:r>
              <a:rPr lang="cs-CZ" sz="3200" dirty="0" smtClean="0"/>
              <a:t>BANÁNY</a:t>
            </a:r>
          </a:p>
          <a:p>
            <a:r>
              <a:rPr lang="cs-CZ" sz="3200" dirty="0" smtClean="0"/>
              <a:t>POMERANČE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2816"/>
            <a:ext cx="4038600" cy="4353347"/>
          </a:xfrm>
        </p:spPr>
        <p:txBody>
          <a:bodyPr>
            <a:normAutofit/>
          </a:bodyPr>
          <a:lstStyle/>
          <a:p>
            <a:pPr lvl="0"/>
            <a:r>
              <a:rPr lang="cs-CZ" sz="3200" dirty="0"/>
              <a:t>ANANAS</a:t>
            </a:r>
          </a:p>
          <a:p>
            <a:pPr lvl="0"/>
            <a:r>
              <a:rPr lang="cs-CZ" sz="3200" dirty="0" smtClean="0"/>
              <a:t>KIWI</a:t>
            </a:r>
            <a:endParaRPr lang="cs-CZ" sz="3200" dirty="0"/>
          </a:p>
          <a:p>
            <a:pPr lvl="0"/>
            <a:r>
              <a:rPr lang="cs-CZ" sz="3200" dirty="0"/>
              <a:t>VIŠNĚ</a:t>
            </a:r>
          </a:p>
          <a:p>
            <a:pPr lvl="0"/>
            <a:r>
              <a:rPr lang="cs-CZ" sz="3200" dirty="0"/>
              <a:t>MERUŇKY</a:t>
            </a:r>
          </a:p>
          <a:p>
            <a:pPr lvl="0"/>
            <a:r>
              <a:rPr lang="cs-CZ" sz="3200" dirty="0" smtClean="0"/>
              <a:t>BROSKVE </a:t>
            </a:r>
          </a:p>
          <a:p>
            <a:pPr lvl="0"/>
            <a:r>
              <a:rPr lang="cs-CZ" sz="3200" dirty="0" smtClean="0"/>
              <a:t>VINNÁ </a:t>
            </a:r>
            <a:r>
              <a:rPr lang="cs-CZ" sz="3200" dirty="0"/>
              <a:t>RÉVA</a:t>
            </a:r>
          </a:p>
          <a:p>
            <a:pPr lvl="0"/>
            <a:r>
              <a:rPr lang="cs-CZ" sz="3200" dirty="0"/>
              <a:t>VLAŠSKÉ OŘECHY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13397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4" grpId="0" build="p"/>
      <p:bldP spid="4" grpId="1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potrhni, jaké nářadí používáme na poli: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132856"/>
            <a:ext cx="4038600" cy="3993307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HRÁBĚ</a:t>
            </a:r>
          </a:p>
          <a:p>
            <a:r>
              <a:rPr lang="cs-CZ" sz="4000" dirty="0" smtClean="0"/>
              <a:t>TUŽKA</a:t>
            </a:r>
          </a:p>
          <a:p>
            <a:r>
              <a:rPr lang="cs-CZ" sz="4000" dirty="0" smtClean="0"/>
              <a:t>MOTYKA</a:t>
            </a:r>
          </a:p>
          <a:p>
            <a:r>
              <a:rPr lang="cs-CZ" sz="4000" dirty="0" smtClean="0"/>
              <a:t>MOTYČKA</a:t>
            </a:r>
          </a:p>
          <a:p>
            <a:r>
              <a:rPr lang="cs-CZ" sz="4000" dirty="0" smtClean="0"/>
              <a:t>PERO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132856"/>
            <a:ext cx="4038600" cy="3993307"/>
          </a:xfrm>
        </p:spPr>
        <p:txBody>
          <a:bodyPr>
            <a:normAutofit/>
          </a:bodyPr>
          <a:lstStyle/>
          <a:p>
            <a:pPr lvl="0"/>
            <a:r>
              <a:rPr lang="cs-CZ" sz="4000" dirty="0"/>
              <a:t>LOPATA</a:t>
            </a:r>
          </a:p>
          <a:p>
            <a:pPr lvl="0"/>
            <a:r>
              <a:rPr lang="cs-CZ" sz="4000" dirty="0"/>
              <a:t>GUMA</a:t>
            </a:r>
          </a:p>
          <a:p>
            <a:pPr lvl="0"/>
            <a:r>
              <a:rPr lang="cs-CZ" sz="4000" dirty="0"/>
              <a:t>RÝČ</a:t>
            </a:r>
          </a:p>
          <a:p>
            <a:pPr lvl="0"/>
            <a:r>
              <a:rPr lang="cs-CZ" sz="4000" dirty="0"/>
              <a:t>KBELÍK</a:t>
            </a:r>
          </a:p>
          <a:p>
            <a:pPr lvl="0"/>
            <a:r>
              <a:rPr lang="cs-CZ" sz="4000" dirty="0" smtClean="0"/>
              <a:t>KONEV</a:t>
            </a:r>
            <a:endParaRPr lang="cs-CZ" sz="4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089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  <p:bldP spid="4" grpId="0" build="p"/>
      <p:bldP spid="4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nářadí je na obrázku, popiš k čemu slouží: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HRÁBĚ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Hrábě slouží k HRABÁNÍ.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Popiš, co je na obrázku nesprávně?</a:t>
            </a:r>
            <a:endParaRPr lang="cs-CZ" sz="3200" dirty="0"/>
          </a:p>
        </p:txBody>
      </p:sp>
      <p:pic>
        <p:nvPicPr>
          <p:cNvPr id="1026" name="Picture 2" descr="C:\Documents and Settings\Pressario\Local Settings\Temporary Internet Files\Content.IE5\QR1EA1ZX\MP90042801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916832"/>
            <a:ext cx="4358453" cy="4320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19314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Jaké nářadí je na obrázku, popiš k čemu slouží: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RÝČ</a:t>
            </a:r>
          </a:p>
          <a:p>
            <a:endParaRPr lang="cs-CZ" sz="4000" dirty="0" smtClean="0"/>
          </a:p>
          <a:p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Rýč složí k RYTÍ.</a:t>
            </a:r>
            <a:endParaRPr lang="cs-CZ" sz="4000" dirty="0"/>
          </a:p>
        </p:txBody>
      </p:sp>
      <p:pic>
        <p:nvPicPr>
          <p:cNvPr id="4098" name="Picture 2" descr="C:\Documents and Settings\Pressario\Local Settings\Temporary Internet Files\Content.IE5\NNSE1886\MC90033838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268760"/>
            <a:ext cx="2702525" cy="4934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6400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Jaké nářadí je na obrázku, popiš k čemu slouží: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LOPATA</a:t>
            </a:r>
          </a:p>
          <a:p>
            <a:endParaRPr lang="cs-CZ" sz="4000" dirty="0" smtClean="0"/>
          </a:p>
          <a:p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Lopata slouží k HÁZENÍ.</a:t>
            </a:r>
            <a:endParaRPr lang="cs-CZ" sz="4000" dirty="0"/>
          </a:p>
        </p:txBody>
      </p:sp>
      <p:pic>
        <p:nvPicPr>
          <p:cNvPr id="5123" name="Picture 3" descr="C:\Documents and Settings\Pressario\Local Settings\Temporary Internet Files\Content.IE5\NNSE1886\MP900289623[2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10572" y="2322276"/>
            <a:ext cx="5050204" cy="337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0028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Jaké nářadí je na obrázku, popiš k čemu slouží: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MOTYKA</a:t>
            </a:r>
          </a:p>
          <a:p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Motyka slouží</a:t>
            </a:r>
          </a:p>
          <a:p>
            <a:pPr marL="0" indent="0">
              <a:buNone/>
            </a:pPr>
            <a:r>
              <a:rPr lang="cs-CZ" sz="4000" dirty="0" smtClean="0"/>
              <a:t> ke KOPÁNÍ.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Pressario\Local Settings\Temporary Internet Files\Content.IE5\NNSE1886\MP9003869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00808"/>
            <a:ext cx="5171787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5304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Jaké nářadí je na obrázku, popiš k čemu slouží: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MOTYČKA</a:t>
            </a:r>
          </a:p>
          <a:p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Motyčka slouží ke KOPÁNÍ.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dirty="0" smtClean="0"/>
              <a:t>Řekni, jaký je rozdíl mezi motykou a motyčkou?</a:t>
            </a:r>
            <a:endParaRPr lang="cs-CZ" sz="3600" dirty="0"/>
          </a:p>
        </p:txBody>
      </p:sp>
      <p:pic>
        <p:nvPicPr>
          <p:cNvPr id="2051" name="Picture 3" descr="C:\Documents and Settings\Pressario\Local Settings\Temporary Internet Files\Content.IE5\NNSE1886\MP900386674[2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76872"/>
            <a:ext cx="4658272" cy="404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451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a podtrhni, jaké plodiny můžeme pěstovat na poli: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88840"/>
            <a:ext cx="4038600" cy="381642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RAJČE</a:t>
            </a:r>
          </a:p>
          <a:p>
            <a:r>
              <a:rPr lang="cs-CZ" dirty="0" smtClean="0"/>
              <a:t>OKURKA</a:t>
            </a:r>
          </a:p>
          <a:p>
            <a:r>
              <a:rPr lang="cs-CZ" dirty="0" smtClean="0"/>
              <a:t>PAPRIKA</a:t>
            </a:r>
          </a:p>
          <a:p>
            <a:r>
              <a:rPr lang="cs-CZ" dirty="0" smtClean="0"/>
              <a:t>BRAMBORY</a:t>
            </a:r>
          </a:p>
          <a:p>
            <a:r>
              <a:rPr lang="cs-CZ" dirty="0" smtClean="0"/>
              <a:t>KVĚTÁK</a:t>
            </a:r>
          </a:p>
          <a:p>
            <a:r>
              <a:rPr lang="cs-CZ" dirty="0" smtClean="0"/>
              <a:t>SALÁT </a:t>
            </a:r>
          </a:p>
          <a:p>
            <a:r>
              <a:rPr lang="cs-CZ" dirty="0" smtClean="0"/>
              <a:t>CIBULE</a:t>
            </a:r>
          </a:p>
          <a:p>
            <a:r>
              <a:rPr lang="cs-CZ" dirty="0" smtClean="0"/>
              <a:t>ČESNEK</a:t>
            </a:r>
          </a:p>
          <a:p>
            <a:r>
              <a:rPr lang="cs-CZ" dirty="0" smtClean="0"/>
              <a:t>MRKEV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132856"/>
            <a:ext cx="4038600" cy="367240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PETRŽEL</a:t>
            </a:r>
          </a:p>
          <a:p>
            <a:r>
              <a:rPr lang="cs-CZ" dirty="0" smtClean="0"/>
              <a:t>ŘEDKEV</a:t>
            </a:r>
          </a:p>
          <a:p>
            <a:r>
              <a:rPr lang="cs-CZ" dirty="0" smtClean="0"/>
              <a:t>KEDLUBNA</a:t>
            </a:r>
          </a:p>
          <a:p>
            <a:r>
              <a:rPr lang="cs-CZ" dirty="0" smtClean="0"/>
              <a:t>KUKUŘICE</a:t>
            </a:r>
          </a:p>
          <a:p>
            <a:r>
              <a:rPr lang="cs-CZ" dirty="0" smtClean="0"/>
              <a:t>SLUNEČNICE</a:t>
            </a:r>
          </a:p>
          <a:p>
            <a:r>
              <a:rPr lang="cs-CZ" dirty="0" smtClean="0"/>
              <a:t>OBILÍ</a:t>
            </a:r>
          </a:p>
          <a:p>
            <a:r>
              <a:rPr lang="cs-CZ" dirty="0" smtClean="0"/>
              <a:t>ŘEPA</a:t>
            </a:r>
          </a:p>
          <a:p>
            <a:r>
              <a:rPr lang="cs-CZ" dirty="0" smtClean="0"/>
              <a:t>HRÁCH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87106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4" grpId="0" build="p"/>
      <p:bldP spid="4" grpI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Vyber, podtrhni a spoj čarou, které plodiny jsou zemědělské: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ŘEPA</a:t>
            </a:r>
          </a:p>
          <a:p>
            <a:r>
              <a:rPr lang="cs-CZ" sz="4000" dirty="0" smtClean="0"/>
              <a:t>KUKUŘICE</a:t>
            </a:r>
          </a:p>
          <a:p>
            <a:r>
              <a:rPr lang="cs-CZ" sz="4000" dirty="0" smtClean="0"/>
              <a:t>SLUNEČNICE</a:t>
            </a:r>
          </a:p>
          <a:p>
            <a:r>
              <a:rPr lang="cs-CZ" sz="4000" dirty="0" smtClean="0"/>
              <a:t>ŠVESTKY</a:t>
            </a:r>
          </a:p>
          <a:p>
            <a:r>
              <a:rPr lang="cs-CZ" sz="4000" dirty="0" smtClean="0"/>
              <a:t>BRAMBORY</a:t>
            </a:r>
            <a:endParaRPr lang="cs-CZ" sz="4000" dirty="0"/>
          </a:p>
        </p:txBody>
      </p:sp>
      <p:pic>
        <p:nvPicPr>
          <p:cNvPr id="6148" name="Picture 4" descr="C:\Documents and Settings\Pressario\Local Settings\Temporary Internet Files\Content.IE5\JNPX0EDL\MC9002153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12776"/>
            <a:ext cx="1413850" cy="2415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Documents and Settings\Pressario\Local Settings\Temporary Internet Files\Content.IE5\QR1EA1ZX\MP900177942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0028" y="1628800"/>
            <a:ext cx="2404864" cy="160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Documents and Settings\Pressario\Local Settings\Temporary Internet Files\Content.IE5\DWRBNQDW\MC900436294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354" y="400328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Documents and Settings\Pressario\Local Settings\Temporary Internet Files\Content.IE5\JNPX0EDL\MP90039050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579" y="3232043"/>
            <a:ext cx="2177761" cy="30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1107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Office klipart </a:t>
            </a:r>
            <a:r>
              <a:rPr lang="cs-CZ" dirty="0"/>
              <a:t>[online]. c. 2012 [cit. 18. 4. 2012] Dostupné na </a:t>
            </a:r>
            <a:r>
              <a:rPr lang="cs-CZ" dirty="0" err="1"/>
              <a:t>World</a:t>
            </a:r>
            <a:r>
              <a:rPr lang="cs-CZ" dirty="0"/>
              <a:t> </a:t>
            </a:r>
            <a:r>
              <a:rPr lang="cs-CZ" dirty="0" err="1"/>
              <a:t>Wide</a:t>
            </a:r>
            <a:r>
              <a:rPr lang="cs-CZ" dirty="0"/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1674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302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ZŠ Praktická a ZŠ Speciální Uherský Brod Projekt číslo CZ.1.07/1.4.00/21.0961</vt:lpstr>
      <vt:lpstr>Anotace</vt:lpstr>
      <vt:lpstr>Práce na poli a v sadu</vt:lpstr>
      <vt:lpstr>Vyber a podtrhni, jaké plodiny pěstujeme v sadu:</vt:lpstr>
      <vt:lpstr>Vyber a potrhni, jaké nářadí používáme na poli:</vt:lpstr>
      <vt:lpstr>Jaké nářadí je na obrázku, popiš k čemu slouží:</vt:lpstr>
      <vt:lpstr>Jaké nářadí je na obrázku, popiš k čemu slouží:</vt:lpstr>
      <vt:lpstr>Jaké nářadí je na obrázku, popiš k čemu slouží:</vt:lpstr>
      <vt:lpstr>Jaké nářadí je na obrázku, popiš k čemu slouží:</vt:lpstr>
      <vt:lpstr>Jaké nářadí je na obrázku, popiš k čemu slouží:</vt:lpstr>
      <vt:lpstr>Vyber a podtrhni, jaké plodiny můžeme pěstovat na poli: </vt:lpstr>
      <vt:lpstr>Vyber, podtrhni a spoj čarou, které plodiny jsou zemědělské: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20</cp:revision>
  <dcterms:created xsi:type="dcterms:W3CDTF">2012-04-18T16:01:52Z</dcterms:created>
  <dcterms:modified xsi:type="dcterms:W3CDTF">2012-06-21T16:49:16Z</dcterms:modified>
</cp:coreProperties>
</file>