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60" r:id="rId5"/>
    <p:sldId id="258" r:id="rId6"/>
    <p:sldId id="259" r:id="rId7"/>
    <p:sldId id="262" r:id="rId8"/>
    <p:sldId id="263" r:id="rId9"/>
    <p:sldId id="261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B8BA93D8-7E8C-42B8-AFB7-56B72C7A95D7}">
          <p14:sldIdLst>
            <p14:sldId id="256"/>
            <p14:sldId id="265"/>
            <p14:sldId id="257"/>
            <p14:sldId id="260"/>
            <p14:sldId id="258"/>
            <p14:sldId id="259"/>
            <p14:sldId id="262"/>
            <p14:sldId id="263"/>
            <p14:sldId id="261"/>
            <p14:sldId id="26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75" autoAdjust="0"/>
    <p:restoredTop sz="94660"/>
  </p:normalViewPr>
  <p:slideViewPr>
    <p:cSldViewPr>
      <p:cViewPr varScale="1">
        <p:scale>
          <a:sx n="103" d="100"/>
          <a:sy n="103" d="100"/>
        </p:scale>
        <p:origin x="-2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3FDD7-80FC-4D66-A395-3C94DC45473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5F684-AC18-4EC0-8DA0-699E084683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0164332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3FDD7-80FC-4D66-A395-3C94DC45473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5F684-AC18-4EC0-8DA0-699E084683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8061485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3FDD7-80FC-4D66-A395-3C94DC45473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5F684-AC18-4EC0-8DA0-699E084683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5238860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3FDD7-80FC-4D66-A395-3C94DC45473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5F684-AC18-4EC0-8DA0-699E084683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0690056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3FDD7-80FC-4D66-A395-3C94DC45473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5F684-AC18-4EC0-8DA0-699E084683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3457110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3FDD7-80FC-4D66-A395-3C94DC45473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5F684-AC18-4EC0-8DA0-699E084683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5250172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3FDD7-80FC-4D66-A395-3C94DC45473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5F684-AC18-4EC0-8DA0-699E084683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1140235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3FDD7-80FC-4D66-A395-3C94DC45473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5F684-AC18-4EC0-8DA0-699E084683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277733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3FDD7-80FC-4D66-A395-3C94DC45473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5F684-AC18-4EC0-8DA0-699E084683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8389103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3FDD7-80FC-4D66-A395-3C94DC45473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5F684-AC18-4EC0-8DA0-699E084683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0191054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3FDD7-80FC-4D66-A395-3C94DC45473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5F684-AC18-4EC0-8DA0-699E084683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9583725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00">
            <a:alpha val="6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B3FDD7-80FC-4D66-A395-3C94DC45473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F5F684-AC18-4EC0-8DA0-699E084683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2264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800" dirty="0">
                <a:solidFill>
                  <a:srgbClr val="1F2123"/>
                </a:solidFill>
                <a:latin typeface="Trebuchet MS"/>
              </a:rPr>
              <a:t>ZŠ Praktická a ZŠ Speciální Uherský Brod</a:t>
            </a:r>
            <a:br>
              <a:rPr lang="cs-CZ" sz="1800" dirty="0">
                <a:solidFill>
                  <a:srgbClr val="1F2123"/>
                </a:solidFill>
                <a:latin typeface="Trebuchet MS"/>
              </a:rPr>
            </a:br>
            <a:r>
              <a:rPr lang="cs-CZ" sz="1800" dirty="0">
                <a:solidFill>
                  <a:srgbClr val="1F2123"/>
                </a:solidFill>
                <a:latin typeface="Trebuchet MS"/>
              </a:rPr>
              <a:t>Projekt číslo CZ.1.07/1.4.00/21.0961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886200"/>
            <a:ext cx="7704856" cy="1752600"/>
          </a:xfrm>
        </p:spPr>
        <p:txBody>
          <a:bodyPr>
            <a:normAutofit lnSpcReduction="10000"/>
          </a:bodyPr>
          <a:lstStyle/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>Prvouka  1. </a:t>
            </a:r>
            <a:r>
              <a:rPr lang="cs-CZ" sz="2000" dirty="0" smtClean="0">
                <a:solidFill>
                  <a:srgbClr val="1F2123"/>
                </a:solidFill>
                <a:latin typeface="Trebuchet MS"/>
              </a:rPr>
              <a:t>ročník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/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Číslo </a:t>
            </a:r>
            <a:r>
              <a:rPr lang="cs-CZ" sz="2000" b="1" dirty="0" err="1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DUMu</a:t>
            </a:r>
            <a:r>
              <a:rPr lang="cs-CZ" sz="2000" b="1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: </a:t>
            </a:r>
            <a:r>
              <a:rPr lang="cs-CZ" sz="2000" b="1" smtClean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VY_32_INOVACE_10_Senoseč</a:t>
            </a:r>
            <a:endParaRPr lang="cs-CZ" sz="2000" dirty="0" smtClean="0">
              <a:solidFill>
                <a:srgbClr val="1F2123"/>
              </a:solidFill>
              <a:latin typeface="Trebuchet MS"/>
            </a:endParaRP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/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dirty="0">
                <a:solidFill>
                  <a:srgbClr val="1F2123"/>
                </a:solidFill>
                <a:latin typeface="Trebuchet MS"/>
              </a:rPr>
              <a:t>Jméno autora: Soňa Lekešová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2656"/>
            <a:ext cx="7344816" cy="1603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342171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Tato prezentace je určena pro žáky 1. ročníku základní školy praktické. Cílem tohoto cvičení je zodpovědět, jak probíhá senoseč, co vše </a:t>
            </a:r>
            <a:r>
              <a:rPr lang="cs-CZ" dirty="0" smtClean="0"/>
              <a:t>je                  k tomu </a:t>
            </a:r>
            <a:r>
              <a:rPr lang="cs-CZ" dirty="0" smtClean="0"/>
              <a:t>zapotřebí a pro koho je samotné seno určeno.</a:t>
            </a:r>
          </a:p>
          <a:p>
            <a:pPr marL="0" indent="0" algn="just">
              <a:buNone/>
            </a:pPr>
            <a:r>
              <a:rPr lang="cs-CZ" dirty="0" smtClean="0"/>
              <a:t>Toto cvičení bylo vytvořeno v měsíci dubnu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04617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Senoseč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30" name="Picture 6" descr="C:\Documents and Settings\Pressario\Local Settings\Temporary Internet Files\Content.IE5\NNSE1886\MP9004027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40768"/>
            <a:ext cx="7704856" cy="5134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314049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</a:t>
            </a:r>
            <a:r>
              <a:rPr lang="cs-CZ" dirty="0" smtClean="0"/>
              <a:t> senoseči se používaly a používají tyto nástroje, dokážeš je pojmenovat?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KOSÁK                             </a:t>
            </a:r>
            <a:r>
              <a:rPr lang="cs-CZ" dirty="0" smtClean="0"/>
              <a:t>VIDLE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HRÁBĚ                                                        KOSA</a:t>
            </a:r>
            <a:endParaRPr lang="cs-CZ" dirty="0"/>
          </a:p>
        </p:txBody>
      </p:sp>
      <p:pic>
        <p:nvPicPr>
          <p:cNvPr id="4098" name="Picture 2" descr="C:\Documents and Settings\Pressario\Local Settings\Temporary Internet Files\Content.IE5\JI34VFLG\MC900149817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371010">
            <a:off x="6072882" y="3925167"/>
            <a:ext cx="4309989" cy="1798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Pressario\Local Settings\Temporary Internet Files\Content.IE5\QR1EA1ZX\MC9003403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140968"/>
            <a:ext cx="2323924" cy="3602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Pressario\Local Settings\Temporary Internet Files\Content.IE5\JNPX0EDL\MC9003499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667711">
            <a:off x="2541593" y="2766684"/>
            <a:ext cx="1797113" cy="1715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Pressario\Local Settings\Temporary Internet Files\Content.IE5\JI34VFLG\MC9001498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737893">
            <a:off x="2021230" y="3431263"/>
            <a:ext cx="5452332" cy="1098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893766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Řekni, z čeho vzniká seno: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Seno vzniká z 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411760" y="1628800"/>
            <a:ext cx="4038600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TRÁVY.</a:t>
            </a:r>
            <a:endParaRPr lang="cs-CZ" b="1" dirty="0"/>
          </a:p>
        </p:txBody>
      </p:sp>
      <p:pic>
        <p:nvPicPr>
          <p:cNvPr id="2051" name="Picture 3" descr="C:\Documents and Settings\Pressario\Local Settings\Temporary Internet Files\Content.IE5\NNSE1886\MP9004330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556792"/>
            <a:ext cx="4758391" cy="4602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657798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a podtrhni. Aby vzniklo seno, trávu musíme: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075" name="Picture 3" descr="C:\Documents and Settings\Pressario\Local Settings\Temporary Internet Files\Content.IE5\JI34VFLG\MP9004331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628800"/>
            <a:ext cx="5519168" cy="4799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Pressario\Local Settings\Temporary Internet Files\Content.IE5\DWRBNQDW\MC9001498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172322">
            <a:off x="3491880" y="3905094"/>
            <a:ext cx="2418784" cy="1009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4000" dirty="0" smtClean="0"/>
              <a:t>POKOSIT NEBO POSEKAT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NAKRMIT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ZALÍT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POHNOJIT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8" name="Picture 6" descr="C:\Documents and Settings\Pressario\Local Settings\Temporary Internet Files\Content.IE5\0IGG3Y7P\MC9002396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61048"/>
            <a:ext cx="2319237" cy="2244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955886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5" grpId="1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a podtrhni. Aby vzniklo seno, trávu musíme dále: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dirty="0" smtClean="0"/>
              <a:t>USUŠIT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ZALÍT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POHNOJIT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NAKRMIT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Documents and Settings\Pressario\Local Settings\Temporary Internet Files\Content.IE5\JI34VFLG\MP900402747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780" y="2563209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198719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a podtrhni. Až je seno usušené, musíme ho: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SHRABAT A SLOŽIT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NECHAT TAM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CHODIT ZALÉVAT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844824"/>
            <a:ext cx="5057792" cy="3934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133068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Pojmenuj a vyber, které zvířata se živí senem: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940152" y="1600200"/>
            <a:ext cx="2746648" cy="50691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OVCE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KOZA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869522"/>
            <a:ext cx="2091172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KRÁVA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</a:t>
            </a:r>
          </a:p>
          <a:p>
            <a:pPr marL="0" lvl="0" indent="0">
              <a:buNone/>
            </a:pPr>
            <a:r>
              <a:rPr lang="cs-CZ" dirty="0" smtClean="0"/>
              <a:t>                              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KŮŇ</a:t>
            </a:r>
            <a:endParaRPr lang="cs-CZ" dirty="0"/>
          </a:p>
        </p:txBody>
      </p:sp>
      <p:pic>
        <p:nvPicPr>
          <p:cNvPr id="7171" name="Picture 3" descr="C:\Documents and Settings\Pressario\Local Settings\Temporary Internet Files\Content.IE5\DWRBNQDW\MP9002628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10635"/>
            <a:ext cx="2368860" cy="157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Documents and Settings\Pressario\Local Settings\Temporary Internet Files\Content.IE5\JI34VFLG\MP9001789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89040"/>
            <a:ext cx="2368860" cy="1895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Documents and Settings\Pressario\Local Settings\Temporary Internet Files\Content.IE5\E744UA54\MP9004309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904975"/>
            <a:ext cx="2605245" cy="1732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Documents and Settings\Pressario\Local Settings\Temporary Internet Files\Content.IE5\E744UA54\MP90042209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92510" y="1411053"/>
            <a:ext cx="2372567" cy="157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Documents and Settings\Pressario\Local Settings\Temporary Internet Files\Content.IE5\E744UA54\MP90017890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325884"/>
            <a:ext cx="2699426" cy="1786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Documents and Settings\Pressario\Local Settings\Temporary Internet Files\Content.IE5\JNPX0EDL\MC9003244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2621" y="3683539"/>
            <a:ext cx="2088232" cy="2106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Zástupný symbol pro obsah 5"/>
          <p:cNvSpPr txBox="1">
            <a:spLocks/>
          </p:cNvSpPr>
          <p:nvPr/>
        </p:nvSpPr>
        <p:spPr>
          <a:xfrm>
            <a:off x="3707904" y="1628800"/>
            <a:ext cx="2091172" cy="4997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       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                                         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      PES                        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                                        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                                      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                              </a:t>
            </a:r>
            <a:endParaRPr lang="cs-CZ" dirty="0" smtClean="0">
              <a:solidFill>
                <a:prstClr val="black"/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    KRÁLÍK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67015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539552" y="1844824"/>
            <a:ext cx="7920880" cy="3840832"/>
          </a:xfrm>
        </p:spPr>
        <p:txBody>
          <a:bodyPr>
            <a:normAutofit/>
          </a:bodyPr>
          <a:lstStyle/>
          <a:p>
            <a:pPr lvl="0" algn="l"/>
            <a:r>
              <a:rPr lang="cs-CZ" b="1" dirty="0">
                <a:solidFill>
                  <a:prstClr val="black"/>
                </a:solidFill>
              </a:rPr>
              <a:t>Office klipart </a:t>
            </a:r>
            <a:r>
              <a:rPr lang="cs-CZ" dirty="0">
                <a:solidFill>
                  <a:prstClr val="black"/>
                </a:solidFill>
              </a:rPr>
              <a:t>[online]. c. 2012 [cit. </a:t>
            </a:r>
            <a:r>
              <a:rPr lang="cs-CZ" dirty="0" smtClean="0">
                <a:solidFill>
                  <a:prstClr val="black"/>
                </a:solidFill>
              </a:rPr>
              <a:t>29. </a:t>
            </a:r>
            <a:r>
              <a:rPr lang="cs-CZ" dirty="0">
                <a:solidFill>
                  <a:prstClr val="black"/>
                </a:solidFill>
              </a:rPr>
              <a:t>4. 2012] Dostupné na </a:t>
            </a:r>
            <a:r>
              <a:rPr lang="cs-CZ" dirty="0" err="1">
                <a:solidFill>
                  <a:prstClr val="black"/>
                </a:solidFill>
              </a:rPr>
              <a:t>World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Wide</a:t>
            </a:r>
            <a:r>
              <a:rPr lang="cs-CZ" dirty="0">
                <a:solidFill>
                  <a:prstClr val="black"/>
                </a:solidFill>
              </a:rPr>
              <a:t> Web: &lt; http://office.microsoft.com/&gt;. </a:t>
            </a:r>
          </a:p>
          <a:p>
            <a:pPr lvl="0" algn="l"/>
            <a:r>
              <a:rPr lang="cs-CZ" dirty="0" smtClean="0">
                <a:solidFill>
                  <a:schemeClr val="tx1"/>
                </a:solidFill>
              </a:rPr>
              <a:t>Senoseč</a:t>
            </a:r>
            <a:r>
              <a:rPr lang="cs-CZ" b="1" dirty="0" smtClean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[online</a:t>
            </a:r>
            <a:r>
              <a:rPr lang="cs-CZ" dirty="0" smtClean="0">
                <a:solidFill>
                  <a:prstClr val="black"/>
                </a:solidFill>
              </a:rPr>
              <a:t>]. [cit</a:t>
            </a:r>
            <a:r>
              <a:rPr lang="cs-CZ" dirty="0">
                <a:solidFill>
                  <a:prstClr val="black"/>
                </a:solidFill>
              </a:rPr>
              <a:t>. </a:t>
            </a:r>
            <a:r>
              <a:rPr lang="cs-CZ" smtClean="0">
                <a:solidFill>
                  <a:prstClr val="black"/>
                </a:solidFill>
              </a:rPr>
              <a:t>29. </a:t>
            </a:r>
            <a:r>
              <a:rPr lang="cs-CZ" dirty="0">
                <a:solidFill>
                  <a:prstClr val="black"/>
                </a:solidFill>
              </a:rPr>
              <a:t>4. 2012] Dostupné na </a:t>
            </a:r>
            <a:r>
              <a:rPr lang="cs-CZ" dirty="0" err="1">
                <a:solidFill>
                  <a:prstClr val="black"/>
                </a:solidFill>
              </a:rPr>
              <a:t>World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Wide</a:t>
            </a:r>
            <a:r>
              <a:rPr lang="cs-CZ" dirty="0">
                <a:solidFill>
                  <a:prstClr val="black"/>
                </a:solidFill>
              </a:rPr>
              <a:t> Web: &lt;http://</a:t>
            </a:r>
            <a:r>
              <a:rPr lang="cs-CZ" dirty="0" smtClean="0">
                <a:solidFill>
                  <a:prstClr val="black"/>
                </a:solidFill>
              </a:rPr>
              <a:t>cs.wikipedia.org/wiki/Soubor:Heuen_um_1942.jpg &gt;. </a:t>
            </a:r>
            <a:endParaRPr lang="cs-CZ" dirty="0">
              <a:solidFill>
                <a:prstClr val="black"/>
              </a:solidFill>
            </a:endParaRP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93095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327</TotalTime>
  <Words>228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ZŠ Praktická a ZŠ Speciální Uherský Brod Projekt číslo CZ.1.07/1.4.00/21.0961</vt:lpstr>
      <vt:lpstr>Anotace</vt:lpstr>
      <vt:lpstr>Senoseč</vt:lpstr>
      <vt:lpstr>K senoseči se používaly a používají tyto nástroje, dokážeš je pojmenovat?</vt:lpstr>
      <vt:lpstr>Řekni, z čeho vzniká seno:</vt:lpstr>
      <vt:lpstr>Vyber a podtrhni. Aby vzniklo seno, trávu musíme:</vt:lpstr>
      <vt:lpstr>Vyber a podtrhni. Aby vzniklo seno, trávu musíme dále:</vt:lpstr>
      <vt:lpstr>Vyber a podtrhni. Až je seno usušené, musíme ho:</vt:lpstr>
      <vt:lpstr>Pojmenuj a vyber, které zvířata se živí senem: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 Praktická a ZŠ Speciální Uherský Brod Projekt číslo CZ.1.07/1.4.00/21.0961</dc:title>
  <dc:creator>Compaq</dc:creator>
  <cp:lastModifiedBy>Dum</cp:lastModifiedBy>
  <cp:revision>34</cp:revision>
  <dcterms:created xsi:type="dcterms:W3CDTF">2012-04-29T12:12:22Z</dcterms:created>
  <dcterms:modified xsi:type="dcterms:W3CDTF">2012-11-27T12:40:37Z</dcterms:modified>
</cp:coreProperties>
</file>