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4" r:id="rId8"/>
    <p:sldId id="262" r:id="rId9"/>
    <p:sldId id="265" r:id="rId10"/>
    <p:sldId id="26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14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64316-841C-4C6F-8B3D-7E32B57D653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7C4CB-13D6-41A4-8AE9-48F2D23A17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8038836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64316-841C-4C6F-8B3D-7E32B57D653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7C4CB-13D6-41A4-8AE9-48F2D23A17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5954303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64316-841C-4C6F-8B3D-7E32B57D653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7C4CB-13D6-41A4-8AE9-48F2D23A17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8103012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64316-841C-4C6F-8B3D-7E32B57D653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7C4CB-13D6-41A4-8AE9-48F2D23A17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6182231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64316-841C-4C6F-8B3D-7E32B57D653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7C4CB-13D6-41A4-8AE9-48F2D23A17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7544021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64316-841C-4C6F-8B3D-7E32B57D653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7C4CB-13D6-41A4-8AE9-48F2D23A17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5343921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64316-841C-4C6F-8B3D-7E32B57D653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7C4CB-13D6-41A4-8AE9-48F2D23A17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3771436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64316-841C-4C6F-8B3D-7E32B57D653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7C4CB-13D6-41A4-8AE9-48F2D23A17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9362696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64316-841C-4C6F-8B3D-7E32B57D653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7C4CB-13D6-41A4-8AE9-48F2D23A17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5730680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64316-841C-4C6F-8B3D-7E32B57D653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7C4CB-13D6-41A4-8AE9-48F2D23A17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0103607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64316-841C-4C6F-8B3D-7E32B57D653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7C4CB-13D6-41A4-8AE9-48F2D23A17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4225529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5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364316-841C-4C6F-8B3D-7E32B57D653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7C4CB-13D6-41A4-8AE9-48F2D23A17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4802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1800" dirty="0">
                <a:solidFill>
                  <a:srgbClr val="1F2123"/>
                </a:solidFill>
                <a:latin typeface="Trebuchet MS"/>
              </a:rPr>
              <a:t>ZŠ Praktická a ZŠ Speciální Uherský Brod</a:t>
            </a:r>
            <a:br>
              <a:rPr lang="cs-CZ" sz="1800" dirty="0">
                <a:solidFill>
                  <a:srgbClr val="1F2123"/>
                </a:solidFill>
                <a:latin typeface="Trebuchet MS"/>
              </a:rPr>
            </a:br>
            <a:r>
              <a:rPr lang="cs-CZ" sz="1800" dirty="0">
                <a:solidFill>
                  <a:srgbClr val="1F2123"/>
                </a:solidFill>
                <a:latin typeface="Trebuchet MS"/>
              </a:rPr>
              <a:t>Projekt číslo CZ.1.07/1.4.00/21.0961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3789040"/>
            <a:ext cx="7560840" cy="1752600"/>
          </a:xfrm>
        </p:spPr>
        <p:txBody>
          <a:bodyPr>
            <a:normAutofit lnSpcReduction="10000"/>
          </a:bodyPr>
          <a:lstStyle/>
          <a:p>
            <a:pPr lvl="0">
              <a:spcAft>
                <a:spcPts val="300"/>
              </a:spcAft>
              <a:buClr>
                <a:srgbClr val="9D936F">
                  <a:lumMod val="75000"/>
                </a:srgbClr>
              </a:buClr>
              <a:buSzPct val="130000"/>
            </a:pPr>
            <a:r>
              <a:rPr lang="cs-CZ" sz="2000" dirty="0">
                <a:solidFill>
                  <a:srgbClr val="1F2123"/>
                </a:solidFill>
                <a:latin typeface="Trebuchet MS"/>
              </a:rPr>
              <a:t>Prvouka  1. </a:t>
            </a:r>
            <a:r>
              <a:rPr lang="cs-CZ" sz="2000" dirty="0" smtClean="0">
                <a:solidFill>
                  <a:srgbClr val="1F2123"/>
                </a:solidFill>
                <a:latin typeface="Trebuchet MS"/>
              </a:rPr>
              <a:t>ročník</a:t>
            </a:r>
          </a:p>
          <a:p>
            <a:pPr lvl="0">
              <a:spcAft>
                <a:spcPts val="300"/>
              </a:spcAft>
              <a:buClr>
                <a:srgbClr val="9D936F">
                  <a:lumMod val="75000"/>
                </a:srgbClr>
              </a:buClr>
              <a:buSzPct val="130000"/>
            </a:pPr>
            <a:r>
              <a:rPr lang="cs-CZ" sz="2000" dirty="0">
                <a:solidFill>
                  <a:srgbClr val="1F2123"/>
                </a:solidFill>
                <a:latin typeface="Trebuchet MS"/>
              </a:rPr>
              <a:t/>
            </a:r>
            <a:br>
              <a:rPr lang="cs-CZ" sz="2000" dirty="0">
                <a:solidFill>
                  <a:srgbClr val="1F2123"/>
                </a:solidFill>
                <a:latin typeface="Trebuchet MS"/>
              </a:rPr>
            </a:br>
            <a:r>
              <a:rPr lang="cs-CZ" sz="2000" b="1" dirty="0">
                <a:solidFill>
                  <a:srgbClr val="1F21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</a:rPr>
              <a:t>Číslo </a:t>
            </a:r>
            <a:r>
              <a:rPr lang="cs-CZ" sz="2000" b="1" dirty="0" err="1">
                <a:solidFill>
                  <a:srgbClr val="1F21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</a:rPr>
              <a:t>DUMu</a:t>
            </a:r>
            <a:r>
              <a:rPr lang="cs-CZ" sz="2000" b="1">
                <a:solidFill>
                  <a:srgbClr val="1F21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</a:rPr>
              <a:t>: </a:t>
            </a:r>
            <a:r>
              <a:rPr lang="cs-CZ" sz="2000" b="1" smtClean="0">
                <a:solidFill>
                  <a:srgbClr val="1F21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</a:rPr>
              <a:t>VY_32_INOVACE_15_Práce </a:t>
            </a:r>
            <a:r>
              <a:rPr lang="cs-CZ" sz="2000" b="1" dirty="0" smtClean="0">
                <a:solidFill>
                  <a:srgbClr val="1F21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</a:rPr>
              <a:t>na poli, sklizeň </a:t>
            </a:r>
            <a:r>
              <a:rPr lang="cs-CZ" sz="2000" dirty="0" smtClean="0">
                <a:solidFill>
                  <a:srgbClr val="1F2123"/>
                </a:solidFill>
                <a:latin typeface="Trebuchet MS"/>
              </a:rPr>
              <a:t>     </a:t>
            </a:r>
          </a:p>
          <a:p>
            <a:pPr lvl="0">
              <a:spcAft>
                <a:spcPts val="300"/>
              </a:spcAft>
              <a:buClr>
                <a:srgbClr val="9D936F">
                  <a:lumMod val="75000"/>
                </a:srgbClr>
              </a:buClr>
              <a:buSzPct val="130000"/>
            </a:pPr>
            <a:r>
              <a:rPr lang="cs-CZ" sz="2000" dirty="0">
                <a:solidFill>
                  <a:srgbClr val="1F2123"/>
                </a:solidFill>
                <a:latin typeface="Trebuchet MS"/>
              </a:rPr>
              <a:t>	</a:t>
            </a:r>
            <a:br>
              <a:rPr lang="cs-CZ" sz="2000" dirty="0">
                <a:solidFill>
                  <a:srgbClr val="1F2123"/>
                </a:solidFill>
                <a:latin typeface="Trebuchet MS"/>
              </a:rPr>
            </a:br>
            <a:r>
              <a:rPr lang="cs-CZ" sz="2000" dirty="0">
                <a:solidFill>
                  <a:srgbClr val="1F2123"/>
                </a:solidFill>
                <a:latin typeface="Trebuchet MS"/>
              </a:rPr>
              <a:t>Jméno autora: Soňa Lekešová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556" y="332656"/>
            <a:ext cx="7346950" cy="160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08275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dirty="0" smtClean="0"/>
              <a:t>Toto cvičení je určeno pro žáky 1. ročníku Základní školy praktické. Žáci mají za úkol popsat průběh sklizně, rozpoznat plodiny, které jsou zemědělci sklíženy v době žní. Dále zde určují, co se vyrábí z obilí. </a:t>
            </a:r>
          </a:p>
          <a:p>
            <a:pPr marL="0" indent="0" algn="just">
              <a:buNone/>
            </a:pPr>
            <a:r>
              <a:rPr lang="cs-CZ" dirty="0" smtClean="0"/>
              <a:t>Tato prezentace byla vytvořena v měsíci květnu 2012.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222291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Pojmenuj obrázek a popiš jak pracují tyto stroje: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KOMBAJN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Kombajny jezdí po </a:t>
            </a:r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olích </a:t>
            </a:r>
            <a:r>
              <a:rPr lang="cs-CZ" smtClean="0"/>
              <a:t>a </a:t>
            </a:r>
            <a:r>
              <a:rPr lang="cs-CZ" smtClean="0"/>
              <a:t>sečou. 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Plodiny padají </a:t>
            </a:r>
          </a:p>
          <a:p>
            <a:pPr marL="0" indent="0">
              <a:buNone/>
            </a:pPr>
            <a:r>
              <a:rPr lang="cs-CZ" dirty="0"/>
              <a:t>n</a:t>
            </a:r>
            <a:r>
              <a:rPr lang="cs-CZ" dirty="0" smtClean="0"/>
              <a:t>a </a:t>
            </a:r>
            <a:r>
              <a:rPr lang="cs-CZ" dirty="0" smtClean="0"/>
              <a:t>vlečku dalšího</a:t>
            </a:r>
          </a:p>
          <a:p>
            <a:pPr marL="0" indent="0">
              <a:buNone/>
            </a:pPr>
            <a:r>
              <a:rPr lang="cs-CZ" dirty="0" smtClean="0"/>
              <a:t>Auta.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Documents and Settings\Pressario\Local Settings\Temporary Internet Files\Content.IE5\QR1EA1ZX\MP90040655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412776"/>
            <a:ext cx="5162170" cy="4137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Pressario\Local Settings\Temporary Internet Files\Content.IE5\7Z5F72V3\MP900148975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717032"/>
            <a:ext cx="1967334" cy="2943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63995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Řekni, co vše se pomocí kombajnů sklízí na polích: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5626968" cy="499715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OBILÍ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MÁK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52578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</a:t>
            </a:r>
          </a:p>
          <a:p>
            <a:pPr marL="0" indent="0">
              <a:buNone/>
            </a:pPr>
            <a:r>
              <a:rPr lang="cs-CZ" dirty="0" smtClean="0"/>
              <a:t>                            SLUNEČNICE</a:t>
            </a:r>
            <a:endParaRPr lang="cs-CZ" dirty="0"/>
          </a:p>
        </p:txBody>
      </p:sp>
      <p:pic>
        <p:nvPicPr>
          <p:cNvPr id="3075" name="Picture 3" descr="C:\Documents and Settings\Pressario\Local Settings\Temporary Internet Files\Content.IE5\NNSE1886\MP90042210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56984"/>
            <a:ext cx="3240360" cy="2895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Documents and Settings\Pressario\Local Settings\Temporary Internet Files\Content.IE5\JI34VFLG\MP90040383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462628"/>
            <a:ext cx="3260790" cy="2917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356992"/>
            <a:ext cx="3426912" cy="2570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13465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Obilí dělíme na 4 druhy: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PŠENICE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484784"/>
            <a:ext cx="4397474" cy="5004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 descr="C:\Documents and Settings\Pressario\Local Settings\Temporary Internet Files\Content.IE5\0IGG3Y7P\MC90014954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231063"/>
            <a:ext cx="1736756" cy="2325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13857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prstClr val="black"/>
                </a:solidFill>
              </a:rPr>
              <a:t>Obilí dělíme na 4 druhy: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ŽITO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0" y="1556792"/>
            <a:ext cx="4038600" cy="4525963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012273" y="1828488"/>
            <a:ext cx="5112569" cy="3993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01003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cs-CZ" dirty="0">
                <a:solidFill>
                  <a:prstClr val="black"/>
                </a:solidFill>
              </a:rPr>
              <a:t>Obilí dělíme na 4 druhy: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JEČMEN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196752"/>
            <a:ext cx="3926929" cy="5441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96764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Obilí dělíme na 4 druhy: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OVES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628800"/>
            <a:ext cx="6018246" cy="451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75745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Vyber a podtrhni, co se vyrábí z obilí: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MOUKA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MÁSLO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MLÉKO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SÝR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8195" name="Picture 3" descr="C:\Documents and Settings\Pressario\Local Settings\Temporary Internet Files\Content.IE5\NNSE1886\MP90031391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110935"/>
            <a:ext cx="3657600" cy="2426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Documents and Settings\Pressario\Local Settings\Temporary Internet Files\Content.IE5\JNPX0EDL\MC9002809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268760"/>
            <a:ext cx="3614910" cy="364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72228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cs-CZ" sz="2400" b="1" dirty="0"/>
              <a:t>Office klipart </a:t>
            </a:r>
            <a:r>
              <a:rPr lang="cs-CZ" sz="2400" dirty="0"/>
              <a:t>[online]. c. 2012 [cit. 5</a:t>
            </a:r>
            <a:r>
              <a:rPr lang="cs-CZ" sz="2400" dirty="0" smtClean="0"/>
              <a:t>. 5. </a:t>
            </a:r>
            <a:r>
              <a:rPr lang="cs-CZ" sz="2400" dirty="0"/>
              <a:t>2012] Dostupné na </a:t>
            </a:r>
            <a:r>
              <a:rPr lang="cs-CZ" sz="2400" dirty="0" err="1"/>
              <a:t>World</a:t>
            </a:r>
            <a:r>
              <a:rPr lang="cs-CZ" sz="2400" dirty="0"/>
              <a:t> </a:t>
            </a:r>
            <a:r>
              <a:rPr lang="cs-CZ" sz="2400" dirty="0" err="1"/>
              <a:t>Wide</a:t>
            </a:r>
            <a:r>
              <a:rPr lang="cs-CZ" sz="2400" dirty="0"/>
              <a:t> Web: &lt; http://office.microsoft.com/&gt;. </a:t>
            </a:r>
            <a:endParaRPr lang="cs-CZ" sz="2400" dirty="0" smtClean="0"/>
          </a:p>
          <a:p>
            <a:pPr marL="0" lvl="0" indent="0">
              <a:buNone/>
            </a:pPr>
            <a:r>
              <a:rPr lang="cs-CZ" sz="2400" b="1" dirty="0" smtClean="0">
                <a:solidFill>
                  <a:prstClr val="black"/>
                </a:solidFill>
              </a:rPr>
              <a:t>Mák </a:t>
            </a:r>
            <a:r>
              <a:rPr lang="cs-CZ" sz="2400" dirty="0">
                <a:solidFill>
                  <a:prstClr val="black"/>
                </a:solidFill>
              </a:rPr>
              <a:t>[online</a:t>
            </a:r>
            <a:r>
              <a:rPr lang="cs-CZ" sz="2400" dirty="0" smtClean="0">
                <a:solidFill>
                  <a:prstClr val="black"/>
                </a:solidFill>
              </a:rPr>
              <a:t>]. </a:t>
            </a:r>
            <a:r>
              <a:rPr lang="cs-CZ" sz="2400" dirty="0">
                <a:solidFill>
                  <a:prstClr val="black"/>
                </a:solidFill>
              </a:rPr>
              <a:t>[cit. 5</a:t>
            </a:r>
            <a:r>
              <a:rPr lang="cs-CZ" sz="2400" dirty="0" smtClean="0">
                <a:solidFill>
                  <a:prstClr val="black"/>
                </a:solidFill>
              </a:rPr>
              <a:t>. 5. </a:t>
            </a:r>
            <a:r>
              <a:rPr lang="cs-CZ" sz="2400" dirty="0">
                <a:solidFill>
                  <a:prstClr val="black"/>
                </a:solidFill>
              </a:rPr>
              <a:t>2012] Dostupné na </a:t>
            </a:r>
            <a:r>
              <a:rPr lang="cs-CZ" sz="2400" dirty="0" err="1">
                <a:solidFill>
                  <a:prstClr val="black"/>
                </a:solidFill>
              </a:rPr>
              <a:t>World</a:t>
            </a:r>
            <a:r>
              <a:rPr lang="cs-CZ" sz="2400" dirty="0">
                <a:solidFill>
                  <a:prstClr val="black"/>
                </a:solidFill>
              </a:rPr>
              <a:t> </a:t>
            </a:r>
            <a:r>
              <a:rPr lang="cs-CZ" sz="2400" dirty="0" err="1">
                <a:solidFill>
                  <a:prstClr val="black"/>
                </a:solidFill>
              </a:rPr>
              <a:t>Wide</a:t>
            </a:r>
            <a:r>
              <a:rPr lang="cs-CZ" sz="2400" dirty="0">
                <a:solidFill>
                  <a:prstClr val="black"/>
                </a:solidFill>
              </a:rPr>
              <a:t> Web: </a:t>
            </a:r>
            <a:r>
              <a:rPr lang="cs-CZ" sz="2400" dirty="0" smtClean="0">
                <a:solidFill>
                  <a:prstClr val="black"/>
                </a:solidFill>
              </a:rPr>
              <a:t>&lt; </a:t>
            </a:r>
            <a:r>
              <a:rPr lang="cs-CZ" sz="2400" dirty="0" smtClean="0"/>
              <a:t>http://cs.wikipedia.org/wiki/Soubor:Opium_poppy_mohnkapsel.jpg </a:t>
            </a:r>
            <a:r>
              <a:rPr lang="cs-CZ" sz="2400" dirty="0"/>
              <a:t>&gt;. 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</a:t>
            </a:r>
            <a:r>
              <a:rPr lang="cs-CZ" sz="2400" b="1" dirty="0" smtClean="0">
                <a:solidFill>
                  <a:prstClr val="black"/>
                </a:solidFill>
              </a:rPr>
              <a:t>Pšenice </a:t>
            </a:r>
            <a:r>
              <a:rPr lang="cs-CZ" sz="2400" dirty="0">
                <a:solidFill>
                  <a:prstClr val="black"/>
                </a:solidFill>
              </a:rPr>
              <a:t>[online]. [cit. 5. 5. 2012] Dostupné na </a:t>
            </a:r>
            <a:r>
              <a:rPr lang="cs-CZ" sz="2400" dirty="0" err="1">
                <a:solidFill>
                  <a:prstClr val="black"/>
                </a:solidFill>
              </a:rPr>
              <a:t>World</a:t>
            </a:r>
            <a:r>
              <a:rPr lang="cs-CZ" sz="2400" dirty="0">
                <a:solidFill>
                  <a:prstClr val="black"/>
                </a:solidFill>
              </a:rPr>
              <a:t> </a:t>
            </a:r>
            <a:r>
              <a:rPr lang="cs-CZ" sz="2400" dirty="0" err="1">
                <a:solidFill>
                  <a:prstClr val="black"/>
                </a:solidFill>
              </a:rPr>
              <a:t>Wide</a:t>
            </a:r>
            <a:r>
              <a:rPr lang="cs-CZ" sz="2400" dirty="0">
                <a:solidFill>
                  <a:prstClr val="black"/>
                </a:solidFill>
              </a:rPr>
              <a:t> Web: &lt; </a:t>
            </a:r>
            <a:r>
              <a:rPr lang="cs-CZ" sz="2400" dirty="0"/>
              <a:t>http://</a:t>
            </a:r>
            <a:r>
              <a:rPr lang="cs-CZ" sz="2400" dirty="0" smtClean="0"/>
              <a:t>cs.wikipedia.org/wiki/Soubor:Wheat_field.jpg &gt;. </a:t>
            </a:r>
          </a:p>
          <a:p>
            <a:pPr marL="0" lvl="0" indent="0">
              <a:buNone/>
            </a:pPr>
            <a:r>
              <a:rPr lang="cs-CZ" sz="2400" b="1" dirty="0" smtClean="0"/>
              <a:t>Žito </a:t>
            </a:r>
            <a:r>
              <a:rPr lang="cs-CZ" sz="2400" dirty="0">
                <a:solidFill>
                  <a:prstClr val="black"/>
                </a:solidFill>
              </a:rPr>
              <a:t>[online]. [cit. 5. 5. 2012] Dostupné na </a:t>
            </a:r>
            <a:r>
              <a:rPr lang="cs-CZ" sz="2400" dirty="0" err="1">
                <a:solidFill>
                  <a:prstClr val="black"/>
                </a:solidFill>
              </a:rPr>
              <a:t>World</a:t>
            </a:r>
            <a:r>
              <a:rPr lang="cs-CZ" sz="2400" dirty="0">
                <a:solidFill>
                  <a:prstClr val="black"/>
                </a:solidFill>
              </a:rPr>
              <a:t> </a:t>
            </a:r>
            <a:r>
              <a:rPr lang="cs-CZ" sz="2400" dirty="0" err="1">
                <a:solidFill>
                  <a:prstClr val="black"/>
                </a:solidFill>
              </a:rPr>
              <a:t>Wide</a:t>
            </a:r>
            <a:r>
              <a:rPr lang="cs-CZ" sz="2400" dirty="0">
                <a:solidFill>
                  <a:prstClr val="black"/>
                </a:solidFill>
              </a:rPr>
              <a:t> Web: &lt; </a:t>
            </a:r>
            <a:r>
              <a:rPr lang="cs-CZ" sz="2400" dirty="0" smtClean="0"/>
              <a:t>http://cs.wikipedia.org/wiki</a:t>
            </a:r>
            <a:r>
              <a:rPr lang="cs-CZ" sz="2400" dirty="0"/>
              <a:t>/%C5%BDito </a:t>
            </a:r>
            <a:r>
              <a:rPr lang="cs-CZ" sz="2400" dirty="0" smtClean="0"/>
              <a:t>&gt;.</a:t>
            </a:r>
          </a:p>
          <a:p>
            <a:pPr marL="0" lvl="0" indent="0">
              <a:buNone/>
            </a:pPr>
            <a:r>
              <a:rPr lang="cs-CZ" sz="2400" b="1" dirty="0" smtClean="0"/>
              <a:t>Ječmen</a:t>
            </a:r>
            <a:r>
              <a:rPr lang="cs-CZ" sz="2400" dirty="0">
                <a:solidFill>
                  <a:prstClr val="black"/>
                </a:solidFill>
              </a:rPr>
              <a:t> [online]. [cit. 5. 5. 2012] Dostupné na </a:t>
            </a:r>
            <a:r>
              <a:rPr lang="cs-CZ" sz="2400" dirty="0" err="1">
                <a:solidFill>
                  <a:prstClr val="black"/>
                </a:solidFill>
              </a:rPr>
              <a:t>World</a:t>
            </a:r>
            <a:r>
              <a:rPr lang="cs-CZ" sz="2400" dirty="0">
                <a:solidFill>
                  <a:prstClr val="black"/>
                </a:solidFill>
              </a:rPr>
              <a:t> </a:t>
            </a:r>
            <a:r>
              <a:rPr lang="cs-CZ" sz="2400" dirty="0" err="1">
                <a:solidFill>
                  <a:prstClr val="black"/>
                </a:solidFill>
              </a:rPr>
              <a:t>Wide</a:t>
            </a:r>
            <a:r>
              <a:rPr lang="cs-CZ" sz="2400" dirty="0">
                <a:solidFill>
                  <a:prstClr val="black"/>
                </a:solidFill>
              </a:rPr>
              <a:t> Web: </a:t>
            </a:r>
            <a:r>
              <a:rPr lang="cs-CZ" sz="2400" dirty="0" smtClean="0">
                <a:solidFill>
                  <a:prstClr val="black"/>
                </a:solidFill>
              </a:rPr>
              <a:t>&lt;</a:t>
            </a:r>
            <a:r>
              <a:rPr lang="cs-CZ" sz="2400" b="1" dirty="0" smtClean="0"/>
              <a:t> </a:t>
            </a:r>
            <a:r>
              <a:rPr lang="cs-CZ" sz="2400" dirty="0" smtClean="0"/>
              <a:t>http://cs.wikipedia.org/wiki/Je%C4%8Dmen  </a:t>
            </a:r>
            <a:r>
              <a:rPr lang="cs-CZ" sz="2400" dirty="0"/>
              <a:t>&gt;.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b="1" dirty="0" smtClean="0"/>
              <a:t>Oves</a:t>
            </a:r>
            <a:r>
              <a:rPr lang="cs-CZ" sz="2400" dirty="0"/>
              <a:t> </a:t>
            </a:r>
            <a:r>
              <a:rPr lang="cs-CZ" sz="2400" dirty="0">
                <a:solidFill>
                  <a:prstClr val="black"/>
                </a:solidFill>
              </a:rPr>
              <a:t>[online]. [cit. 5. 5. 2012] Dostupné na </a:t>
            </a:r>
            <a:r>
              <a:rPr lang="cs-CZ" sz="2400" dirty="0" err="1">
                <a:solidFill>
                  <a:prstClr val="black"/>
                </a:solidFill>
              </a:rPr>
              <a:t>World</a:t>
            </a:r>
            <a:r>
              <a:rPr lang="cs-CZ" sz="2400" dirty="0">
                <a:solidFill>
                  <a:prstClr val="black"/>
                </a:solidFill>
              </a:rPr>
              <a:t> </a:t>
            </a:r>
            <a:r>
              <a:rPr lang="cs-CZ" sz="2400" dirty="0" err="1">
                <a:solidFill>
                  <a:prstClr val="black"/>
                </a:solidFill>
              </a:rPr>
              <a:t>Wide</a:t>
            </a:r>
            <a:r>
              <a:rPr lang="cs-CZ" sz="2400" dirty="0">
                <a:solidFill>
                  <a:prstClr val="black"/>
                </a:solidFill>
              </a:rPr>
              <a:t> Web: &lt;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http://</a:t>
            </a:r>
            <a:r>
              <a:rPr lang="cs-CZ" sz="2400" dirty="0"/>
              <a:t>cs.wikipedia.org/wiki/Soubor:Avena-sativa.jpg &gt;. 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32819759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305</Words>
  <Application>Microsoft Office PowerPoint</Application>
  <PresentationFormat>Předvádění na obrazovce (4:3)</PresentationFormat>
  <Paragraphs>76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ZŠ Praktická a ZŠ Speciální Uherský Brod Projekt číslo CZ.1.07/1.4.00/21.0961</vt:lpstr>
      <vt:lpstr>Anotace</vt:lpstr>
      <vt:lpstr>Pojmenuj obrázek a popiš jak pracují tyto stroje:</vt:lpstr>
      <vt:lpstr>Řekni, co vše se pomocí kombajnů sklízí na polích:</vt:lpstr>
      <vt:lpstr>Obilí dělíme na 4 druhy:</vt:lpstr>
      <vt:lpstr>Obilí dělíme na 4 druhy:</vt:lpstr>
      <vt:lpstr>Obilí dělíme na 4 druhy:</vt:lpstr>
      <vt:lpstr>Obilí dělíme na 4 druhy:</vt:lpstr>
      <vt:lpstr>Vyber a podtrhni, co se vyrábí z obilí:</vt:lpstr>
      <vt:lpstr>Citace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ZŠ Praktická a ZŠ Speciální Uherský Brod Projekt číslo CZ.1.07/1.4.00/21.0961</dc:title>
  <dc:creator>Compaq</dc:creator>
  <cp:lastModifiedBy>Compaq</cp:lastModifiedBy>
  <cp:revision>14</cp:revision>
  <dcterms:created xsi:type="dcterms:W3CDTF">2012-05-05T15:56:40Z</dcterms:created>
  <dcterms:modified xsi:type="dcterms:W3CDTF">2012-06-21T17:18:38Z</dcterms:modified>
</cp:coreProperties>
</file>