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3"/>
  </p:notesMasterIdLst>
  <p:sldIdLst>
    <p:sldId id="266" r:id="rId2"/>
    <p:sldId id="256" r:id="rId3"/>
    <p:sldId id="278" r:id="rId4"/>
    <p:sldId id="283" r:id="rId5"/>
    <p:sldId id="279" r:id="rId6"/>
    <p:sldId id="280" r:id="rId7"/>
    <p:sldId id="281" r:id="rId8"/>
    <p:sldId id="282" r:id="rId9"/>
    <p:sldId id="284" r:id="rId10"/>
    <p:sldId id="285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48" autoAdjust="0"/>
    <p:restoredTop sz="94610" autoAdjust="0"/>
  </p:normalViewPr>
  <p:slideViewPr>
    <p:cSldViewPr>
      <p:cViewPr>
        <p:scale>
          <a:sx n="100" d="100"/>
          <a:sy n="100" d="100"/>
        </p:scale>
        <p:origin x="-1104" y="24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</a:t>
          </a:r>
          <a:r>
            <a:rPr lang="cs-CZ" sz="1400" baseline="0" dirty="0" smtClean="0"/>
            <a:t>Podpora výuky v technických oborech</a:t>
          </a:r>
          <a:endParaRPr lang="cs-CZ" sz="14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400" dirty="0" smtClean="0"/>
            <a:t>S0Š Net Office, spol. s </a:t>
          </a:r>
          <a:r>
            <a:rPr lang="cs-CZ" sz="1400" dirty="0" err="1" smtClean="0"/>
            <a:t>r.o</a:t>
          </a:r>
          <a:r>
            <a:rPr lang="cs-CZ" sz="1400" dirty="0" smtClean="0"/>
            <a:t>, Orlová Lutyně</a:t>
          </a:r>
          <a:endParaRPr lang="cs-CZ" sz="14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</a:t>
          </a:r>
          <a:r>
            <a:rPr lang="cs-CZ" sz="1400" dirty="0" smtClean="0"/>
            <a:t>Ing. Oldřich </a:t>
          </a:r>
          <a:r>
            <a:rPr lang="cs-CZ" sz="1400" dirty="0" err="1" smtClean="0"/>
            <a:t>Vavříček</a:t>
          </a:r>
          <a:endParaRPr lang="cs-CZ" sz="14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</a:t>
          </a:r>
          <a:r>
            <a:rPr lang="cs-CZ" sz="1400" dirty="0" smtClean="0"/>
            <a:t>Základy elektrotechniky</a:t>
          </a:r>
          <a:endParaRPr lang="cs-CZ" sz="14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</a:t>
          </a:r>
          <a:r>
            <a:rPr lang="cs-CZ" sz="1400" dirty="0" smtClean="0"/>
            <a:t>CZ.1.07/1.5.00/34.0458</a:t>
          </a:r>
          <a:r>
            <a:rPr lang="cs-CZ" sz="2000" dirty="0" smtClean="0"/>
            <a:t> 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F4AF88E-C463-4F7A-9223-59CEF0195A5F}" type="presOf" srcId="{D1B46980-6531-4606-95E6-44980827E919}" destId="{2BE915AB-18AA-4053-B92C-3BFC9ED204BB}" srcOrd="1" destOrd="0" presId="urn:microsoft.com/office/officeart/2005/8/layout/target3"/>
    <dgm:cxn modelId="{8D24796F-0C6A-4B06-A846-82D435D2FF2C}" type="presOf" srcId="{D8197B8C-B260-4A16-BDF4-0947B075E274}" destId="{5A5FFA88-C948-4069-8E93-59FA12366E83}" srcOrd="1" destOrd="0" presId="urn:microsoft.com/office/officeart/2005/8/layout/target3"/>
    <dgm:cxn modelId="{FF7B5152-F67E-4313-8C26-621230D80392}" type="presOf" srcId="{D1B46980-6531-4606-95E6-44980827E919}" destId="{6140AFEC-043D-4C43-A2F9-D0F5331DF3A3}" srcOrd="0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A03062B-8E93-4796-A07D-E7CBC0409D4E}" type="presOf" srcId="{B651F6E3-6281-48DB-9319-2AEAFDAE7572}" destId="{619D679B-A015-4ECF-8348-D1034C574F40}" srcOrd="0" destOrd="0" presId="urn:microsoft.com/office/officeart/2005/8/layout/target3"/>
    <dgm:cxn modelId="{7A11F524-7E9C-4CEE-BA6D-55B8E61D4C11}" type="presOf" srcId="{4C35D32F-0EAB-4CD7-82EE-45574DC2A586}" destId="{8BEBB6EC-1DAA-4CAC-8A25-BC0FCBD5DBD5}" srcOrd="0" destOrd="0" presId="urn:microsoft.com/office/officeart/2005/8/layout/target3"/>
    <dgm:cxn modelId="{C66C8768-0444-4E6B-9CC4-FFD83E870C7C}" type="presOf" srcId="{D8197B8C-B260-4A16-BDF4-0947B075E274}" destId="{25B08C86-7E15-44DC-BE7F-FFB55DD49D12}" srcOrd="0" destOrd="0" presId="urn:microsoft.com/office/officeart/2005/8/layout/target3"/>
    <dgm:cxn modelId="{C573EF95-9A39-4C86-A6FC-23E7A9526923}" type="presOf" srcId="{757F3AB3-0718-4624-B441-E567A8F0AB56}" destId="{333A1088-737F-45CB-B68E-254E46348037}" srcOrd="0" destOrd="0" presId="urn:microsoft.com/office/officeart/2005/8/layout/target3"/>
    <dgm:cxn modelId="{D7A6CA3B-5FE0-4E56-8A4B-A01677C64A47}" type="presOf" srcId="{4C35D32F-0EAB-4CD7-82EE-45574DC2A586}" destId="{890E4F0B-2866-4A3F-A3C7-2A14B1797930}" srcOrd="1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9FA22600-5EF5-46F9-9D54-CC9C457EBAB3}" type="presOf" srcId="{D1D4F407-5343-4D3F-B5B9-D407B03CAEB4}" destId="{AED2198E-93D5-4001-81B4-73124B309672}" srcOrd="1" destOrd="0" presId="urn:microsoft.com/office/officeart/2005/8/layout/target3"/>
    <dgm:cxn modelId="{F202CC85-DC0B-49D0-8041-F495A7D5F6F7}" type="presOf" srcId="{B651F6E3-6281-48DB-9319-2AEAFDAE7572}" destId="{6BB5E863-4638-4E1D-BFDE-399D028AC4ED}" srcOrd="1" destOrd="0" presId="urn:microsoft.com/office/officeart/2005/8/layout/target3"/>
    <dgm:cxn modelId="{A9EAE12B-042A-4591-80D9-54D7A1D6EB18}" type="presOf" srcId="{D1D4F407-5343-4D3F-B5B9-D407B03CAEB4}" destId="{D005CE8C-CC26-4C3E-AC11-E15060ECD759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4F640DFD-A33A-4E69-802C-CD321A0F5EE0}" type="presParOf" srcId="{333A1088-737F-45CB-B68E-254E46348037}" destId="{F5ABB229-8D3B-4694-996A-96F23CF14429}" srcOrd="0" destOrd="0" presId="urn:microsoft.com/office/officeart/2005/8/layout/target3"/>
    <dgm:cxn modelId="{3A631F1F-18D3-4C00-84FF-7B213FF9AE44}" type="presParOf" srcId="{333A1088-737F-45CB-B68E-254E46348037}" destId="{F41139FD-01EE-4571-8B17-4FB00FC51163}" srcOrd="1" destOrd="0" presId="urn:microsoft.com/office/officeart/2005/8/layout/target3"/>
    <dgm:cxn modelId="{693A73CA-C0DF-4F95-94C1-52854AFD4B8C}" type="presParOf" srcId="{333A1088-737F-45CB-B68E-254E46348037}" destId="{D005CE8C-CC26-4C3E-AC11-E15060ECD759}" srcOrd="2" destOrd="0" presId="urn:microsoft.com/office/officeart/2005/8/layout/target3"/>
    <dgm:cxn modelId="{10886728-3051-4070-8D20-E7246372A932}" type="presParOf" srcId="{333A1088-737F-45CB-B68E-254E46348037}" destId="{2C702D82-9B77-49B7-9568-BB8EB47C3372}" srcOrd="3" destOrd="0" presId="urn:microsoft.com/office/officeart/2005/8/layout/target3"/>
    <dgm:cxn modelId="{EF603FE4-C982-44DD-B37B-207C176E43A8}" type="presParOf" srcId="{333A1088-737F-45CB-B68E-254E46348037}" destId="{A52A0455-90FF-4808-ABD0-F02540D31D5A}" srcOrd="4" destOrd="0" presId="urn:microsoft.com/office/officeart/2005/8/layout/target3"/>
    <dgm:cxn modelId="{8CCC8AEA-4736-46B3-84A6-390E722ECEF6}" type="presParOf" srcId="{333A1088-737F-45CB-B68E-254E46348037}" destId="{6140AFEC-043D-4C43-A2F9-D0F5331DF3A3}" srcOrd="5" destOrd="0" presId="urn:microsoft.com/office/officeart/2005/8/layout/target3"/>
    <dgm:cxn modelId="{C64B9EBE-00B7-410F-ABC3-CBCF3FC99E50}" type="presParOf" srcId="{333A1088-737F-45CB-B68E-254E46348037}" destId="{9358AC05-5D7D-4327-9F80-1AD486AEA664}" srcOrd="6" destOrd="0" presId="urn:microsoft.com/office/officeart/2005/8/layout/target3"/>
    <dgm:cxn modelId="{EAF64A00-78BA-459B-A8B0-E733CB5EA251}" type="presParOf" srcId="{333A1088-737F-45CB-B68E-254E46348037}" destId="{313FC574-E1CD-4FB4-B054-0B805CE0447D}" srcOrd="7" destOrd="0" presId="urn:microsoft.com/office/officeart/2005/8/layout/target3"/>
    <dgm:cxn modelId="{FD289A2C-2EAB-4AE5-A103-A6CD32FB8A69}" type="presParOf" srcId="{333A1088-737F-45CB-B68E-254E46348037}" destId="{619D679B-A015-4ECF-8348-D1034C574F40}" srcOrd="8" destOrd="0" presId="urn:microsoft.com/office/officeart/2005/8/layout/target3"/>
    <dgm:cxn modelId="{F3B99114-CAB0-40D2-AC7B-7A9C71D39504}" type="presParOf" srcId="{333A1088-737F-45CB-B68E-254E46348037}" destId="{322283A8-4A27-4CDA-BAE3-F381106A9174}" srcOrd="9" destOrd="0" presId="urn:microsoft.com/office/officeart/2005/8/layout/target3"/>
    <dgm:cxn modelId="{AAF2D842-5F1D-4229-A4E6-4546DB99FE41}" type="presParOf" srcId="{333A1088-737F-45CB-B68E-254E46348037}" destId="{FFC9F71D-1B4F-4AD9-A4A6-86ADEFC8AF5C}" srcOrd="10" destOrd="0" presId="urn:microsoft.com/office/officeart/2005/8/layout/target3"/>
    <dgm:cxn modelId="{714CA577-6C9C-4DA7-8953-5133F38A6E12}" type="presParOf" srcId="{333A1088-737F-45CB-B68E-254E46348037}" destId="{25B08C86-7E15-44DC-BE7F-FFB55DD49D12}" srcOrd="11" destOrd="0" presId="urn:microsoft.com/office/officeart/2005/8/layout/target3"/>
    <dgm:cxn modelId="{8D1CC059-25DF-45CB-9E9C-B43F3555EDF0}" type="presParOf" srcId="{333A1088-737F-45CB-B68E-254E46348037}" destId="{76644BE8-9D7C-4C09-B250-3D10AF48CBB7}" srcOrd="12" destOrd="0" presId="urn:microsoft.com/office/officeart/2005/8/layout/target3"/>
    <dgm:cxn modelId="{25AF4D0D-717B-4B1A-BC04-5C0591BDEDD9}" type="presParOf" srcId="{333A1088-737F-45CB-B68E-254E46348037}" destId="{EE85B701-7295-41C0-BA7A-34D3756A2AE6}" srcOrd="13" destOrd="0" presId="urn:microsoft.com/office/officeart/2005/8/layout/target3"/>
    <dgm:cxn modelId="{CF3D21C7-B530-4C0A-B93F-9A99EBFB3317}" type="presParOf" srcId="{333A1088-737F-45CB-B68E-254E46348037}" destId="{8BEBB6EC-1DAA-4CAC-8A25-BC0FCBD5DBD5}" srcOrd="14" destOrd="0" presId="urn:microsoft.com/office/officeart/2005/8/layout/target3"/>
    <dgm:cxn modelId="{4B1131CD-6426-4629-A74C-1F35CBC5DE83}" type="presParOf" srcId="{333A1088-737F-45CB-B68E-254E46348037}" destId="{AED2198E-93D5-4001-81B4-73124B309672}" srcOrd="15" destOrd="0" presId="urn:microsoft.com/office/officeart/2005/8/layout/target3"/>
    <dgm:cxn modelId="{27FDCD68-A84C-4DD5-951D-05F04113A459}" type="presParOf" srcId="{333A1088-737F-45CB-B68E-254E46348037}" destId="{2BE915AB-18AA-4053-B92C-3BFC9ED204BB}" srcOrd="16" destOrd="0" presId="urn:microsoft.com/office/officeart/2005/8/layout/target3"/>
    <dgm:cxn modelId="{C4A272E9-3075-4823-9C12-DCC4F704DB41}" type="presParOf" srcId="{333A1088-737F-45CB-B68E-254E46348037}" destId="{6BB5E863-4638-4E1D-BFDE-399D028AC4ED}" srcOrd="17" destOrd="0" presId="urn:microsoft.com/office/officeart/2005/8/layout/target3"/>
    <dgm:cxn modelId="{6E37BC14-3516-4D59-BD98-52F1E7B6EE75}" type="presParOf" srcId="{333A1088-737F-45CB-B68E-254E46348037}" destId="{5A5FFA88-C948-4069-8E93-59FA12366E83}" srcOrd="18" destOrd="0" presId="urn:microsoft.com/office/officeart/2005/8/layout/target3"/>
    <dgm:cxn modelId="{FDC19122-DB35-4A63-B4FD-5BBD011673B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400" kern="1200" dirty="0" smtClean="0"/>
            <a:t>S0Š Net Office, spol. s </a:t>
          </a:r>
          <a:r>
            <a:rPr lang="cs-CZ" sz="1400" kern="1200" dirty="0" err="1" smtClean="0"/>
            <a:t>r.o</a:t>
          </a:r>
          <a:r>
            <a:rPr lang="cs-CZ" sz="1400" kern="1200" dirty="0" smtClean="0"/>
            <a:t>, Orlová Lutyně</a:t>
          </a:r>
          <a:endParaRPr lang="cs-CZ" sz="14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</a:t>
          </a:r>
          <a:r>
            <a:rPr lang="cs-CZ" sz="1400" kern="1200" dirty="0" smtClean="0"/>
            <a:t>Ing. Oldřich </a:t>
          </a:r>
          <a:r>
            <a:rPr lang="cs-CZ" sz="1400" kern="1200" dirty="0" err="1" smtClean="0"/>
            <a:t>Vavříček</a:t>
          </a:r>
          <a:endParaRPr lang="cs-CZ" sz="14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</a:t>
          </a:r>
          <a:r>
            <a:rPr lang="cs-CZ" sz="1400" kern="1200" baseline="0" dirty="0" smtClean="0"/>
            <a:t>Podpora výuky v technických oborech</a:t>
          </a:r>
          <a:endParaRPr lang="cs-CZ" sz="14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</a:t>
          </a:r>
          <a:r>
            <a:rPr lang="cs-CZ" sz="1400" kern="1200" dirty="0" smtClean="0"/>
            <a:t>Základy elektrotechniky</a:t>
          </a:r>
          <a:endParaRPr lang="cs-CZ" sz="14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45000"/>
                <a:satMod val="155000"/>
              </a:schemeClr>
            </a:gs>
            <a:gs pos="60000">
              <a:schemeClr val="accent1">
                <a:hueOff val="0"/>
                <a:satOff val="0"/>
                <a:lumOff val="0"/>
                <a:alphaOff val="0"/>
                <a:shade val="95000"/>
                <a:satMod val="15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87000"/>
                <a:satMod val="250000"/>
              </a:schemeClr>
            </a:gs>
          </a:gsLst>
          <a:lin ang="16200000" scaled="0"/>
        </a:gradFill>
        <a:ln>
          <a:noFill/>
        </a:ln>
        <a:effectLst>
          <a:outerShdw blurRad="65500" dist="38100" dir="5400000" rotWithShape="0">
            <a:srgbClr val="000000">
              <a:alpha val="40000"/>
            </a:srgbClr>
          </a:outerShdw>
        </a:effectLst>
        <a:scene3d>
          <a:camera prst="orthographicFront" fov="0">
            <a:rot lat="0" lon="0" rev="0"/>
          </a:camera>
          <a:lightRig rig="contrasting" dir="t">
            <a:rot lat="0" lon="0" rev="12000000"/>
          </a:lightRig>
        </a:scene3d>
        <a:sp3d prstMaterial="powder">
          <a:bevelT h="508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65500" dist="38100" dir="5400000" rotWithShape="0">
            <a:srgbClr val="000000">
              <a:alpha val="40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</a:t>
          </a:r>
          <a:r>
            <a:rPr lang="cs-CZ" sz="1400" kern="1200" dirty="0" smtClean="0"/>
            <a:t>CZ.1.07/1.5.00/34.0458</a:t>
          </a:r>
          <a:r>
            <a:rPr lang="cs-CZ" sz="2000" kern="1200" dirty="0" smtClean="0"/>
            <a:t> 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7709D80-20E3-41E3-A8A7-CEE83C687D7A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488219D-EEDD-4B9D-8C17-D32F68FDEFB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43046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59AD33B7-9370-4371-BDE5-C3F8C912A722}" type="datetimeFigureOut">
              <a:rPr lang="cs-CZ" smtClean="0"/>
              <a:t>27.11.2012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DA0B4798-A520-4CDF-B675-DE6A33BCDB31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emf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emf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em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emf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emf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emf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9832879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43449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pPr lvl="0"/>
            <a:r>
              <a:rPr lang="cs-CZ" sz="3600" dirty="0" smtClean="0">
                <a:solidFill>
                  <a:srgbClr val="002060"/>
                </a:solidFill>
                <a:effectLst/>
              </a:rPr>
              <a:t>Elektrické stroje a trojfázová soustava – základní pojmy</a:t>
            </a:r>
            <a:r>
              <a:rPr lang="cs-CZ" dirty="0">
                <a:effectLst/>
              </a:rPr>
              <a:t/>
            </a:r>
            <a:br>
              <a:rPr lang="cs-CZ" dirty="0">
                <a:effectLst/>
              </a:rPr>
            </a:b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>
                <a:solidFill>
                  <a:schemeClr val="accent2">
                    <a:lumMod val="50000"/>
                  </a:schemeClr>
                </a:solidFill>
              </a:rPr>
              <a:t>Závěrečný test 1</a:t>
            </a:r>
            <a:endParaRPr lang="cs-CZ" sz="2400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33961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548680"/>
            <a:ext cx="7632847" cy="49685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61145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49363" y="531813"/>
            <a:ext cx="6645275" cy="5230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366382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636912"/>
            <a:ext cx="2152650" cy="2755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631031"/>
            <a:ext cx="6645275" cy="27066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8626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620688"/>
            <a:ext cx="664527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8508775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764704"/>
            <a:ext cx="6645275" cy="4508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439466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692696"/>
            <a:ext cx="6645275" cy="4152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556576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6645275" cy="539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0548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76672"/>
            <a:ext cx="6645275" cy="55419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715906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077072"/>
            <a:ext cx="8183880" cy="1800199"/>
          </a:xfrm>
        </p:spPr>
        <p:txBody>
          <a:bodyPr>
            <a:noAutofit/>
          </a:bodyPr>
          <a:lstStyle/>
          <a:p>
            <a:pPr algn="ctr"/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2400" dirty="0" smtClean="0"/>
              <a:t/>
            </a:r>
            <a:br>
              <a:rPr lang="cs-CZ" sz="2400" dirty="0" smtClean="0"/>
            </a:br>
            <a:r>
              <a:rPr lang="cs-CZ" sz="1800" dirty="0"/>
              <a:t>CITACE</a:t>
            </a:r>
            <a:br>
              <a:rPr lang="cs-CZ" sz="1800" dirty="0"/>
            </a:br>
            <a:r>
              <a:rPr lang="cs-CZ" sz="1800" dirty="0"/>
              <a:t>ANTONÍN BLAHOVEC. </a:t>
            </a:r>
            <a:r>
              <a:rPr lang="cs-CZ" sz="1800" i="1" dirty="0" smtClean="0"/>
              <a:t>Elektrotechnika 2</a:t>
            </a:r>
            <a:r>
              <a:rPr lang="cs-CZ" sz="1800" dirty="0" smtClean="0"/>
              <a:t>: </a:t>
            </a:r>
            <a:r>
              <a:rPr lang="cs-CZ" sz="1800" i="1" dirty="0" smtClean="0"/>
              <a:t>Pro SOŠ a SOU Podnázev</a:t>
            </a:r>
            <a:r>
              <a:rPr lang="cs-CZ" sz="1800" dirty="0" smtClean="0"/>
              <a:t>. Praha: Informatorium., 2010. ISBN 978-80-7333-043-9. </a:t>
            </a:r>
            <a:br>
              <a:rPr lang="cs-CZ" sz="1800" dirty="0" smtClean="0"/>
            </a:b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620688"/>
            <a:ext cx="8183880" cy="3240360"/>
          </a:xfrm>
        </p:spPr>
        <p:txBody>
          <a:bodyPr>
            <a:normAutofit fontScale="77500" lnSpcReduction="20000"/>
          </a:bodyPr>
          <a:lstStyle/>
          <a:p>
            <a:pPr marL="0" indent="0" algn="ctr">
              <a:buNone/>
            </a:pPr>
            <a:r>
              <a:rPr lang="cs-CZ" sz="3600" b="1" dirty="0" smtClean="0">
                <a:solidFill>
                  <a:srgbClr val="002060"/>
                </a:solidFill>
              </a:rPr>
              <a:t>ANOTACE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Materiál lze použít jako první část závěrečného testu ke kapitole </a:t>
            </a:r>
            <a:r>
              <a:rPr lang="cs-CZ" sz="1900" b="1" dirty="0" smtClean="0">
                <a:solidFill>
                  <a:srgbClr val="002060"/>
                </a:solidFill>
              </a:rPr>
              <a:t>„Elektrické stroje a trojfázová soustava – základní pojmy.“, </a:t>
            </a:r>
            <a:r>
              <a:rPr lang="cs-CZ" sz="1900" b="1" dirty="0" smtClean="0">
                <a:solidFill>
                  <a:srgbClr val="002060"/>
                </a:solidFill>
              </a:rPr>
              <a:t>kde si žáci ověří své znalosti z dané problematiky.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Žáci vypracují </a:t>
            </a:r>
            <a:r>
              <a:rPr lang="cs-CZ" sz="1900" b="1" dirty="0">
                <a:solidFill>
                  <a:srgbClr val="002060"/>
                </a:solidFill>
              </a:rPr>
              <a:t>test písemně </a:t>
            </a:r>
            <a:r>
              <a:rPr lang="cs-CZ" sz="1900" b="1" dirty="0" smtClean="0">
                <a:solidFill>
                  <a:srgbClr val="002060"/>
                </a:solidFill>
              </a:rPr>
              <a:t>samostatně v lavicích a pak na  správné odpovědi jednotlivých otázek je možné je vyvolávat jednotlivě, aby si všichni upevnili správné postupy při řešení obvodů střídavého proudu. </a:t>
            </a:r>
          </a:p>
          <a:p>
            <a:pPr algn="just">
              <a:lnSpc>
                <a:spcPct val="170000"/>
              </a:lnSpc>
            </a:pPr>
            <a:r>
              <a:rPr lang="cs-CZ" sz="1900" b="1" dirty="0" smtClean="0">
                <a:solidFill>
                  <a:srgbClr val="002060"/>
                </a:solidFill>
              </a:rPr>
              <a:t>Předpokládaný čas 45 min.</a:t>
            </a:r>
          </a:p>
          <a:p>
            <a:endParaRPr lang="cs-CZ" sz="2400" dirty="0" smtClean="0"/>
          </a:p>
        </p:txBody>
      </p:sp>
    </p:spTree>
    <p:extLst>
      <p:ext uri="{BB962C8B-B14F-4D97-AF65-F5344CB8AC3E}">
        <p14:creationId xmlns:p14="http://schemas.microsoft.com/office/powerpoint/2010/main" val="4232892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 advTm="2000"/>
    </mc:Choice>
    <mc:Fallback xmlns="">
      <p:transition spd="slow" advClick="0" advTm="2000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2169</TotalTime>
  <Words>113</Words>
  <Application>Microsoft Office PowerPoint</Application>
  <PresentationFormat>Předvádění na obrazovce (4:3)</PresentationFormat>
  <Paragraphs>13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Aspekt</vt:lpstr>
      <vt:lpstr>Prezentace aplikace PowerPoint</vt:lpstr>
      <vt:lpstr>Elektrické stroje a trojfázová soustava – základní pojmy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  CITACE ANTONÍN BLAHOVEC. Elektrotechnika 2: Pro SOŠ a SOU Podnázev. Praha: Informatorium., 2010. ISBN 978-80-7333-043-9.  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Sérioparalelní zapojení rezistorů</dc:title>
  <dc:creator>Windows User</dc:creator>
  <cp:lastModifiedBy>Windows User</cp:lastModifiedBy>
  <cp:revision>171</cp:revision>
  <dcterms:created xsi:type="dcterms:W3CDTF">2012-04-15T15:58:10Z</dcterms:created>
  <dcterms:modified xsi:type="dcterms:W3CDTF">2012-11-27T16:51:19Z</dcterms:modified>
</cp:coreProperties>
</file>