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63" r:id="rId4"/>
    <p:sldId id="264" r:id="rId5"/>
    <p:sldId id="265" r:id="rId6"/>
    <p:sldId id="266" r:id="rId7"/>
    <p:sldId id="259" r:id="rId8"/>
    <p:sldId id="267" r:id="rId9"/>
    <p:sldId id="262" r:id="rId10"/>
    <p:sldId id="268" r:id="rId11"/>
    <p:sldId id="269"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4" d="100"/>
          <a:sy n="74" d="100"/>
        </p:scale>
        <p:origin x="-1044"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3" qsCatId="simple" csTypeId="urn:microsoft.com/office/officeart/2005/8/colors/accent1_2" csCatId="accent1" phldr="1"/>
      <dgm:spPr/>
      <dgm:t>
        <a:bodyPr/>
        <a:lstStyle/>
        <a:p>
          <a:endParaRPr lang="cs-CZ"/>
        </a:p>
      </dgm:t>
    </dgm:pt>
    <dgm:pt modelId="{B651F6E3-6281-48DB-9319-2AEAFDAE7572}">
      <dgm:prSet/>
      <dgm:spPr/>
      <dgm:t>
        <a:bodyPr/>
        <a:lstStyle/>
        <a:p>
          <a:pPr rtl="0"/>
          <a:r>
            <a:rPr lang="cs-CZ" dirty="0" smtClean="0"/>
            <a:t>VY_32_INOVACE_06_Český jazyk pro 8. ročník_Číslovky</a:t>
          </a:r>
          <a:endParaRPr lang="cs-CZ"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dgm:spPr/>
      <dgm:t>
        <a:bodyPr/>
        <a:lstStyle/>
        <a:p>
          <a:pPr rtl="0"/>
          <a:r>
            <a:rPr lang="cs-CZ" dirty="0" smtClean="0"/>
            <a:t>ZŠ Týnec nad Labem</a:t>
          </a:r>
          <a:endParaRPr lang="cs-CZ"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dgm:spPr/>
      <dgm:t>
        <a:bodyPr/>
        <a:lstStyle/>
        <a:p>
          <a:pPr rtl="0"/>
          <a:r>
            <a:rPr lang="cs-CZ" dirty="0" smtClean="0"/>
            <a:t>AUTOR: Mgr. Eva Sixtová</a:t>
          </a:r>
          <a:endParaRPr lang="cs-CZ"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dgm:spPr/>
      <dgm:t>
        <a:bodyPr/>
        <a:lstStyle/>
        <a:p>
          <a:pPr rtl="0"/>
          <a:r>
            <a:rPr lang="cs-CZ" dirty="0" smtClean="0"/>
            <a:t>Téma: Číslovky</a:t>
          </a:r>
          <a:endParaRPr lang="cs-CZ"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dgm:spPr/>
      <dgm:t>
        <a:bodyPr/>
        <a:lstStyle/>
        <a:p>
          <a:pPr rtl="0"/>
          <a:r>
            <a:rPr lang="cs-CZ" dirty="0" smtClean="0"/>
            <a:t>CZ.1.07/1.4.00/21.1921</a:t>
          </a:r>
          <a:endParaRPr lang="cs-CZ"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53C1748B-9409-4B6E-BC66-A58222E52BAD}">
      <dgm:prSet/>
      <dgm:spPr/>
      <dgm:t>
        <a:bodyPr/>
        <a:lstStyle/>
        <a:p>
          <a:r>
            <a:rPr lang="cs-CZ" dirty="0" smtClean="0"/>
            <a:t>Vytvořeno: srpen 2012</a:t>
          </a:r>
          <a:endParaRPr lang="cs-CZ" dirty="0"/>
        </a:p>
      </dgm:t>
    </dgm:pt>
    <dgm:pt modelId="{FA254305-8741-4AB3-8C80-B5E81AC83A43}" type="parTrans" cxnId="{FBF49872-6594-4DF0-AC9E-9EF0874FBE83}">
      <dgm:prSet/>
      <dgm:spPr/>
      <dgm:t>
        <a:bodyPr/>
        <a:lstStyle/>
        <a:p>
          <a:endParaRPr lang="cs-CZ"/>
        </a:p>
      </dgm:t>
    </dgm:pt>
    <dgm:pt modelId="{E0DA1914-88A4-4D79-98F0-2425A01C8CC5}" type="sibTrans" cxnId="{FBF49872-6594-4DF0-AC9E-9EF0874FBE83}">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6"/>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6"/>
      <dgm:spPr/>
      <dgm:t>
        <a:bodyPr/>
        <a:lstStyle/>
        <a:p>
          <a:endParaRPr lang="cs-CZ"/>
        </a:p>
      </dgm:t>
    </dgm:pt>
    <dgm:pt modelId="{2C702D82-9B77-49B7-9568-BB8EB47C3372}" type="pres">
      <dgm:prSet presAssocID="{D1B46980-6531-4606-95E6-44980827E919}" presName="vertSpace2" presStyleLbl="node1" presStyleIdx="0" presStyleCnt="6"/>
      <dgm:spPr/>
      <dgm:t>
        <a:bodyPr/>
        <a:lstStyle/>
        <a:p>
          <a:endParaRPr lang="cs-CZ"/>
        </a:p>
      </dgm:t>
    </dgm:pt>
    <dgm:pt modelId="{A52A0455-90FF-4808-ABD0-F02540D31D5A}" type="pres">
      <dgm:prSet presAssocID="{D1B46980-6531-4606-95E6-44980827E919}" presName="circle2" presStyleLbl="node1" presStyleIdx="1" presStyleCnt="6"/>
      <dgm:spPr/>
      <dgm:t>
        <a:bodyPr/>
        <a:lstStyle/>
        <a:p>
          <a:endParaRPr lang="cs-CZ"/>
        </a:p>
      </dgm:t>
    </dgm:pt>
    <dgm:pt modelId="{6140AFEC-043D-4C43-A2F9-D0F5331DF3A3}" type="pres">
      <dgm:prSet presAssocID="{D1B46980-6531-4606-95E6-44980827E919}" presName="rect2" presStyleLbl="alignAcc1" presStyleIdx="1" presStyleCnt="6"/>
      <dgm:spPr/>
      <dgm:t>
        <a:bodyPr/>
        <a:lstStyle/>
        <a:p>
          <a:endParaRPr lang="cs-CZ"/>
        </a:p>
      </dgm:t>
    </dgm:pt>
    <dgm:pt modelId="{9358AC05-5D7D-4327-9F80-1AD486AEA664}" type="pres">
      <dgm:prSet presAssocID="{B651F6E3-6281-48DB-9319-2AEAFDAE7572}" presName="vertSpace3" presStyleLbl="node1" presStyleIdx="1" presStyleCnt="6"/>
      <dgm:spPr/>
      <dgm:t>
        <a:bodyPr/>
        <a:lstStyle/>
        <a:p>
          <a:endParaRPr lang="cs-CZ"/>
        </a:p>
      </dgm:t>
    </dgm:pt>
    <dgm:pt modelId="{313FC574-E1CD-4FB4-B054-0B805CE0447D}" type="pres">
      <dgm:prSet presAssocID="{B651F6E3-6281-48DB-9319-2AEAFDAE7572}" presName="circle3" presStyleLbl="node1" presStyleIdx="2" presStyleCnt="6"/>
      <dgm:spPr/>
      <dgm:t>
        <a:bodyPr/>
        <a:lstStyle/>
        <a:p>
          <a:endParaRPr lang="cs-CZ"/>
        </a:p>
      </dgm:t>
    </dgm:pt>
    <dgm:pt modelId="{619D679B-A015-4ECF-8348-D1034C574F40}" type="pres">
      <dgm:prSet presAssocID="{B651F6E3-6281-48DB-9319-2AEAFDAE7572}" presName="rect3" presStyleLbl="alignAcc1" presStyleIdx="2" presStyleCnt="6"/>
      <dgm:spPr/>
      <dgm:t>
        <a:bodyPr/>
        <a:lstStyle/>
        <a:p>
          <a:endParaRPr lang="cs-CZ"/>
        </a:p>
      </dgm:t>
    </dgm:pt>
    <dgm:pt modelId="{322283A8-4A27-4CDA-BAE3-F381106A9174}" type="pres">
      <dgm:prSet presAssocID="{D8197B8C-B260-4A16-BDF4-0947B075E274}" presName="vertSpace4" presStyleLbl="node1" presStyleIdx="2" presStyleCnt="6"/>
      <dgm:spPr/>
      <dgm:t>
        <a:bodyPr/>
        <a:lstStyle/>
        <a:p>
          <a:endParaRPr lang="cs-CZ"/>
        </a:p>
      </dgm:t>
    </dgm:pt>
    <dgm:pt modelId="{FFC9F71D-1B4F-4AD9-A4A6-86ADEFC8AF5C}" type="pres">
      <dgm:prSet presAssocID="{D8197B8C-B260-4A16-BDF4-0947B075E274}" presName="circle4" presStyleLbl="node1" presStyleIdx="3" presStyleCnt="6"/>
      <dgm:spPr/>
      <dgm:t>
        <a:bodyPr/>
        <a:lstStyle/>
        <a:p>
          <a:endParaRPr lang="cs-CZ"/>
        </a:p>
      </dgm:t>
    </dgm:pt>
    <dgm:pt modelId="{25B08C86-7E15-44DC-BE7F-FFB55DD49D12}" type="pres">
      <dgm:prSet presAssocID="{D8197B8C-B260-4A16-BDF4-0947B075E274}" presName="rect4" presStyleLbl="alignAcc1" presStyleIdx="3" presStyleCnt="6"/>
      <dgm:spPr/>
      <dgm:t>
        <a:bodyPr/>
        <a:lstStyle/>
        <a:p>
          <a:endParaRPr lang="cs-CZ"/>
        </a:p>
      </dgm:t>
    </dgm:pt>
    <dgm:pt modelId="{76644BE8-9D7C-4C09-B250-3D10AF48CBB7}" type="pres">
      <dgm:prSet presAssocID="{4C35D32F-0EAB-4CD7-82EE-45574DC2A586}" presName="vertSpace5" presStyleLbl="node1" presStyleIdx="3" presStyleCnt="6"/>
      <dgm:spPr/>
      <dgm:t>
        <a:bodyPr/>
        <a:lstStyle/>
        <a:p>
          <a:endParaRPr lang="cs-CZ"/>
        </a:p>
      </dgm:t>
    </dgm:pt>
    <dgm:pt modelId="{EE85B701-7295-41C0-BA7A-34D3756A2AE6}" type="pres">
      <dgm:prSet presAssocID="{4C35D32F-0EAB-4CD7-82EE-45574DC2A586}" presName="circle5" presStyleLbl="node1" presStyleIdx="4" presStyleCnt="6"/>
      <dgm:spPr/>
      <dgm:t>
        <a:bodyPr/>
        <a:lstStyle/>
        <a:p>
          <a:endParaRPr lang="cs-CZ"/>
        </a:p>
      </dgm:t>
    </dgm:pt>
    <dgm:pt modelId="{8BEBB6EC-1DAA-4CAC-8A25-BC0FCBD5DBD5}" type="pres">
      <dgm:prSet presAssocID="{4C35D32F-0EAB-4CD7-82EE-45574DC2A586}" presName="rect5" presStyleLbl="alignAcc1" presStyleIdx="4" presStyleCnt="6"/>
      <dgm:spPr/>
      <dgm:t>
        <a:bodyPr/>
        <a:lstStyle/>
        <a:p>
          <a:endParaRPr lang="cs-CZ"/>
        </a:p>
      </dgm:t>
    </dgm:pt>
    <dgm:pt modelId="{3D0A2218-47AD-43E1-B901-B4419828290E}" type="pres">
      <dgm:prSet presAssocID="{53C1748B-9409-4B6E-BC66-A58222E52BAD}" presName="vertSpace6" presStyleLbl="node1" presStyleIdx="4" presStyleCnt="6"/>
      <dgm:spPr/>
    </dgm:pt>
    <dgm:pt modelId="{E792CA0B-7F51-43C3-9E09-F5E1426896E1}" type="pres">
      <dgm:prSet presAssocID="{53C1748B-9409-4B6E-BC66-A58222E52BAD}" presName="circle6" presStyleLbl="node1" presStyleIdx="5" presStyleCnt="6"/>
      <dgm:spPr/>
    </dgm:pt>
    <dgm:pt modelId="{DB7AC9A1-EE7B-49AD-B4B5-B8BCEBBCCBAF}" type="pres">
      <dgm:prSet presAssocID="{53C1748B-9409-4B6E-BC66-A58222E52BAD}" presName="rect6" presStyleLbl="alignAcc1" presStyleIdx="5" presStyleCnt="6"/>
      <dgm:spPr/>
      <dgm:t>
        <a:bodyPr/>
        <a:lstStyle/>
        <a:p>
          <a:endParaRPr lang="cs-CZ"/>
        </a:p>
      </dgm:t>
    </dgm:pt>
    <dgm:pt modelId="{AED2198E-93D5-4001-81B4-73124B309672}" type="pres">
      <dgm:prSet presAssocID="{D1D4F407-5343-4D3F-B5B9-D407B03CAEB4}" presName="rect1ParTxNoCh" presStyleLbl="alignAcc1" presStyleIdx="5" presStyleCnt="6">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5" presStyleCnt="6">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5" presStyleCnt="6">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5" presStyleCnt="6">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5" presStyleCnt="6">
        <dgm:presLayoutVars>
          <dgm:chMax val="1"/>
          <dgm:bulletEnabled val="1"/>
        </dgm:presLayoutVars>
      </dgm:prSet>
      <dgm:spPr/>
      <dgm:t>
        <a:bodyPr/>
        <a:lstStyle/>
        <a:p>
          <a:endParaRPr lang="cs-CZ"/>
        </a:p>
      </dgm:t>
    </dgm:pt>
    <dgm:pt modelId="{C54B22F5-0FCF-466C-BB72-E6398AD0692F}" type="pres">
      <dgm:prSet presAssocID="{53C1748B-9409-4B6E-BC66-A58222E52BAD}" presName="rect6ParTxNoCh" presStyleLbl="alignAcc1" presStyleIdx="5" presStyleCnt="6">
        <dgm:presLayoutVars>
          <dgm:chMax val="1"/>
          <dgm:bulletEnabled val="1"/>
        </dgm:presLayoutVars>
      </dgm:prSet>
      <dgm:spPr/>
      <dgm:t>
        <a:bodyPr/>
        <a:lstStyle/>
        <a:p>
          <a:endParaRPr lang="cs-CZ"/>
        </a:p>
      </dgm:t>
    </dgm:pt>
  </dgm:ptLst>
  <dgm:cxnLst>
    <dgm:cxn modelId="{FB7A05B0-F93E-41B5-B3BD-CCD5DC9128D1}" type="presOf" srcId="{757F3AB3-0718-4624-B441-E567A8F0AB56}" destId="{333A1088-737F-45CB-B68E-254E46348037}" srcOrd="0" destOrd="0" presId="urn:microsoft.com/office/officeart/2005/8/layout/target3"/>
    <dgm:cxn modelId="{370E1F76-DFA7-481D-A56D-83E8D97526D0}" type="presOf" srcId="{D1D4F407-5343-4D3F-B5B9-D407B03CAEB4}" destId="{AED2198E-93D5-4001-81B4-73124B309672}"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7780C161-DAD9-4F60-A667-1D81B3ADC70C}" type="presOf" srcId="{D1B46980-6531-4606-95E6-44980827E919}" destId="{6140AFEC-043D-4C43-A2F9-D0F5331DF3A3}" srcOrd="0" destOrd="0" presId="urn:microsoft.com/office/officeart/2005/8/layout/target3"/>
    <dgm:cxn modelId="{0009E014-A93F-4059-9F0A-8868E784F8D5}" type="presOf" srcId="{53C1748B-9409-4B6E-BC66-A58222E52BAD}" destId="{DB7AC9A1-EE7B-49AD-B4B5-B8BCEBBCCBAF}"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FB34F70A-2036-4485-ACEB-C1BD4D5A5E95}" type="presOf" srcId="{D8197B8C-B260-4A16-BDF4-0947B075E274}" destId="{5A5FFA88-C948-4069-8E93-59FA12366E83}"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C336FDF4-C65B-4F9F-8367-399A8B586F30}" type="presOf" srcId="{B651F6E3-6281-48DB-9319-2AEAFDAE7572}" destId="{619D679B-A015-4ECF-8348-D1034C574F40}" srcOrd="0" destOrd="0" presId="urn:microsoft.com/office/officeart/2005/8/layout/target3"/>
    <dgm:cxn modelId="{D0C80F9F-84BE-4E60-999E-DCF2FE3D13A1}" type="presOf" srcId="{B651F6E3-6281-48DB-9319-2AEAFDAE7572}" destId="{6BB5E863-4638-4E1D-BFDE-399D028AC4ED}"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4A8D4083-7550-4631-8AEB-68487DF68A54}" type="presOf" srcId="{53C1748B-9409-4B6E-BC66-A58222E52BAD}" destId="{C54B22F5-0FCF-466C-BB72-E6398AD0692F}"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AF769983-0882-4D0F-BA01-B4517FB1125E}" type="presOf" srcId="{D1B46980-6531-4606-95E6-44980827E919}" destId="{2BE915AB-18AA-4053-B92C-3BFC9ED204BB}" srcOrd="1" destOrd="0" presId="urn:microsoft.com/office/officeart/2005/8/layout/target3"/>
    <dgm:cxn modelId="{9DEA8773-2CEE-4925-97FA-DB806740743D}" type="presOf" srcId="{D8197B8C-B260-4A16-BDF4-0947B075E274}" destId="{25B08C86-7E15-44DC-BE7F-FFB55DD49D12}" srcOrd="0" destOrd="0" presId="urn:microsoft.com/office/officeart/2005/8/layout/target3"/>
    <dgm:cxn modelId="{7BF84B44-8D77-4309-B658-90EA9323895D}" type="presOf" srcId="{D1D4F407-5343-4D3F-B5B9-D407B03CAEB4}" destId="{D005CE8C-CC26-4C3E-AC11-E15060ECD759}" srcOrd="0" destOrd="0" presId="urn:microsoft.com/office/officeart/2005/8/layout/target3"/>
    <dgm:cxn modelId="{F8441908-D9A1-40BE-8B24-473AB4F1AF41}" type="presOf" srcId="{4C35D32F-0EAB-4CD7-82EE-45574DC2A586}" destId="{8BEBB6EC-1DAA-4CAC-8A25-BC0FCBD5DBD5}" srcOrd="0" destOrd="0" presId="urn:microsoft.com/office/officeart/2005/8/layout/target3"/>
    <dgm:cxn modelId="{FBF49872-6594-4DF0-AC9E-9EF0874FBE83}" srcId="{757F3AB3-0718-4624-B441-E567A8F0AB56}" destId="{53C1748B-9409-4B6E-BC66-A58222E52BAD}" srcOrd="5" destOrd="0" parTransId="{FA254305-8741-4AB3-8C80-B5E81AC83A43}" sibTransId="{E0DA1914-88A4-4D79-98F0-2425A01C8CC5}"/>
    <dgm:cxn modelId="{CF3A664C-8BDF-4D4F-8D82-CB8D387F729C}" type="presOf" srcId="{4C35D32F-0EAB-4CD7-82EE-45574DC2A586}" destId="{890E4F0B-2866-4A3F-A3C7-2A14B1797930}" srcOrd="1" destOrd="0" presId="urn:microsoft.com/office/officeart/2005/8/layout/target3"/>
    <dgm:cxn modelId="{0FB0741D-F457-490A-B833-C2882EB2522F}" type="presParOf" srcId="{333A1088-737F-45CB-B68E-254E46348037}" destId="{F5ABB229-8D3B-4694-996A-96F23CF14429}" srcOrd="0" destOrd="0" presId="urn:microsoft.com/office/officeart/2005/8/layout/target3"/>
    <dgm:cxn modelId="{202EB61D-B27B-4B9A-9444-CD4F3C78D24C}" type="presParOf" srcId="{333A1088-737F-45CB-B68E-254E46348037}" destId="{F41139FD-01EE-4571-8B17-4FB00FC51163}" srcOrd="1" destOrd="0" presId="urn:microsoft.com/office/officeart/2005/8/layout/target3"/>
    <dgm:cxn modelId="{4BDBA793-900D-4D45-82D6-270D34252D5D}" type="presParOf" srcId="{333A1088-737F-45CB-B68E-254E46348037}" destId="{D005CE8C-CC26-4C3E-AC11-E15060ECD759}" srcOrd="2" destOrd="0" presId="urn:microsoft.com/office/officeart/2005/8/layout/target3"/>
    <dgm:cxn modelId="{8CCA728C-3E47-40C4-AC75-36DD1244EC55}" type="presParOf" srcId="{333A1088-737F-45CB-B68E-254E46348037}" destId="{2C702D82-9B77-49B7-9568-BB8EB47C3372}" srcOrd="3" destOrd="0" presId="urn:microsoft.com/office/officeart/2005/8/layout/target3"/>
    <dgm:cxn modelId="{5953FA2A-32F5-4031-BC95-5C74D1E7C8C7}" type="presParOf" srcId="{333A1088-737F-45CB-B68E-254E46348037}" destId="{A52A0455-90FF-4808-ABD0-F02540D31D5A}" srcOrd="4" destOrd="0" presId="urn:microsoft.com/office/officeart/2005/8/layout/target3"/>
    <dgm:cxn modelId="{C79C76DE-2C82-491E-9C59-CD0CBFBA160E}" type="presParOf" srcId="{333A1088-737F-45CB-B68E-254E46348037}" destId="{6140AFEC-043D-4C43-A2F9-D0F5331DF3A3}" srcOrd="5" destOrd="0" presId="urn:microsoft.com/office/officeart/2005/8/layout/target3"/>
    <dgm:cxn modelId="{E800A5A8-D27B-4A6E-9183-663540D4EB50}" type="presParOf" srcId="{333A1088-737F-45CB-B68E-254E46348037}" destId="{9358AC05-5D7D-4327-9F80-1AD486AEA664}" srcOrd="6" destOrd="0" presId="urn:microsoft.com/office/officeart/2005/8/layout/target3"/>
    <dgm:cxn modelId="{12D162BD-48B6-4C13-A045-4BBFD83940BB}" type="presParOf" srcId="{333A1088-737F-45CB-B68E-254E46348037}" destId="{313FC574-E1CD-4FB4-B054-0B805CE0447D}" srcOrd="7" destOrd="0" presId="urn:microsoft.com/office/officeart/2005/8/layout/target3"/>
    <dgm:cxn modelId="{DFAFC5AA-618B-492E-AA53-6FDEA9D43B37}" type="presParOf" srcId="{333A1088-737F-45CB-B68E-254E46348037}" destId="{619D679B-A015-4ECF-8348-D1034C574F40}" srcOrd="8" destOrd="0" presId="urn:microsoft.com/office/officeart/2005/8/layout/target3"/>
    <dgm:cxn modelId="{ED244DE6-85A6-40B1-B654-45E0601B480F}" type="presParOf" srcId="{333A1088-737F-45CB-B68E-254E46348037}" destId="{322283A8-4A27-4CDA-BAE3-F381106A9174}" srcOrd="9" destOrd="0" presId="urn:microsoft.com/office/officeart/2005/8/layout/target3"/>
    <dgm:cxn modelId="{7BF74814-F302-4689-8E46-A09DE6C52CE5}" type="presParOf" srcId="{333A1088-737F-45CB-B68E-254E46348037}" destId="{FFC9F71D-1B4F-4AD9-A4A6-86ADEFC8AF5C}" srcOrd="10" destOrd="0" presId="urn:microsoft.com/office/officeart/2005/8/layout/target3"/>
    <dgm:cxn modelId="{6DF0A950-DBC5-4A5F-B12A-F13F2FE16904}" type="presParOf" srcId="{333A1088-737F-45CB-B68E-254E46348037}" destId="{25B08C86-7E15-44DC-BE7F-FFB55DD49D12}" srcOrd="11" destOrd="0" presId="urn:microsoft.com/office/officeart/2005/8/layout/target3"/>
    <dgm:cxn modelId="{9A3ECE47-5F7C-4474-9051-C57E4A751364}" type="presParOf" srcId="{333A1088-737F-45CB-B68E-254E46348037}" destId="{76644BE8-9D7C-4C09-B250-3D10AF48CBB7}" srcOrd="12" destOrd="0" presId="urn:microsoft.com/office/officeart/2005/8/layout/target3"/>
    <dgm:cxn modelId="{FFE99CC3-9562-41AC-B2DD-A2C62C0FAC0C}" type="presParOf" srcId="{333A1088-737F-45CB-B68E-254E46348037}" destId="{EE85B701-7295-41C0-BA7A-34D3756A2AE6}" srcOrd="13" destOrd="0" presId="urn:microsoft.com/office/officeart/2005/8/layout/target3"/>
    <dgm:cxn modelId="{274885E9-B057-4FDE-BDEF-5C0E824A271A}" type="presParOf" srcId="{333A1088-737F-45CB-B68E-254E46348037}" destId="{8BEBB6EC-1DAA-4CAC-8A25-BC0FCBD5DBD5}" srcOrd="14" destOrd="0" presId="urn:microsoft.com/office/officeart/2005/8/layout/target3"/>
    <dgm:cxn modelId="{16F071C5-97FE-4D7E-9CD3-C5856F867AEB}" type="presParOf" srcId="{333A1088-737F-45CB-B68E-254E46348037}" destId="{3D0A2218-47AD-43E1-B901-B4419828290E}" srcOrd="15" destOrd="0" presId="urn:microsoft.com/office/officeart/2005/8/layout/target3"/>
    <dgm:cxn modelId="{1F508AB1-9F9C-4A8C-8231-C512205E00A7}" type="presParOf" srcId="{333A1088-737F-45CB-B68E-254E46348037}" destId="{E792CA0B-7F51-43C3-9E09-F5E1426896E1}" srcOrd="16" destOrd="0" presId="urn:microsoft.com/office/officeart/2005/8/layout/target3"/>
    <dgm:cxn modelId="{7471F3D7-C29E-4413-8137-3C410F8C40B6}" type="presParOf" srcId="{333A1088-737F-45CB-B68E-254E46348037}" destId="{DB7AC9A1-EE7B-49AD-B4B5-B8BCEBBCCBAF}" srcOrd="17" destOrd="0" presId="urn:microsoft.com/office/officeart/2005/8/layout/target3"/>
    <dgm:cxn modelId="{13CDA376-51CC-43A4-BB28-D68FA4900018}" type="presParOf" srcId="{333A1088-737F-45CB-B68E-254E46348037}" destId="{AED2198E-93D5-4001-81B4-73124B309672}" srcOrd="18" destOrd="0" presId="urn:microsoft.com/office/officeart/2005/8/layout/target3"/>
    <dgm:cxn modelId="{43CC709B-1745-47B2-8A06-E8380F06E8A9}" type="presParOf" srcId="{333A1088-737F-45CB-B68E-254E46348037}" destId="{2BE915AB-18AA-4053-B92C-3BFC9ED204BB}" srcOrd="19" destOrd="0" presId="urn:microsoft.com/office/officeart/2005/8/layout/target3"/>
    <dgm:cxn modelId="{23FB4463-6545-4245-B514-AB668D3F89F0}" type="presParOf" srcId="{333A1088-737F-45CB-B68E-254E46348037}" destId="{6BB5E863-4638-4E1D-BFDE-399D028AC4ED}" srcOrd="20" destOrd="0" presId="urn:microsoft.com/office/officeart/2005/8/layout/target3"/>
    <dgm:cxn modelId="{E511B6D4-0D10-4AEB-B5EF-3B249F5AA9AF}" type="presParOf" srcId="{333A1088-737F-45CB-B68E-254E46348037}" destId="{5A5FFA88-C948-4069-8E93-59FA12366E83}" srcOrd="21" destOrd="0" presId="urn:microsoft.com/office/officeart/2005/8/layout/target3"/>
    <dgm:cxn modelId="{5EB60369-FD44-46BF-8A70-216DE17A7A42}" type="presParOf" srcId="{333A1088-737F-45CB-B68E-254E46348037}" destId="{890E4F0B-2866-4A3F-A3C7-2A14B1797930}" srcOrd="22" destOrd="0" presId="urn:microsoft.com/office/officeart/2005/8/layout/target3"/>
    <dgm:cxn modelId="{4EFD705F-4379-4B1E-BAEB-7DE2C99FF555}" type="presParOf" srcId="{333A1088-737F-45CB-B68E-254E46348037}" destId="{C54B22F5-0FCF-466C-BB72-E6398AD0692F}" srcOrd="23" destOrd="0" presId="urn:microsoft.com/office/officeart/2005/8/layout/target3"/>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742078" cy="274207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005CE8C-CC26-4C3E-AC11-E15060ECD759}">
      <dsp:nvSpPr>
        <dsp:cNvPr id="0" name=""/>
        <dsp:cNvSpPr/>
      </dsp:nvSpPr>
      <dsp:spPr>
        <a:xfrm>
          <a:off x="1371039" y="0"/>
          <a:ext cx="5253696" cy="274207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cs-CZ" sz="1500" kern="1200" dirty="0" smtClean="0"/>
            <a:t>ZŠ Týnec nad Labem</a:t>
          </a:r>
          <a:endParaRPr lang="cs-CZ" sz="1500" kern="1200" dirty="0"/>
        </a:p>
      </dsp:txBody>
      <dsp:txXfrm>
        <a:off x="1371039" y="0"/>
        <a:ext cx="5253696" cy="342760"/>
      </dsp:txXfrm>
    </dsp:sp>
    <dsp:sp modelId="{A52A0455-90FF-4808-ABD0-F02540D31D5A}">
      <dsp:nvSpPr>
        <dsp:cNvPr id="0" name=""/>
        <dsp:cNvSpPr/>
      </dsp:nvSpPr>
      <dsp:spPr>
        <a:xfrm>
          <a:off x="239932" y="342760"/>
          <a:ext cx="2262213" cy="2262213"/>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40AFEC-043D-4C43-A2F9-D0F5331DF3A3}">
      <dsp:nvSpPr>
        <dsp:cNvPr id="0" name=""/>
        <dsp:cNvSpPr/>
      </dsp:nvSpPr>
      <dsp:spPr>
        <a:xfrm>
          <a:off x="1371039" y="342760"/>
          <a:ext cx="5253696" cy="226221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cs-CZ" sz="1500" kern="1200" dirty="0" smtClean="0"/>
            <a:t>AUTOR: Mgr. Eva Sixtová</a:t>
          </a:r>
          <a:endParaRPr lang="cs-CZ" sz="1500" kern="1200" dirty="0"/>
        </a:p>
      </dsp:txBody>
      <dsp:txXfrm>
        <a:off x="1371039" y="342760"/>
        <a:ext cx="5253696" cy="342760"/>
      </dsp:txXfrm>
    </dsp:sp>
    <dsp:sp modelId="{313FC574-E1CD-4FB4-B054-0B805CE0447D}">
      <dsp:nvSpPr>
        <dsp:cNvPr id="0" name=""/>
        <dsp:cNvSpPr/>
      </dsp:nvSpPr>
      <dsp:spPr>
        <a:xfrm>
          <a:off x="479864" y="685521"/>
          <a:ext cx="1782348" cy="178234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9D679B-A015-4ECF-8348-D1034C574F40}">
      <dsp:nvSpPr>
        <dsp:cNvPr id="0" name=""/>
        <dsp:cNvSpPr/>
      </dsp:nvSpPr>
      <dsp:spPr>
        <a:xfrm>
          <a:off x="1371039" y="685521"/>
          <a:ext cx="5253696" cy="178234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cs-CZ" sz="1500" kern="1200" dirty="0" smtClean="0"/>
            <a:t>VY_32_INOVACE_06_Český jazyk pro 7. ročník_Číslovky</a:t>
          </a:r>
          <a:endParaRPr lang="cs-CZ" sz="1500" kern="1200" dirty="0"/>
        </a:p>
      </dsp:txBody>
      <dsp:txXfrm>
        <a:off x="1371039" y="685521"/>
        <a:ext cx="5253696" cy="342757"/>
      </dsp:txXfrm>
    </dsp:sp>
    <dsp:sp modelId="{FFC9F71D-1B4F-4AD9-A4A6-86ADEFC8AF5C}">
      <dsp:nvSpPr>
        <dsp:cNvPr id="0" name=""/>
        <dsp:cNvSpPr/>
      </dsp:nvSpPr>
      <dsp:spPr>
        <a:xfrm>
          <a:off x="719795" y="1028279"/>
          <a:ext cx="1302487" cy="130248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5B08C86-7E15-44DC-BE7F-FFB55DD49D12}">
      <dsp:nvSpPr>
        <dsp:cNvPr id="0" name=""/>
        <dsp:cNvSpPr/>
      </dsp:nvSpPr>
      <dsp:spPr>
        <a:xfrm>
          <a:off x="1371039" y="1028279"/>
          <a:ext cx="5253696" cy="130248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cs-CZ" sz="1500" kern="1200" dirty="0" smtClean="0"/>
            <a:t>Téma: Číslovky</a:t>
          </a:r>
          <a:endParaRPr lang="cs-CZ" sz="1500" kern="1200" dirty="0"/>
        </a:p>
      </dsp:txBody>
      <dsp:txXfrm>
        <a:off x="1371039" y="1028279"/>
        <a:ext cx="5253696" cy="342760"/>
      </dsp:txXfrm>
    </dsp:sp>
    <dsp:sp modelId="{EE85B701-7295-41C0-BA7A-34D3756A2AE6}">
      <dsp:nvSpPr>
        <dsp:cNvPr id="0" name=""/>
        <dsp:cNvSpPr/>
      </dsp:nvSpPr>
      <dsp:spPr>
        <a:xfrm>
          <a:off x="959727" y="1371039"/>
          <a:ext cx="822622" cy="822622"/>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BEBB6EC-1DAA-4CAC-8A25-BC0FCBD5DBD5}">
      <dsp:nvSpPr>
        <dsp:cNvPr id="0" name=""/>
        <dsp:cNvSpPr/>
      </dsp:nvSpPr>
      <dsp:spPr>
        <a:xfrm>
          <a:off x="1371039" y="1371039"/>
          <a:ext cx="5253696" cy="822622"/>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cs-CZ" sz="1500" kern="1200" dirty="0" smtClean="0"/>
            <a:t>CZ.1.07/1.4.00/21.1921</a:t>
          </a:r>
          <a:endParaRPr lang="cs-CZ" sz="1500" kern="1200" dirty="0"/>
        </a:p>
      </dsp:txBody>
      <dsp:txXfrm>
        <a:off x="1371039" y="1371039"/>
        <a:ext cx="5253696" cy="342760"/>
      </dsp:txXfrm>
    </dsp:sp>
    <dsp:sp modelId="{E792CA0B-7F51-43C3-9E09-F5E1426896E1}">
      <dsp:nvSpPr>
        <dsp:cNvPr id="0" name=""/>
        <dsp:cNvSpPr/>
      </dsp:nvSpPr>
      <dsp:spPr>
        <a:xfrm>
          <a:off x="1199660" y="1713800"/>
          <a:ext cx="342757" cy="34275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B7AC9A1-EE7B-49AD-B4B5-B8BCEBBCCBAF}">
      <dsp:nvSpPr>
        <dsp:cNvPr id="0" name=""/>
        <dsp:cNvSpPr/>
      </dsp:nvSpPr>
      <dsp:spPr>
        <a:xfrm>
          <a:off x="1371039" y="1713800"/>
          <a:ext cx="5253696" cy="34275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smtClean="0"/>
            <a:t>Vytvořeno: srpen 2011</a:t>
          </a:r>
          <a:endParaRPr lang="cs-CZ" sz="1500" kern="1200" dirty="0"/>
        </a:p>
      </dsp:txBody>
      <dsp:txXfrm>
        <a:off x="1371039" y="1713800"/>
        <a:ext cx="5253696" cy="342757"/>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3" name="Obdélník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Obdélník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Obdélník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Obdélník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bdélník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Zaoblený obdélník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Zaoblený obdélník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Obdélník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6705600" y="4206240"/>
            <a:ext cx="960120" cy="457200"/>
          </a:xfrm>
        </p:spPr>
        <p:txBody>
          <a:bodyPr/>
          <a:lstStyle/>
          <a:p>
            <a:fld id="{18FE4659-7985-49B0-AFB9-855F1780E650}" type="datetimeFigureOut">
              <a:rPr lang="cs-CZ" smtClean="0"/>
              <a:pPr/>
              <a:t>24.11.2012</a:t>
            </a:fld>
            <a:endParaRPr lang="cs-CZ"/>
          </a:p>
        </p:txBody>
      </p:sp>
      <p:sp>
        <p:nvSpPr>
          <p:cNvPr id="17" name="Zástupný symbol pro zápatí 16"/>
          <p:cNvSpPr>
            <a:spLocks noGrp="1"/>
          </p:cNvSpPr>
          <p:nvPr>
            <p:ph type="ftr" sz="quarter" idx="11"/>
          </p:nvPr>
        </p:nvSpPr>
        <p:spPr>
          <a:xfrm>
            <a:off x="5410200" y="4205288"/>
            <a:ext cx="1295400" cy="457200"/>
          </a:xfrm>
        </p:spPr>
        <p:txBody>
          <a:bodyPr/>
          <a:lstStyle/>
          <a:p>
            <a:endParaRPr lang="cs-CZ"/>
          </a:p>
        </p:txBody>
      </p:sp>
      <p:sp>
        <p:nvSpPr>
          <p:cNvPr id="29" name="Zástupný symbol pro číslo snímku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0A214142-B12E-4194-81CB-58D4EC9C796F}" type="slidenum">
              <a:rPr lang="cs-CZ" smtClean="0"/>
              <a:pPr/>
              <a:t>‹#›</a:t>
            </a:fld>
            <a:endParaRPr lang="cs-CZ"/>
          </a:p>
        </p:txBody>
      </p:sp>
    </p:spTree>
  </p:cSld>
  <p:clrMapOvr>
    <a:masterClrMapping/>
  </p:clrMapOvr>
  <p:transition>
    <p:pull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pull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pull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pull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381000" y="1143000"/>
            <a:ext cx="8382000" cy="1069848"/>
          </a:xfrm>
        </p:spPr>
        <p:txBody>
          <a:bodyPr anchor="ctr"/>
          <a:lstStyle>
            <a:lvl1pPr>
              <a:defRPr sz="4000" b="0" i="0" cap="none"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datum 25"/>
          <p:cNvSpPr>
            <a:spLocks noGrp="1"/>
          </p:cNvSpPr>
          <p:nvPr>
            <p:ph type="dt" sz="half" idx="10"/>
          </p:nvPr>
        </p:nvSpPr>
        <p:spPr/>
        <p:txBody>
          <a:bodyPr rtlCol="0"/>
          <a:lstStyle/>
          <a:p>
            <a:fld id="{18FE4659-7985-49B0-AFB9-855F1780E650}" type="datetimeFigureOut">
              <a:rPr lang="cs-CZ" smtClean="0"/>
              <a:pPr/>
              <a:t>24.11.2012</a:t>
            </a:fld>
            <a:endParaRPr lang="cs-CZ"/>
          </a:p>
        </p:txBody>
      </p:sp>
      <p:sp>
        <p:nvSpPr>
          <p:cNvPr id="27" name="Zástupný symbol pro číslo snímku 26"/>
          <p:cNvSpPr>
            <a:spLocks noGrp="1"/>
          </p:cNvSpPr>
          <p:nvPr>
            <p:ph type="sldNum" sz="quarter" idx="11"/>
          </p:nvPr>
        </p:nvSpPr>
        <p:spPr/>
        <p:txBody>
          <a:bodyPr rtlCol="0"/>
          <a:lstStyle/>
          <a:p>
            <a:fld id="{0A214142-B12E-4194-81CB-58D4EC9C796F}" type="slidenum">
              <a:rPr lang="cs-CZ" smtClean="0"/>
              <a:pPr/>
              <a:t>‹#›</a:t>
            </a:fld>
            <a:endParaRPr lang="cs-CZ"/>
          </a:p>
        </p:txBody>
      </p:sp>
      <p:sp>
        <p:nvSpPr>
          <p:cNvPr id="28" name="Zástupný symbol pro zápatí 27"/>
          <p:cNvSpPr>
            <a:spLocks noGrp="1"/>
          </p:cNvSpPr>
          <p:nvPr>
            <p:ph type="ftr" sz="quarter" idx="12"/>
          </p:nvPr>
        </p:nvSpPr>
        <p:spPr/>
        <p:txBody>
          <a:bodyPr rtlCol="0"/>
          <a:lstStyle/>
          <a:p>
            <a:endParaRPr lang="cs-CZ"/>
          </a:p>
        </p:txBody>
      </p:sp>
    </p:spTree>
  </p:cSld>
  <p:clrMapOvr>
    <a:masterClrMapping/>
  </p:clrMapOvr>
  <p:transition>
    <p:pull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a:xfrm>
            <a:off x="6583680" y="612648"/>
            <a:ext cx="957264" cy="457200"/>
          </a:xfrm>
        </p:spPr>
        <p:txBody>
          <a:bodyPr/>
          <a:lstStyle/>
          <a:p>
            <a:fld id="{18FE4659-7985-49B0-AFB9-855F1780E650}" type="datetimeFigureOut">
              <a:rPr lang="cs-CZ" smtClean="0"/>
              <a:pPr/>
              <a:t>24.11.2012</a:t>
            </a:fld>
            <a:endParaRPr lang="cs-CZ"/>
          </a:p>
        </p:txBody>
      </p:sp>
      <p:sp>
        <p:nvSpPr>
          <p:cNvPr id="4" name="Zástupný symbol pro zápatí 3"/>
          <p:cNvSpPr>
            <a:spLocks noGrp="1"/>
          </p:cNvSpPr>
          <p:nvPr>
            <p:ph type="ftr" sz="quarter" idx="11"/>
          </p:nvPr>
        </p:nvSpPr>
        <p:spPr>
          <a:xfrm>
            <a:off x="5257800" y="612648"/>
            <a:ext cx="1325880" cy="457200"/>
          </a:xfrm>
        </p:spPr>
        <p:txBody>
          <a:bodyPr/>
          <a:lstStyle/>
          <a:p>
            <a:endParaRPr lang="cs-CZ"/>
          </a:p>
        </p:txBody>
      </p:sp>
      <p:sp>
        <p:nvSpPr>
          <p:cNvPr id="5" name="Zástupný symbol pro číslo snímku 4"/>
          <p:cNvSpPr>
            <a:spLocks noGrp="1"/>
          </p:cNvSpPr>
          <p:nvPr>
            <p:ph type="sldNum" sz="quarter" idx="12"/>
          </p:nvPr>
        </p:nvSpPr>
        <p:spPr>
          <a:xfrm>
            <a:off x="8174736" y="2272"/>
            <a:ext cx="762000" cy="365760"/>
          </a:xfrm>
        </p:spPr>
        <p:txBody>
          <a:bodyPr/>
          <a:lstStyle/>
          <a:p>
            <a:fld id="{0A214142-B12E-4194-81CB-58D4EC9C796F}" type="slidenum">
              <a:rPr lang="cs-CZ" smtClean="0"/>
              <a:pPr/>
              <a:t>‹#›</a:t>
            </a:fld>
            <a:endParaRPr lang="cs-CZ"/>
          </a:p>
        </p:txBody>
      </p:sp>
    </p:spTree>
  </p:cSld>
  <p:clrMapOvr>
    <a:masterClrMapping/>
  </p:clrMapOvr>
  <p:transition>
    <p:pull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pull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353496" y="1101970"/>
            <a:ext cx="3383280" cy="877824"/>
          </a:xfrm>
        </p:spPr>
        <p:txBody>
          <a:bodyPr anchor="b"/>
          <a:lstStyle>
            <a:lvl1pPr algn="l">
              <a:buNone/>
              <a:defRPr sz="1800" b="1"/>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pull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pull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pull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1143000"/>
            <a:ext cx="1905000" cy="5486400"/>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143000"/>
            <a:ext cx="6248400" cy="5486400"/>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pull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Obdélník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Obdélník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Obdélník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Obdélník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Obdélník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Zaoblený obdélník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Zaoblený obdélník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Obdélník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Obdélník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Obdélník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Obdélník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Obdélník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Obdélník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Zástupný symbol pro nadpis 21"/>
          <p:cNvSpPr>
            <a:spLocks noGrp="1"/>
          </p:cNvSpPr>
          <p:nvPr>
            <p:ph type="title"/>
          </p:nvPr>
        </p:nvSpPr>
        <p:spPr>
          <a:xfrm>
            <a:off x="457200" y="1143000"/>
            <a:ext cx="8229600" cy="1066800"/>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18FE4659-7985-49B0-AFB9-855F1780E650}" type="datetimeFigureOut">
              <a:rPr lang="cs-CZ" smtClean="0"/>
              <a:pPr/>
              <a:t>24.11.2012</a:t>
            </a:fld>
            <a:endParaRPr lang="cs-CZ"/>
          </a:p>
        </p:txBody>
      </p:sp>
      <p:sp>
        <p:nvSpPr>
          <p:cNvPr id="3" name="Zástupný symbol pro zápatí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cs-CZ"/>
          </a:p>
        </p:txBody>
      </p:sp>
      <p:sp>
        <p:nvSpPr>
          <p:cNvPr id="23" name="Zástupný symbol pro číslo snímku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0A214142-B12E-4194-81CB-58D4EC9C796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ransition>
    <p:pull dir="d"/>
  </p:transition>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openxmlformats.org/officeDocument/2006/relationships/image" Target="../media/image2.jpeg"/><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 xmlns:p14="http://schemas.microsoft.com/office/powerpoint/2010/main" val="3621090623"/>
              </p:ext>
            </p:extLst>
          </p:nvPr>
        </p:nvGraphicFramePr>
        <p:xfrm>
          <a:off x="2339752" y="714356"/>
          <a:ext cx="6624736" cy="27420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6" cstate="print">
            <a:extLst>
              <a:ext uri="{28A0092B-C50C-407E-A947-70E740481C1C}">
                <a14:useLocalDpi xmlns="" xmlns:a14="http://schemas.microsoft.com/office/drawing/2010/main" val="0"/>
              </a:ext>
            </a:extLst>
          </a:blip>
          <a:stretch>
            <a:fillRect/>
          </a:stretch>
        </p:blipFill>
        <p:spPr>
          <a:xfrm>
            <a:off x="1979712" y="4743820"/>
            <a:ext cx="5407152" cy="1045464"/>
          </a:xfrm>
          <a:prstGeom prst="rect">
            <a:avLst/>
          </a:prstGeom>
        </p:spPr>
      </p:pic>
      <p:pic>
        <p:nvPicPr>
          <p:cNvPr id="2" name="Obrázek 1"/>
          <p:cNvPicPr>
            <a:picLocks noChangeAspect="1"/>
          </p:cNvPicPr>
          <p:nvPr/>
        </p:nvPicPr>
        <p:blipFill>
          <a:blip r:embed="rId7" cstate="print">
            <a:extLst>
              <a:ext uri="{28A0092B-C50C-407E-A947-70E740481C1C}">
                <a14:useLocalDpi xmlns="" xmlns:a14="http://schemas.microsoft.com/office/drawing/2010/main" val="0"/>
              </a:ext>
            </a:extLst>
          </a:blip>
          <a:stretch>
            <a:fillRect/>
          </a:stretch>
        </p:blipFill>
        <p:spPr>
          <a:xfrm>
            <a:off x="467544" y="918862"/>
            <a:ext cx="1865079" cy="2592288"/>
          </a:xfrm>
          <a:prstGeom prst="rect">
            <a:avLst/>
          </a:prstGeom>
        </p:spPr>
      </p:pic>
    </p:spTree>
    <p:extLst>
      <p:ext uri="{BB962C8B-B14F-4D97-AF65-F5344CB8AC3E}">
        <p14:creationId xmlns="" xmlns:p14="http://schemas.microsoft.com/office/powerpoint/2010/main" val="4181967926"/>
      </p:ext>
    </p:extLst>
  </p:cSld>
  <p:clrMapOvr>
    <a:masterClrMapping/>
  </p:clrMapOvr>
  <p:transition>
    <p:pull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pPr>
              <a:buNone/>
            </a:pPr>
            <a:r>
              <a:rPr lang="cs-CZ" smtClean="0"/>
              <a:t>  </a:t>
            </a:r>
            <a:r>
              <a:rPr lang="cs-CZ" smtClean="0"/>
              <a:t> </a:t>
            </a:r>
            <a:r>
              <a:rPr lang="cs-CZ" smtClean="0"/>
              <a:t>Učební </a:t>
            </a:r>
            <a:r>
              <a:rPr lang="cs-CZ" dirty="0" smtClean="0"/>
              <a:t>materiál je určen pro žáky 8. ročníku. Žáci si opakují učivo o číslovkách, rozeznávají druhy číslovek, pravopis. Žáci pracují buď do sešitu nebo na pracovní listy. Ke zpětné kontrole poslouží i interaktivní tabule.</a:t>
            </a:r>
          </a:p>
          <a:p>
            <a:pPr lvl="0">
              <a:buNone/>
            </a:pPr>
            <a:endParaRPr lang="cs-CZ" dirty="0" smtClean="0"/>
          </a:p>
          <a:p>
            <a:pPr>
              <a:buNone/>
            </a:pPr>
            <a:endParaRPr lang="cs-CZ" dirty="0"/>
          </a:p>
        </p:txBody>
      </p:sp>
    </p:spTree>
  </p:cSld>
  <p:clrMapOvr>
    <a:masterClrMapping/>
  </p:clrMapOvr>
  <p:transition>
    <p:pull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ČÍSLOVKY</a:t>
            </a:r>
            <a:endParaRPr lang="cs-CZ" dirty="0"/>
          </a:p>
        </p:txBody>
      </p:sp>
      <p:sp>
        <p:nvSpPr>
          <p:cNvPr id="3" name="Zástupný symbol pro obsah 2"/>
          <p:cNvSpPr>
            <a:spLocks noGrp="1"/>
          </p:cNvSpPr>
          <p:nvPr>
            <p:ph idx="1"/>
          </p:nvPr>
        </p:nvSpPr>
        <p:spPr/>
        <p:txBody>
          <a:bodyPr/>
          <a:lstStyle/>
          <a:p>
            <a:r>
              <a:rPr lang="cs-CZ" dirty="0" smtClean="0"/>
              <a:t>Jsou slova významu číselného; označují počet, pořadí apod.</a:t>
            </a:r>
          </a:p>
          <a:p>
            <a:endParaRPr lang="cs-CZ" dirty="0" smtClean="0"/>
          </a:p>
          <a:p>
            <a:endParaRPr lang="cs-CZ" dirty="0" smtClean="0"/>
          </a:p>
          <a:p>
            <a:r>
              <a:rPr lang="cs-CZ" dirty="0" smtClean="0"/>
              <a:t>ROZLIŠUJEME:</a:t>
            </a:r>
            <a:endParaRPr lang="cs-CZ" dirty="0"/>
          </a:p>
        </p:txBody>
      </p:sp>
      <p:sp>
        <p:nvSpPr>
          <p:cNvPr id="4" name="Elipsa 3"/>
          <p:cNvSpPr/>
          <p:nvPr/>
        </p:nvSpPr>
        <p:spPr>
          <a:xfrm>
            <a:off x="3286116" y="3071810"/>
            <a:ext cx="3071834" cy="1000132"/>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ČÍSLOVKY URČITÉ</a:t>
            </a:r>
            <a:endParaRPr lang="cs-CZ" sz="2400" dirty="0">
              <a:solidFill>
                <a:schemeClr val="tx1"/>
              </a:solidFill>
            </a:endParaRPr>
          </a:p>
        </p:txBody>
      </p:sp>
      <p:sp>
        <p:nvSpPr>
          <p:cNvPr id="5" name="Elipsa 4"/>
          <p:cNvSpPr/>
          <p:nvPr/>
        </p:nvSpPr>
        <p:spPr>
          <a:xfrm>
            <a:off x="3214678" y="4929198"/>
            <a:ext cx="3071834" cy="1000132"/>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ČÍSLOVKY NEURČITÉ</a:t>
            </a:r>
            <a:endParaRPr lang="cs-CZ" sz="2400" dirty="0">
              <a:solidFill>
                <a:schemeClr val="tx1"/>
              </a:solidFill>
            </a:endParaRPr>
          </a:p>
        </p:txBody>
      </p:sp>
      <p:sp>
        <p:nvSpPr>
          <p:cNvPr id="6" name="Zaoblený obdélník 5"/>
          <p:cNvSpPr/>
          <p:nvPr/>
        </p:nvSpPr>
        <p:spPr>
          <a:xfrm>
            <a:off x="6643702" y="2786058"/>
            <a:ext cx="2143108" cy="1571636"/>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Označují určitý počet-lze vyjádřit číslicemi.</a:t>
            </a:r>
            <a:endParaRPr lang="cs-CZ" sz="2400" dirty="0">
              <a:solidFill>
                <a:schemeClr val="tx1"/>
              </a:solidFill>
            </a:endParaRPr>
          </a:p>
        </p:txBody>
      </p:sp>
      <p:sp>
        <p:nvSpPr>
          <p:cNvPr id="8" name="Zaoblený obdélník 7"/>
          <p:cNvSpPr/>
          <p:nvPr/>
        </p:nvSpPr>
        <p:spPr>
          <a:xfrm>
            <a:off x="6572264" y="4786322"/>
            <a:ext cx="2143108" cy="178595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Nevyjadřují určitý počet-nelze vyjádřit číslicemi.</a:t>
            </a:r>
            <a:endParaRPr lang="cs-CZ" sz="2400" dirty="0">
              <a:solidFill>
                <a:schemeClr val="tx1"/>
              </a:solidFill>
            </a:endParaRPr>
          </a:p>
        </p:txBody>
      </p:sp>
      <p:pic>
        <p:nvPicPr>
          <p:cNvPr id="9" name="Obrázek 8" descr="MB900055589.JPG"/>
          <p:cNvPicPr>
            <a:picLocks noChangeAspect="1"/>
          </p:cNvPicPr>
          <p:nvPr/>
        </p:nvPicPr>
        <p:blipFill>
          <a:blip r:embed="rId2"/>
          <a:stretch>
            <a:fillRect/>
          </a:stretch>
        </p:blipFill>
        <p:spPr>
          <a:xfrm>
            <a:off x="571472" y="500042"/>
            <a:ext cx="1828800" cy="1828800"/>
          </a:xfrm>
          <a:prstGeom prst="rect">
            <a:avLst/>
          </a:prstGeom>
        </p:spPr>
      </p:pic>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strVal val="#ppt_w*0.70"/>
                                          </p:val>
                                        </p:tav>
                                        <p:tav tm="100000">
                                          <p:val>
                                            <p:strVal val="#ppt_w"/>
                                          </p:val>
                                        </p:tav>
                                      </p:tavLst>
                                    </p:anim>
                                    <p:anim calcmode="lin" valueType="num">
                                      <p:cBhvr>
                                        <p:cTn id="14" dur="1000" fill="hold"/>
                                        <p:tgtEl>
                                          <p:spTgt spid="6"/>
                                        </p:tgtEl>
                                        <p:attrNameLst>
                                          <p:attrName>ppt_h</p:attrName>
                                        </p:attrNameLst>
                                      </p:cBhvr>
                                      <p:tavLst>
                                        <p:tav tm="0">
                                          <p:val>
                                            <p:strVal val="#ppt_h"/>
                                          </p:val>
                                        </p:tav>
                                        <p:tav tm="100000">
                                          <p:val>
                                            <p:strVal val="#ppt_h"/>
                                          </p:val>
                                        </p:tav>
                                      </p:tavLst>
                                    </p:anim>
                                    <p:animEffect transition="in" filter="fade">
                                      <p:cBhvr>
                                        <p:cTn id="15" dur="10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55"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p:cTn id="20" dur="1000" fill="hold"/>
                                        <p:tgtEl>
                                          <p:spTgt spid="5"/>
                                        </p:tgtEl>
                                        <p:attrNameLst>
                                          <p:attrName>ppt_w</p:attrName>
                                        </p:attrNameLst>
                                      </p:cBhvr>
                                      <p:tavLst>
                                        <p:tav tm="0">
                                          <p:val>
                                            <p:strVal val="#ppt_w*0.70"/>
                                          </p:val>
                                        </p:tav>
                                        <p:tav tm="100000">
                                          <p:val>
                                            <p:strVal val="#ppt_w"/>
                                          </p:val>
                                        </p:tav>
                                      </p:tavLst>
                                    </p:anim>
                                    <p:anim calcmode="lin" valueType="num">
                                      <p:cBhvr>
                                        <p:cTn id="21" dur="1000" fill="hold"/>
                                        <p:tgtEl>
                                          <p:spTgt spid="5"/>
                                        </p:tgtEl>
                                        <p:attrNameLst>
                                          <p:attrName>ppt_h</p:attrName>
                                        </p:attrNameLst>
                                      </p:cBhvr>
                                      <p:tavLst>
                                        <p:tav tm="0">
                                          <p:val>
                                            <p:strVal val="#ppt_h"/>
                                          </p:val>
                                        </p:tav>
                                        <p:tav tm="100000">
                                          <p:val>
                                            <p:strVal val="#ppt_h"/>
                                          </p:val>
                                        </p:tav>
                                      </p:tavLst>
                                    </p:anim>
                                    <p:animEffect transition="in" filter="fade">
                                      <p:cBhvr>
                                        <p:cTn id="22" dur="1000"/>
                                        <p:tgtEl>
                                          <p:spTgt spid="5"/>
                                        </p:tgtEl>
                                      </p:cBhvr>
                                    </p:animEffect>
                                  </p:childTnLst>
                                </p:cTn>
                              </p:par>
                            </p:childTnLst>
                          </p:cTn>
                        </p:par>
                        <p:par>
                          <p:cTn id="23" fill="hold">
                            <p:stCondLst>
                              <p:cond delay="1000"/>
                            </p:stCondLst>
                            <p:childTnLst>
                              <p:par>
                                <p:cTn id="24" presetID="55" presetClass="entr" presetSubtype="0" fill="hold" grpId="0" nodeType="after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p:cTn id="26" dur="1000" fill="hold"/>
                                        <p:tgtEl>
                                          <p:spTgt spid="8"/>
                                        </p:tgtEl>
                                        <p:attrNameLst>
                                          <p:attrName>ppt_w</p:attrName>
                                        </p:attrNameLst>
                                      </p:cBhvr>
                                      <p:tavLst>
                                        <p:tav tm="0">
                                          <p:val>
                                            <p:strVal val="#ppt_w*0.70"/>
                                          </p:val>
                                        </p:tav>
                                        <p:tav tm="100000">
                                          <p:val>
                                            <p:strVal val="#ppt_w"/>
                                          </p:val>
                                        </p:tav>
                                      </p:tavLst>
                                    </p:anim>
                                    <p:anim calcmode="lin" valueType="num">
                                      <p:cBhvr>
                                        <p:cTn id="27" dur="1000" fill="hold"/>
                                        <p:tgtEl>
                                          <p:spTgt spid="8"/>
                                        </p:tgtEl>
                                        <p:attrNameLst>
                                          <p:attrName>ppt_h</p:attrName>
                                        </p:attrNameLst>
                                      </p:cBhvr>
                                      <p:tavLst>
                                        <p:tav tm="0">
                                          <p:val>
                                            <p:strVal val="#ppt_h"/>
                                          </p:val>
                                        </p:tav>
                                        <p:tav tm="100000">
                                          <p:val>
                                            <p:strVal val="#ppt_h"/>
                                          </p:val>
                                        </p:tav>
                                      </p:tavLst>
                                    </p:anim>
                                    <p:animEffect transition="in" filter="fade">
                                      <p:cBhvr>
                                        <p:cTn id="28"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DRUHY ČÍSLOVEK</a:t>
            </a:r>
            <a:endParaRPr lang="cs-CZ" dirty="0"/>
          </a:p>
        </p:txBody>
      </p:sp>
      <p:pic>
        <p:nvPicPr>
          <p:cNvPr id="12" name="Zástupný symbol pro obsah 11" descr="MB900351965.JPG"/>
          <p:cNvPicPr>
            <a:picLocks noGrp="1" noChangeAspect="1"/>
          </p:cNvPicPr>
          <p:nvPr>
            <p:ph idx="1"/>
          </p:nvPr>
        </p:nvPicPr>
        <p:blipFill>
          <a:blip r:embed="rId2"/>
          <a:stretch>
            <a:fillRect/>
          </a:stretch>
        </p:blipFill>
        <p:spPr>
          <a:xfrm>
            <a:off x="500034" y="428604"/>
            <a:ext cx="1828800" cy="1828800"/>
          </a:xfrm>
        </p:spPr>
      </p:pic>
      <p:sp>
        <p:nvSpPr>
          <p:cNvPr id="4" name="Elipsa 3"/>
          <p:cNvSpPr/>
          <p:nvPr/>
        </p:nvSpPr>
        <p:spPr>
          <a:xfrm>
            <a:off x="571472" y="2214554"/>
            <a:ext cx="2571768" cy="1071570"/>
          </a:xfrm>
          <a:prstGeom prst="ellipse">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ČÍSLOVKY ZÁKLADNÍ</a:t>
            </a:r>
            <a:endParaRPr lang="cs-CZ" sz="2400" dirty="0">
              <a:solidFill>
                <a:schemeClr val="tx1"/>
              </a:solidFill>
            </a:endParaRPr>
          </a:p>
        </p:txBody>
      </p:sp>
      <p:sp>
        <p:nvSpPr>
          <p:cNvPr id="5" name="Elipsa 4"/>
          <p:cNvSpPr/>
          <p:nvPr/>
        </p:nvSpPr>
        <p:spPr>
          <a:xfrm>
            <a:off x="500034" y="3357562"/>
            <a:ext cx="2571768" cy="1071570"/>
          </a:xfrm>
          <a:prstGeom prst="ellipse">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ČÍSLOVKY ŘADOVÉ</a:t>
            </a:r>
            <a:endParaRPr lang="cs-CZ" sz="2400" dirty="0">
              <a:solidFill>
                <a:schemeClr val="tx1"/>
              </a:solidFill>
            </a:endParaRPr>
          </a:p>
        </p:txBody>
      </p:sp>
      <p:sp>
        <p:nvSpPr>
          <p:cNvPr id="6" name="Elipsa 5"/>
          <p:cNvSpPr/>
          <p:nvPr/>
        </p:nvSpPr>
        <p:spPr>
          <a:xfrm>
            <a:off x="500034" y="4429132"/>
            <a:ext cx="2571768" cy="1071570"/>
          </a:xfrm>
          <a:prstGeom prst="ellipse">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ČÍSLOVKY DRUHOVÉ</a:t>
            </a:r>
            <a:endParaRPr lang="cs-CZ" sz="2400" dirty="0">
              <a:solidFill>
                <a:schemeClr val="tx1"/>
              </a:solidFill>
            </a:endParaRPr>
          </a:p>
        </p:txBody>
      </p:sp>
      <p:sp>
        <p:nvSpPr>
          <p:cNvPr id="7" name="Elipsa 6"/>
          <p:cNvSpPr/>
          <p:nvPr/>
        </p:nvSpPr>
        <p:spPr>
          <a:xfrm>
            <a:off x="500034" y="5500702"/>
            <a:ext cx="2571768" cy="1071570"/>
          </a:xfrm>
          <a:prstGeom prst="ellipse">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ČÍSLOVKY NÁSOBNÉ</a:t>
            </a:r>
            <a:endParaRPr lang="cs-CZ" sz="2400" dirty="0">
              <a:solidFill>
                <a:schemeClr val="tx1"/>
              </a:solidFill>
            </a:endParaRPr>
          </a:p>
        </p:txBody>
      </p:sp>
      <p:sp>
        <p:nvSpPr>
          <p:cNvPr id="8" name="Obdélník 7"/>
          <p:cNvSpPr/>
          <p:nvPr/>
        </p:nvSpPr>
        <p:spPr>
          <a:xfrm>
            <a:off x="3857620" y="2428868"/>
            <a:ext cx="4857784" cy="571504"/>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Vyjadřují počet. Kolik?</a:t>
            </a:r>
            <a:endParaRPr lang="cs-CZ" sz="2400" dirty="0">
              <a:solidFill>
                <a:schemeClr val="tx1"/>
              </a:solidFill>
            </a:endParaRPr>
          </a:p>
        </p:txBody>
      </p:sp>
      <p:sp>
        <p:nvSpPr>
          <p:cNvPr id="9" name="Obdélník 8"/>
          <p:cNvSpPr/>
          <p:nvPr/>
        </p:nvSpPr>
        <p:spPr>
          <a:xfrm>
            <a:off x="3500430" y="3571876"/>
            <a:ext cx="5214974" cy="71438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Označují místo v číselné řadě, pořadí. Kolikátý?</a:t>
            </a:r>
            <a:endParaRPr lang="cs-CZ" sz="2400" dirty="0">
              <a:solidFill>
                <a:schemeClr val="tx1"/>
              </a:solidFill>
            </a:endParaRPr>
          </a:p>
        </p:txBody>
      </p:sp>
      <p:sp>
        <p:nvSpPr>
          <p:cNvPr id="10" name="Obdélník 9"/>
          <p:cNvSpPr/>
          <p:nvPr/>
        </p:nvSpPr>
        <p:spPr>
          <a:xfrm>
            <a:off x="3857620" y="4572008"/>
            <a:ext cx="4857784" cy="71438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Označují počet, množství druhů. Kolikerý?</a:t>
            </a:r>
            <a:endParaRPr lang="cs-CZ" sz="2400" dirty="0">
              <a:solidFill>
                <a:schemeClr val="tx1"/>
              </a:solidFill>
            </a:endParaRPr>
          </a:p>
        </p:txBody>
      </p:sp>
      <p:sp>
        <p:nvSpPr>
          <p:cNvPr id="11" name="Obdélník 10"/>
          <p:cNvSpPr/>
          <p:nvPr/>
        </p:nvSpPr>
        <p:spPr>
          <a:xfrm>
            <a:off x="3143240" y="5572140"/>
            <a:ext cx="5572132" cy="107157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Vyjadřují, kolikrát se nějaká věc vyskytuje, kolikrát se něco znásobilo. Kolikrát? Kolikanásobně?</a:t>
            </a:r>
            <a:endParaRPr lang="cs-CZ" sz="2400" dirty="0">
              <a:solidFill>
                <a:schemeClr val="tx1"/>
              </a:solidFill>
            </a:endParaRP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p:cBhvr>
                                        <p:cTn id="6" dur="2000" fill="hold"/>
                                        <p:tgtEl>
                                          <p:spTgt spid="4"/>
                                        </p:tgtEl>
                                        <p:attrNameLst>
                                          <p:attrName>fillcolor</p:attrName>
                                        </p:attrNameLst>
                                      </p:cBhvr>
                                      <p:to>
                                        <a:schemeClr val="accent2"/>
                                      </p:to>
                                    </p:animClr>
                                    <p:set>
                                      <p:cBhvr>
                                        <p:cTn id="7" dur="2000" fill="hold"/>
                                        <p:tgtEl>
                                          <p:spTgt spid="4"/>
                                        </p:tgtEl>
                                        <p:attrNameLst>
                                          <p:attrName>fill.type</p:attrName>
                                        </p:attrNameLst>
                                      </p:cBhvr>
                                      <p:to>
                                        <p:strVal val="solid"/>
                                      </p:to>
                                    </p:set>
                                    <p:set>
                                      <p:cBhvr>
                                        <p:cTn id="8" dur="2000" fill="hold"/>
                                        <p:tgtEl>
                                          <p:spTgt spid="4"/>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linds(horizontal)">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mph" presetSubtype="2" fill="hold" nodeType="clickEffect">
                                  <p:stCondLst>
                                    <p:cond delay="0"/>
                                  </p:stCondLst>
                                  <p:childTnLst>
                                    <p:animClr clrSpc="rgb">
                                      <p:cBhvr>
                                        <p:cTn id="17" dur="2000" fill="hold"/>
                                        <p:tgtEl>
                                          <p:spTgt spid="5"/>
                                        </p:tgtEl>
                                        <p:attrNameLst>
                                          <p:attrName>fillcolor</p:attrName>
                                        </p:attrNameLst>
                                      </p:cBhvr>
                                      <p:to>
                                        <a:schemeClr val="accent2"/>
                                      </p:to>
                                    </p:animClr>
                                    <p:set>
                                      <p:cBhvr>
                                        <p:cTn id="18" dur="2000" fill="hold"/>
                                        <p:tgtEl>
                                          <p:spTgt spid="5"/>
                                        </p:tgtEl>
                                        <p:attrNameLst>
                                          <p:attrName>fill.type</p:attrName>
                                        </p:attrNameLst>
                                      </p:cBhvr>
                                      <p:to>
                                        <p:strVal val="solid"/>
                                      </p:to>
                                    </p:set>
                                    <p:set>
                                      <p:cBhvr>
                                        <p:cTn id="19" dur="2000" fill="hold"/>
                                        <p:tgtEl>
                                          <p:spTgt spid="5"/>
                                        </p:tgtEl>
                                        <p:attrNameLst>
                                          <p:attrName>fill.on</p:attrName>
                                        </p:attrNameLst>
                                      </p:cBhvr>
                                      <p:to>
                                        <p:strVal val="true"/>
                                      </p:to>
                                    </p:se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blinds(horizontal)">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mph" presetSubtype="2" fill="hold" nodeType="clickEffect">
                                  <p:stCondLst>
                                    <p:cond delay="0"/>
                                  </p:stCondLst>
                                  <p:childTnLst>
                                    <p:animClr clrSpc="rgb">
                                      <p:cBhvr>
                                        <p:cTn id="28" dur="2000" fill="hold"/>
                                        <p:tgtEl>
                                          <p:spTgt spid="6"/>
                                        </p:tgtEl>
                                        <p:attrNameLst>
                                          <p:attrName>fillcolor</p:attrName>
                                        </p:attrNameLst>
                                      </p:cBhvr>
                                      <p:to>
                                        <a:schemeClr val="accent2"/>
                                      </p:to>
                                    </p:animClr>
                                    <p:set>
                                      <p:cBhvr>
                                        <p:cTn id="29" dur="2000" fill="hold"/>
                                        <p:tgtEl>
                                          <p:spTgt spid="6"/>
                                        </p:tgtEl>
                                        <p:attrNameLst>
                                          <p:attrName>fill.type</p:attrName>
                                        </p:attrNameLst>
                                      </p:cBhvr>
                                      <p:to>
                                        <p:strVal val="solid"/>
                                      </p:to>
                                    </p:set>
                                    <p:set>
                                      <p:cBhvr>
                                        <p:cTn id="30" dur="2000" fill="hold"/>
                                        <p:tgtEl>
                                          <p:spTgt spid="6"/>
                                        </p:tgtEl>
                                        <p:attrNameLst>
                                          <p:attrName>fill.on</p:attrName>
                                        </p:attrNameLst>
                                      </p:cBhvr>
                                      <p:to>
                                        <p:strVal val="true"/>
                                      </p:to>
                                    </p:se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blinds(horizontal)">
                                      <p:cBhvr>
                                        <p:cTn id="35" dur="500"/>
                                        <p:tgtEl>
                                          <p:spTgt spid="10"/>
                                        </p:tgtEl>
                                      </p:cBhvr>
                                    </p:animEffect>
                                  </p:childTnLst>
                                </p:cTn>
                              </p:par>
                            </p:childTnLst>
                          </p:cTn>
                        </p:par>
                      </p:childTnLst>
                    </p:cTn>
                  </p:par>
                  <p:par>
                    <p:cTn id="36" fill="hold">
                      <p:stCondLst>
                        <p:cond delay="indefinite"/>
                      </p:stCondLst>
                      <p:childTnLst>
                        <p:par>
                          <p:cTn id="37" fill="hold">
                            <p:stCondLst>
                              <p:cond delay="0"/>
                            </p:stCondLst>
                            <p:childTnLst>
                              <p:par>
                                <p:cTn id="38" presetID="1" presetClass="emph" presetSubtype="2" fill="hold" nodeType="clickEffect">
                                  <p:stCondLst>
                                    <p:cond delay="0"/>
                                  </p:stCondLst>
                                  <p:childTnLst>
                                    <p:animClr clrSpc="rgb">
                                      <p:cBhvr>
                                        <p:cTn id="39" dur="2000" fill="hold"/>
                                        <p:tgtEl>
                                          <p:spTgt spid="7"/>
                                        </p:tgtEl>
                                        <p:attrNameLst>
                                          <p:attrName>fillcolor</p:attrName>
                                        </p:attrNameLst>
                                      </p:cBhvr>
                                      <p:to>
                                        <a:schemeClr val="accent2"/>
                                      </p:to>
                                    </p:animClr>
                                    <p:set>
                                      <p:cBhvr>
                                        <p:cTn id="40" dur="2000" fill="hold"/>
                                        <p:tgtEl>
                                          <p:spTgt spid="7"/>
                                        </p:tgtEl>
                                        <p:attrNameLst>
                                          <p:attrName>fill.type</p:attrName>
                                        </p:attrNameLst>
                                      </p:cBhvr>
                                      <p:to>
                                        <p:strVal val="solid"/>
                                      </p:to>
                                    </p:set>
                                    <p:set>
                                      <p:cBhvr>
                                        <p:cTn id="41" dur="2000" fill="hold"/>
                                        <p:tgtEl>
                                          <p:spTgt spid="7"/>
                                        </p:tgtEl>
                                        <p:attrNameLst>
                                          <p:attrName>fill.on</p:attrName>
                                        </p:attrNameLst>
                                      </p:cBhvr>
                                      <p:to>
                                        <p:strVal val="true"/>
                                      </p:to>
                                    </p:set>
                                  </p:childTnLst>
                                </p:cTn>
                              </p:par>
                            </p:childTnLst>
                          </p:cTn>
                        </p:par>
                      </p:childTnLst>
                    </p:cTn>
                  </p:par>
                  <p:par>
                    <p:cTn id="42" fill="hold">
                      <p:stCondLst>
                        <p:cond delay="indefinite"/>
                      </p:stCondLst>
                      <p:childTnLst>
                        <p:par>
                          <p:cTn id="43" fill="hold">
                            <p:stCondLst>
                              <p:cond delay="0"/>
                            </p:stCondLst>
                            <p:childTnLst>
                              <p:par>
                                <p:cTn id="44" presetID="3" presetClass="entr" presetSubtype="10" fill="hold" grpId="0"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blinds(horizontal)">
                                      <p:cBhvr>
                                        <p:cTn id="4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Vyhledej v textu číslovky, vypiš je a urči druh: </a:t>
            </a:r>
            <a:endParaRPr lang="cs-CZ" dirty="0"/>
          </a:p>
        </p:txBody>
      </p:sp>
      <p:sp>
        <p:nvSpPr>
          <p:cNvPr id="3" name="Zástupný symbol pro obsah 2"/>
          <p:cNvSpPr>
            <a:spLocks noGrp="1"/>
          </p:cNvSpPr>
          <p:nvPr>
            <p:ph idx="1"/>
          </p:nvPr>
        </p:nvSpPr>
        <p:spPr/>
        <p:txBody>
          <a:bodyPr/>
          <a:lstStyle/>
          <a:p>
            <a:r>
              <a:rPr lang="cs-CZ" dirty="0" smtClean="0"/>
              <a:t>Mnoho lidí dnes studuje alespoň dva cizí jazyky. Po tréninku dostali házenkáři dvojnásobnou snídani. Přečti první odstavec na straně osm. Na výlet si vezmi alespoň dvoje ponožky. Po jídle se natáhli jeden vedle druhého a do dvou hodin odpočívali. Ráno v pět hodin už museli vstávat.</a:t>
            </a:r>
            <a:endParaRPr lang="cs-CZ" dirty="0"/>
          </a:p>
        </p:txBody>
      </p:sp>
      <p:cxnSp>
        <p:nvCxnSpPr>
          <p:cNvPr id="5" name="Přímá spojovací čára 4"/>
          <p:cNvCxnSpPr/>
          <p:nvPr/>
        </p:nvCxnSpPr>
        <p:spPr>
          <a:xfrm>
            <a:off x="928662" y="2714620"/>
            <a:ext cx="1071570" cy="15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Přímá spojovací čára 6"/>
          <p:cNvCxnSpPr/>
          <p:nvPr/>
        </p:nvCxnSpPr>
        <p:spPr>
          <a:xfrm>
            <a:off x="6072198" y="2714620"/>
            <a:ext cx="642942" cy="15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Přímá spojovací čára 11"/>
          <p:cNvCxnSpPr/>
          <p:nvPr/>
        </p:nvCxnSpPr>
        <p:spPr>
          <a:xfrm>
            <a:off x="5643570" y="3143248"/>
            <a:ext cx="2286016" cy="15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Přímá spojovací čára 13"/>
          <p:cNvCxnSpPr/>
          <p:nvPr/>
        </p:nvCxnSpPr>
        <p:spPr>
          <a:xfrm>
            <a:off x="3214678" y="3571876"/>
            <a:ext cx="928694" cy="15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Přímá spojovací čára 15"/>
          <p:cNvCxnSpPr/>
          <p:nvPr/>
        </p:nvCxnSpPr>
        <p:spPr>
          <a:xfrm>
            <a:off x="7143768" y="3571876"/>
            <a:ext cx="714380" cy="15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Přímá spojovací čára 17"/>
          <p:cNvCxnSpPr/>
          <p:nvPr/>
        </p:nvCxnSpPr>
        <p:spPr>
          <a:xfrm>
            <a:off x="4357686" y="4000504"/>
            <a:ext cx="857256" cy="15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 name="Přímá spojovací čára 19"/>
          <p:cNvCxnSpPr/>
          <p:nvPr/>
        </p:nvCxnSpPr>
        <p:spPr>
          <a:xfrm>
            <a:off x="2071670" y="4429132"/>
            <a:ext cx="928694" cy="15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Přímá spojovací čára 23"/>
          <p:cNvCxnSpPr/>
          <p:nvPr/>
        </p:nvCxnSpPr>
        <p:spPr>
          <a:xfrm>
            <a:off x="4000496" y="4429132"/>
            <a:ext cx="1357322" cy="15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6" name="Přímá spojovací čára 25"/>
          <p:cNvCxnSpPr/>
          <p:nvPr/>
        </p:nvCxnSpPr>
        <p:spPr>
          <a:xfrm>
            <a:off x="6072198" y="4429132"/>
            <a:ext cx="857256" cy="15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0" name="Přímá spojovací čára 29"/>
          <p:cNvCxnSpPr/>
          <p:nvPr/>
        </p:nvCxnSpPr>
        <p:spPr>
          <a:xfrm>
            <a:off x="3857620" y="4857760"/>
            <a:ext cx="500066" cy="15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pic>
        <p:nvPicPr>
          <p:cNvPr id="31" name="Obrázek 30" descr="MB900400673.JPG"/>
          <p:cNvPicPr>
            <a:picLocks noChangeAspect="1"/>
          </p:cNvPicPr>
          <p:nvPr/>
        </p:nvPicPr>
        <p:blipFill>
          <a:blip r:embed="rId2"/>
          <a:stretch>
            <a:fillRect/>
          </a:stretch>
        </p:blipFill>
        <p:spPr>
          <a:xfrm>
            <a:off x="6643702" y="5072074"/>
            <a:ext cx="1428760" cy="1428760"/>
          </a:xfrm>
          <a:prstGeom prst="rect">
            <a:avLst/>
          </a:prstGeom>
        </p:spPr>
      </p:pic>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1+#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0-#ppt_w/2"/>
                                          </p:val>
                                        </p:tav>
                                        <p:tav tm="100000">
                                          <p:val>
                                            <p:strVal val="#ppt_x"/>
                                          </p:val>
                                        </p:tav>
                                      </p:tavLst>
                                    </p:anim>
                                    <p:anim calcmode="lin" valueType="num">
                                      <p:cBhvr additive="base">
                                        <p:cTn id="26"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1+#ppt_w/2"/>
                                          </p:val>
                                        </p:tav>
                                        <p:tav tm="100000">
                                          <p:val>
                                            <p:strVal val="#ppt_x"/>
                                          </p:val>
                                        </p:tav>
                                      </p:tavLst>
                                    </p:anim>
                                    <p:anim calcmode="lin" valueType="num">
                                      <p:cBhvr additive="base">
                                        <p:cTn id="32"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8"/>
                                        </p:tgtEl>
                                        <p:attrNameLst>
                                          <p:attrName>style.visibility</p:attrName>
                                        </p:attrNameLst>
                                      </p:cBhvr>
                                      <p:to>
                                        <p:strVal val="visible"/>
                                      </p:to>
                                    </p:set>
                                    <p:anim calcmode="lin" valueType="num">
                                      <p:cBhvr additive="base">
                                        <p:cTn id="37" dur="500" fill="hold"/>
                                        <p:tgtEl>
                                          <p:spTgt spid="18"/>
                                        </p:tgtEl>
                                        <p:attrNameLst>
                                          <p:attrName>ppt_x</p:attrName>
                                        </p:attrNameLst>
                                      </p:cBhvr>
                                      <p:tavLst>
                                        <p:tav tm="0">
                                          <p:val>
                                            <p:strVal val="#ppt_x"/>
                                          </p:val>
                                        </p:tav>
                                        <p:tav tm="100000">
                                          <p:val>
                                            <p:strVal val="#ppt_x"/>
                                          </p:val>
                                        </p:tav>
                                      </p:tavLst>
                                    </p:anim>
                                    <p:anim calcmode="lin" valueType="num">
                                      <p:cBhvr additive="base">
                                        <p:cTn id="3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additive="base">
                                        <p:cTn id="43" dur="500" fill="hold"/>
                                        <p:tgtEl>
                                          <p:spTgt spid="20"/>
                                        </p:tgtEl>
                                        <p:attrNameLst>
                                          <p:attrName>ppt_x</p:attrName>
                                        </p:attrNameLst>
                                      </p:cBhvr>
                                      <p:tavLst>
                                        <p:tav tm="0">
                                          <p:val>
                                            <p:strVal val="0-#ppt_w/2"/>
                                          </p:val>
                                        </p:tav>
                                        <p:tav tm="100000">
                                          <p:val>
                                            <p:strVal val="#ppt_x"/>
                                          </p:val>
                                        </p:tav>
                                      </p:tavLst>
                                    </p:anim>
                                    <p:anim calcmode="lin" valueType="num">
                                      <p:cBhvr additive="base">
                                        <p:cTn id="44"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24"/>
                                        </p:tgtEl>
                                        <p:attrNameLst>
                                          <p:attrName>style.visibility</p:attrName>
                                        </p:attrNameLst>
                                      </p:cBhvr>
                                      <p:to>
                                        <p:strVal val="visible"/>
                                      </p:to>
                                    </p:set>
                                    <p:anim calcmode="lin" valueType="num">
                                      <p:cBhvr additive="base">
                                        <p:cTn id="49" dur="500" fill="hold"/>
                                        <p:tgtEl>
                                          <p:spTgt spid="24"/>
                                        </p:tgtEl>
                                        <p:attrNameLst>
                                          <p:attrName>ppt_x</p:attrName>
                                        </p:attrNameLst>
                                      </p:cBhvr>
                                      <p:tavLst>
                                        <p:tav tm="0">
                                          <p:val>
                                            <p:strVal val="1+#ppt_w/2"/>
                                          </p:val>
                                        </p:tav>
                                        <p:tav tm="100000">
                                          <p:val>
                                            <p:strVal val="#ppt_x"/>
                                          </p:val>
                                        </p:tav>
                                      </p:tavLst>
                                    </p:anim>
                                    <p:anim calcmode="lin" valueType="num">
                                      <p:cBhvr additive="base">
                                        <p:cTn id="50"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nodeType="clickEffect">
                                  <p:stCondLst>
                                    <p:cond delay="0"/>
                                  </p:stCondLst>
                                  <p:childTnLst>
                                    <p:set>
                                      <p:cBhvr>
                                        <p:cTn id="54" dur="1" fill="hold">
                                          <p:stCondLst>
                                            <p:cond delay="0"/>
                                          </p:stCondLst>
                                        </p:cTn>
                                        <p:tgtEl>
                                          <p:spTgt spid="26"/>
                                        </p:tgtEl>
                                        <p:attrNameLst>
                                          <p:attrName>style.visibility</p:attrName>
                                        </p:attrNameLst>
                                      </p:cBhvr>
                                      <p:to>
                                        <p:strVal val="visible"/>
                                      </p:to>
                                    </p:set>
                                    <p:anim calcmode="lin" valueType="num">
                                      <p:cBhvr additive="base">
                                        <p:cTn id="55" dur="500" fill="hold"/>
                                        <p:tgtEl>
                                          <p:spTgt spid="26"/>
                                        </p:tgtEl>
                                        <p:attrNameLst>
                                          <p:attrName>ppt_x</p:attrName>
                                        </p:attrNameLst>
                                      </p:cBhvr>
                                      <p:tavLst>
                                        <p:tav tm="0">
                                          <p:val>
                                            <p:strVal val="1+#ppt_w/2"/>
                                          </p:val>
                                        </p:tav>
                                        <p:tav tm="100000">
                                          <p:val>
                                            <p:strVal val="#ppt_x"/>
                                          </p:val>
                                        </p:tav>
                                      </p:tavLst>
                                    </p:anim>
                                    <p:anim calcmode="lin" valueType="num">
                                      <p:cBhvr additive="base">
                                        <p:cTn id="56"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nodeType="clickEffect">
                                  <p:stCondLst>
                                    <p:cond delay="0"/>
                                  </p:stCondLst>
                                  <p:childTnLst>
                                    <p:set>
                                      <p:cBhvr>
                                        <p:cTn id="60" dur="1" fill="hold">
                                          <p:stCondLst>
                                            <p:cond delay="0"/>
                                          </p:stCondLst>
                                        </p:cTn>
                                        <p:tgtEl>
                                          <p:spTgt spid="30"/>
                                        </p:tgtEl>
                                        <p:attrNameLst>
                                          <p:attrName>style.visibility</p:attrName>
                                        </p:attrNameLst>
                                      </p:cBhvr>
                                      <p:to>
                                        <p:strVal val="visible"/>
                                      </p:to>
                                    </p:set>
                                    <p:anim calcmode="lin" valueType="num">
                                      <p:cBhvr additive="base">
                                        <p:cTn id="61" dur="500" fill="hold"/>
                                        <p:tgtEl>
                                          <p:spTgt spid="30"/>
                                        </p:tgtEl>
                                        <p:attrNameLst>
                                          <p:attrName>ppt_x</p:attrName>
                                        </p:attrNameLst>
                                      </p:cBhvr>
                                      <p:tavLst>
                                        <p:tav tm="0">
                                          <p:val>
                                            <p:strVal val="0-#ppt_w/2"/>
                                          </p:val>
                                        </p:tav>
                                        <p:tav tm="100000">
                                          <p:val>
                                            <p:strVal val="#ppt_x"/>
                                          </p:val>
                                        </p:tav>
                                      </p:tavLst>
                                    </p:anim>
                                    <p:anim calcmode="lin" valueType="num">
                                      <p:cBhvr additive="base">
                                        <p:cTn id="62" dur="500" fill="hold"/>
                                        <p:tgtEl>
                                          <p:spTgt spid="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Kontrola:</a:t>
            </a:r>
            <a:endParaRPr lang="cs-CZ" dirty="0"/>
          </a:p>
        </p:txBody>
      </p:sp>
      <p:sp>
        <p:nvSpPr>
          <p:cNvPr id="3" name="Zástupný symbol pro obsah 2"/>
          <p:cNvSpPr>
            <a:spLocks noGrp="1"/>
          </p:cNvSpPr>
          <p:nvPr>
            <p:ph idx="1"/>
          </p:nvPr>
        </p:nvSpPr>
        <p:spPr/>
        <p:txBody>
          <a:bodyPr/>
          <a:lstStyle/>
          <a:p>
            <a:pPr marL="457200" indent="-457200">
              <a:buNone/>
            </a:pPr>
            <a:r>
              <a:rPr lang="cs-CZ" sz="2400" u="sng" dirty="0" smtClean="0"/>
              <a:t>základní             řadové           druhové            násobné</a:t>
            </a:r>
          </a:p>
          <a:p>
            <a:pPr>
              <a:buNone/>
            </a:pPr>
            <a:r>
              <a:rPr lang="cs-CZ" dirty="0" smtClean="0"/>
              <a:t>mnoho          první           dvoje             dvojnásobnou</a:t>
            </a:r>
          </a:p>
          <a:p>
            <a:pPr>
              <a:buNone/>
            </a:pPr>
            <a:r>
              <a:rPr lang="cs-CZ" dirty="0" smtClean="0"/>
              <a:t>dva                druhého      </a:t>
            </a:r>
          </a:p>
          <a:p>
            <a:pPr>
              <a:buNone/>
            </a:pPr>
            <a:r>
              <a:rPr lang="cs-CZ" dirty="0" smtClean="0"/>
              <a:t>osm                </a:t>
            </a:r>
          </a:p>
          <a:p>
            <a:pPr>
              <a:buNone/>
            </a:pPr>
            <a:r>
              <a:rPr lang="cs-CZ" dirty="0" smtClean="0"/>
              <a:t>jeden</a:t>
            </a:r>
          </a:p>
          <a:p>
            <a:pPr>
              <a:buNone/>
            </a:pPr>
            <a:r>
              <a:rPr lang="cs-CZ" dirty="0" smtClean="0"/>
              <a:t>dvou</a:t>
            </a:r>
          </a:p>
          <a:p>
            <a:pPr>
              <a:buNone/>
            </a:pPr>
            <a:r>
              <a:rPr lang="cs-CZ" dirty="0" smtClean="0"/>
              <a:t>pět</a:t>
            </a:r>
          </a:p>
          <a:p>
            <a:pPr>
              <a:buNone/>
            </a:pPr>
            <a:r>
              <a:rPr lang="cs-CZ" dirty="0" smtClean="0"/>
              <a:t>          </a:t>
            </a:r>
          </a:p>
          <a:p>
            <a:endParaRPr lang="cs-CZ" dirty="0"/>
          </a:p>
        </p:txBody>
      </p:sp>
      <p:pic>
        <p:nvPicPr>
          <p:cNvPr id="4" name="Obrázek 3" descr="MB900089038.JPG"/>
          <p:cNvPicPr>
            <a:picLocks noChangeAspect="1"/>
          </p:cNvPicPr>
          <p:nvPr/>
        </p:nvPicPr>
        <p:blipFill>
          <a:blip r:embed="rId2"/>
          <a:stretch>
            <a:fillRect/>
          </a:stretch>
        </p:blipFill>
        <p:spPr>
          <a:xfrm>
            <a:off x="6357950" y="4357694"/>
            <a:ext cx="1828800" cy="1828800"/>
          </a:xfrm>
          <a:prstGeom prst="rect">
            <a:avLst/>
          </a:prstGeom>
        </p:spPr>
      </p:pic>
    </p:spTree>
  </p:cSld>
  <p:clrMapOvr>
    <a:masterClrMapping/>
  </p:clrMapOvr>
  <p:transition>
    <p:pull di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928670"/>
            <a:ext cx="8401080" cy="5197493"/>
          </a:xfrm>
        </p:spPr>
        <p:txBody>
          <a:bodyPr>
            <a:normAutofit lnSpcReduction="10000"/>
          </a:bodyPr>
          <a:lstStyle/>
          <a:p>
            <a:pPr>
              <a:buNone/>
            </a:pPr>
            <a:r>
              <a:rPr lang="cs-CZ" dirty="0" smtClean="0"/>
              <a:t>   </a:t>
            </a:r>
          </a:p>
          <a:p>
            <a:pPr>
              <a:buNone/>
            </a:pPr>
            <a:endParaRPr lang="cs-CZ" u="wavyHeavy" dirty="0" smtClean="0"/>
          </a:p>
          <a:p>
            <a:pPr>
              <a:buNone/>
            </a:pPr>
            <a:r>
              <a:rPr lang="cs-CZ" dirty="0" smtClean="0"/>
              <a:t>   </a:t>
            </a:r>
            <a:r>
              <a:rPr lang="cs-CZ" sz="4000" dirty="0" smtClean="0"/>
              <a:t> Začátek divadelního představení bylo po (</a:t>
            </a:r>
            <a:r>
              <a:rPr lang="cs-CZ" sz="4000" dirty="0" smtClean="0">
                <a:solidFill>
                  <a:srgbClr val="FF0000"/>
                </a:solidFill>
              </a:rPr>
              <a:t>19</a:t>
            </a:r>
            <a:r>
              <a:rPr lang="cs-CZ" sz="4000" dirty="0" smtClean="0"/>
              <a:t>) hodině. Do mateřské školy chodí děti od (</a:t>
            </a:r>
            <a:r>
              <a:rPr lang="cs-CZ" sz="4000" dirty="0" smtClean="0">
                <a:solidFill>
                  <a:srgbClr val="FF0000"/>
                </a:solidFill>
              </a:rPr>
              <a:t>3</a:t>
            </a:r>
            <a:r>
              <a:rPr lang="cs-CZ" sz="4000" dirty="0" smtClean="0"/>
              <a:t>) do (</a:t>
            </a:r>
            <a:r>
              <a:rPr lang="cs-CZ" sz="4000" dirty="0" smtClean="0">
                <a:solidFill>
                  <a:srgbClr val="FF0000"/>
                </a:solidFill>
              </a:rPr>
              <a:t>6</a:t>
            </a:r>
            <a:r>
              <a:rPr lang="cs-CZ" sz="4000" dirty="0" smtClean="0"/>
              <a:t>) let. Doma  mám všech (</a:t>
            </a:r>
            <a:r>
              <a:rPr lang="cs-CZ" sz="4000" dirty="0" smtClean="0">
                <a:solidFill>
                  <a:srgbClr val="FF0000"/>
                </a:solidFill>
              </a:rPr>
              <a:t>5</a:t>
            </a:r>
            <a:r>
              <a:rPr lang="cs-CZ" sz="4000" dirty="0" smtClean="0"/>
              <a:t>) dílů F.L. </a:t>
            </a:r>
            <a:r>
              <a:rPr lang="cs-CZ" sz="4000" dirty="0" err="1" smtClean="0"/>
              <a:t>Věka</a:t>
            </a:r>
            <a:r>
              <a:rPr lang="cs-CZ" sz="4000" dirty="0" smtClean="0"/>
              <a:t>. Čteme knihu teprve na (</a:t>
            </a:r>
            <a:r>
              <a:rPr lang="cs-CZ" sz="4000" dirty="0" smtClean="0">
                <a:solidFill>
                  <a:srgbClr val="FF0000"/>
                </a:solidFill>
              </a:rPr>
              <a:t>13</a:t>
            </a:r>
            <a:r>
              <a:rPr lang="cs-CZ" sz="4000" dirty="0" smtClean="0"/>
              <a:t>) straně. Sejdeme se před kinem  již v (</a:t>
            </a:r>
            <a:r>
              <a:rPr lang="cs-CZ" sz="4000" dirty="0" smtClean="0">
                <a:solidFill>
                  <a:srgbClr val="FF0000"/>
                </a:solidFill>
              </a:rPr>
              <a:t>18</a:t>
            </a:r>
            <a:r>
              <a:rPr lang="cs-CZ" sz="4000" dirty="0" smtClean="0"/>
              <a:t>) hodin. </a:t>
            </a:r>
            <a:endParaRPr lang="cs-CZ" sz="4000" u="wavyHeavy" dirty="0"/>
          </a:p>
        </p:txBody>
      </p:sp>
      <p:sp>
        <p:nvSpPr>
          <p:cNvPr id="4" name="TextovéPole 3"/>
          <p:cNvSpPr txBox="1"/>
          <p:nvPr/>
        </p:nvSpPr>
        <p:spPr>
          <a:xfrm>
            <a:off x="928662" y="1071546"/>
            <a:ext cx="7286676" cy="584775"/>
          </a:xfrm>
          <a:prstGeom prst="rect">
            <a:avLst/>
          </a:prstGeom>
          <a:noFill/>
        </p:spPr>
        <p:txBody>
          <a:bodyPr wrap="square" rtlCol="0">
            <a:spAutoFit/>
          </a:bodyPr>
          <a:lstStyle/>
          <a:p>
            <a:r>
              <a:rPr lang="cs-CZ" sz="3200" dirty="0" smtClean="0"/>
              <a:t>Rozhodni, zda jde o číslovku řadovou:</a:t>
            </a:r>
            <a:endParaRPr lang="cs-CZ" sz="3200" dirty="0"/>
          </a:p>
        </p:txBody>
      </p:sp>
    </p:spTree>
  </p:cSld>
  <p:clrMapOvr>
    <a:masterClrMapping/>
  </p:clrMapOvr>
  <p:transition>
    <p:pull di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Kontrola:</a:t>
            </a:r>
            <a:br>
              <a:rPr lang="cs-CZ" dirty="0" smtClean="0"/>
            </a:br>
            <a:endParaRPr lang="cs-CZ" dirty="0"/>
          </a:p>
        </p:txBody>
      </p:sp>
      <p:sp>
        <p:nvSpPr>
          <p:cNvPr id="3" name="Zástupný symbol pro obsah 2"/>
          <p:cNvSpPr>
            <a:spLocks noGrp="1"/>
          </p:cNvSpPr>
          <p:nvPr>
            <p:ph idx="1"/>
          </p:nvPr>
        </p:nvSpPr>
        <p:spPr/>
        <p:txBody>
          <a:bodyPr/>
          <a:lstStyle/>
          <a:p>
            <a:r>
              <a:rPr lang="cs-CZ" sz="3600" dirty="0" smtClean="0"/>
              <a:t>Začátek divadelního představení bylo po </a:t>
            </a:r>
            <a:r>
              <a:rPr lang="cs-CZ" sz="3600" dirty="0" smtClean="0">
                <a:solidFill>
                  <a:srgbClr val="FF0000"/>
                </a:solidFill>
              </a:rPr>
              <a:t>19.</a:t>
            </a:r>
            <a:r>
              <a:rPr lang="cs-CZ" sz="3600" dirty="0" smtClean="0"/>
              <a:t> hodině. Do mateřské školy chodí děti od </a:t>
            </a:r>
            <a:r>
              <a:rPr lang="cs-CZ" sz="3600" dirty="0" smtClean="0">
                <a:solidFill>
                  <a:srgbClr val="FF0000"/>
                </a:solidFill>
              </a:rPr>
              <a:t>3</a:t>
            </a:r>
            <a:r>
              <a:rPr lang="cs-CZ" sz="3600" dirty="0" smtClean="0"/>
              <a:t> do </a:t>
            </a:r>
            <a:r>
              <a:rPr lang="cs-CZ" sz="3600" dirty="0" smtClean="0">
                <a:solidFill>
                  <a:srgbClr val="FF0000"/>
                </a:solidFill>
              </a:rPr>
              <a:t>6</a:t>
            </a:r>
            <a:r>
              <a:rPr lang="cs-CZ" sz="3600" dirty="0" smtClean="0"/>
              <a:t> let. Doma  mám všech </a:t>
            </a:r>
            <a:r>
              <a:rPr lang="cs-CZ" sz="3600" dirty="0" smtClean="0">
                <a:solidFill>
                  <a:srgbClr val="FF0000"/>
                </a:solidFill>
              </a:rPr>
              <a:t>5</a:t>
            </a:r>
            <a:r>
              <a:rPr lang="cs-CZ" sz="3600" dirty="0" smtClean="0"/>
              <a:t> dílů F.L. </a:t>
            </a:r>
            <a:r>
              <a:rPr lang="cs-CZ" sz="3600" dirty="0" err="1" smtClean="0"/>
              <a:t>Věka</a:t>
            </a:r>
            <a:r>
              <a:rPr lang="cs-CZ" sz="3600" dirty="0" smtClean="0"/>
              <a:t>. Čteme knihu teprve na </a:t>
            </a:r>
            <a:r>
              <a:rPr lang="cs-CZ" sz="3600" dirty="0" smtClean="0">
                <a:solidFill>
                  <a:srgbClr val="FF0000"/>
                </a:solidFill>
              </a:rPr>
              <a:t>13.</a:t>
            </a:r>
            <a:r>
              <a:rPr lang="cs-CZ" sz="3600" dirty="0" smtClean="0"/>
              <a:t> straně. Sejdeme se před kinem  již v </a:t>
            </a:r>
            <a:r>
              <a:rPr lang="cs-CZ" sz="3600" dirty="0" smtClean="0">
                <a:solidFill>
                  <a:srgbClr val="FF0000"/>
                </a:solidFill>
              </a:rPr>
              <a:t>18</a:t>
            </a:r>
            <a:r>
              <a:rPr lang="cs-CZ" sz="3600" dirty="0" smtClean="0"/>
              <a:t> hodin. </a:t>
            </a:r>
            <a:endParaRPr lang="cs-CZ" sz="3600" u="wavyHeavy" dirty="0" smtClean="0"/>
          </a:p>
          <a:p>
            <a:endParaRPr lang="cs-CZ" dirty="0"/>
          </a:p>
        </p:txBody>
      </p:sp>
    </p:spTree>
  </p:cSld>
  <p:clrMapOvr>
    <a:masterClrMapping/>
  </p:clrMapOvr>
  <p:transition>
    <p:pull di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Rozhodni, zda jde o číslovku řadovou:</a:t>
            </a:r>
            <a:endParaRPr lang="cs-CZ" dirty="0"/>
          </a:p>
        </p:txBody>
      </p:sp>
      <p:sp>
        <p:nvSpPr>
          <p:cNvPr id="3" name="Zástupný symbol pro obsah 2"/>
          <p:cNvSpPr>
            <a:spLocks noGrp="1"/>
          </p:cNvSpPr>
          <p:nvPr>
            <p:ph idx="1"/>
          </p:nvPr>
        </p:nvSpPr>
        <p:spPr/>
        <p:txBody>
          <a:bodyPr>
            <a:normAutofit lnSpcReduction="10000"/>
          </a:bodyPr>
          <a:lstStyle/>
          <a:p>
            <a:pPr>
              <a:buNone/>
            </a:pPr>
            <a:r>
              <a:rPr lang="cs-CZ" dirty="0" smtClean="0"/>
              <a:t>    </a:t>
            </a:r>
            <a:r>
              <a:rPr lang="cs-CZ" sz="3600" dirty="0" smtClean="0"/>
              <a:t>V roce (</a:t>
            </a:r>
            <a:r>
              <a:rPr lang="cs-CZ" sz="3600" dirty="0" smtClean="0">
                <a:solidFill>
                  <a:srgbClr val="FF0000"/>
                </a:solidFill>
              </a:rPr>
              <a:t>1945</a:t>
            </a:r>
            <a:r>
              <a:rPr lang="cs-CZ" sz="3600" dirty="0" smtClean="0"/>
              <a:t>) byl konec (</a:t>
            </a:r>
            <a:r>
              <a:rPr lang="cs-CZ" sz="3600" dirty="0" smtClean="0">
                <a:solidFill>
                  <a:srgbClr val="FF0000"/>
                </a:solidFill>
              </a:rPr>
              <a:t>2</a:t>
            </a:r>
            <a:r>
              <a:rPr lang="cs-CZ" sz="3600" dirty="0" smtClean="0"/>
              <a:t>) světové války. Karel (</a:t>
            </a:r>
            <a:r>
              <a:rPr lang="cs-CZ" sz="3600" dirty="0" smtClean="0">
                <a:solidFill>
                  <a:srgbClr val="FF0000"/>
                </a:solidFill>
              </a:rPr>
              <a:t>IV</a:t>
            </a:r>
            <a:r>
              <a:rPr lang="cs-CZ" sz="3600" dirty="0" smtClean="0"/>
              <a:t>) byl náš významný panovník. Na ( </a:t>
            </a:r>
            <a:r>
              <a:rPr lang="cs-CZ" sz="3600" dirty="0" smtClean="0">
                <a:solidFill>
                  <a:srgbClr val="FF0000"/>
                </a:solidFill>
              </a:rPr>
              <a:t>III</a:t>
            </a:r>
            <a:r>
              <a:rPr lang="cs-CZ" sz="3600" dirty="0" smtClean="0"/>
              <a:t>) spartakiádě v roce (</a:t>
            </a:r>
            <a:r>
              <a:rPr lang="cs-CZ" sz="3600" dirty="0" smtClean="0">
                <a:solidFill>
                  <a:srgbClr val="FF0000"/>
                </a:solidFill>
              </a:rPr>
              <a:t>1945</a:t>
            </a:r>
            <a:r>
              <a:rPr lang="cs-CZ" sz="3600" dirty="0" smtClean="0"/>
              <a:t>) byly představeny skladby kratší, ale náročnější. Od (</a:t>
            </a:r>
            <a:r>
              <a:rPr lang="cs-CZ" sz="3600" dirty="0" smtClean="0">
                <a:solidFill>
                  <a:srgbClr val="FF0000"/>
                </a:solidFill>
              </a:rPr>
              <a:t>17</a:t>
            </a:r>
            <a:r>
              <a:rPr lang="cs-CZ" sz="3600" dirty="0" smtClean="0"/>
              <a:t>) listopadu  (</a:t>
            </a:r>
            <a:r>
              <a:rPr lang="cs-CZ" sz="3600" dirty="0" smtClean="0">
                <a:solidFill>
                  <a:srgbClr val="FF0000"/>
                </a:solidFill>
              </a:rPr>
              <a:t>1939</a:t>
            </a:r>
            <a:r>
              <a:rPr lang="cs-CZ" sz="3600" dirty="0" smtClean="0"/>
              <a:t>) byly české vysoké školy uzavřeny až do konce (</a:t>
            </a:r>
            <a:r>
              <a:rPr lang="cs-CZ" sz="3600" dirty="0" smtClean="0">
                <a:solidFill>
                  <a:srgbClr val="FF0000"/>
                </a:solidFill>
              </a:rPr>
              <a:t>2</a:t>
            </a:r>
            <a:r>
              <a:rPr lang="cs-CZ" sz="3600" dirty="0" smtClean="0"/>
              <a:t>) světové války.</a:t>
            </a:r>
            <a:endParaRPr lang="cs-CZ" sz="3600" dirty="0"/>
          </a:p>
        </p:txBody>
      </p:sp>
    </p:spTree>
  </p:cSld>
  <p:clrMapOvr>
    <a:masterClrMapping/>
  </p:clrMapOvr>
  <p:transition>
    <p:pull di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Kontrola:</a:t>
            </a:r>
            <a:endParaRPr lang="cs-CZ" dirty="0"/>
          </a:p>
        </p:txBody>
      </p:sp>
      <p:sp>
        <p:nvSpPr>
          <p:cNvPr id="3" name="Zástupný symbol pro obsah 2"/>
          <p:cNvSpPr>
            <a:spLocks noGrp="1"/>
          </p:cNvSpPr>
          <p:nvPr>
            <p:ph idx="1"/>
          </p:nvPr>
        </p:nvSpPr>
        <p:spPr/>
        <p:txBody>
          <a:bodyPr>
            <a:normAutofit/>
          </a:bodyPr>
          <a:lstStyle/>
          <a:p>
            <a:r>
              <a:rPr lang="cs-CZ" sz="3600" dirty="0" smtClean="0"/>
              <a:t>V roce </a:t>
            </a:r>
            <a:r>
              <a:rPr lang="cs-CZ" sz="3600" dirty="0" smtClean="0">
                <a:solidFill>
                  <a:srgbClr val="FF0000"/>
                </a:solidFill>
              </a:rPr>
              <a:t>1945</a:t>
            </a:r>
            <a:r>
              <a:rPr lang="cs-CZ" sz="3600" dirty="0" smtClean="0"/>
              <a:t> byl konec </a:t>
            </a:r>
            <a:r>
              <a:rPr lang="cs-CZ" sz="3600" dirty="0" smtClean="0">
                <a:solidFill>
                  <a:srgbClr val="FF0000"/>
                </a:solidFill>
              </a:rPr>
              <a:t>2.</a:t>
            </a:r>
            <a:r>
              <a:rPr lang="cs-CZ" sz="3600" dirty="0" smtClean="0"/>
              <a:t> světové války. Karel </a:t>
            </a:r>
            <a:r>
              <a:rPr lang="cs-CZ" sz="3600" dirty="0" smtClean="0">
                <a:solidFill>
                  <a:srgbClr val="FF0000"/>
                </a:solidFill>
              </a:rPr>
              <a:t>IV.</a:t>
            </a:r>
            <a:r>
              <a:rPr lang="cs-CZ" sz="3600" dirty="0" smtClean="0"/>
              <a:t> byl náš významný panovník. Na  </a:t>
            </a:r>
            <a:r>
              <a:rPr lang="cs-CZ" sz="3600" dirty="0" smtClean="0">
                <a:solidFill>
                  <a:srgbClr val="FF0000"/>
                </a:solidFill>
              </a:rPr>
              <a:t>III.</a:t>
            </a:r>
            <a:r>
              <a:rPr lang="cs-CZ" sz="3600" dirty="0" smtClean="0"/>
              <a:t> spartakiádě v roce </a:t>
            </a:r>
            <a:r>
              <a:rPr lang="cs-CZ" sz="3600" dirty="0" smtClean="0">
                <a:solidFill>
                  <a:srgbClr val="FF0000"/>
                </a:solidFill>
              </a:rPr>
              <a:t>1945</a:t>
            </a:r>
            <a:r>
              <a:rPr lang="cs-CZ" sz="3600" dirty="0" smtClean="0"/>
              <a:t> byly představeny skladby kratší, ale náročnější. Od </a:t>
            </a:r>
            <a:r>
              <a:rPr lang="cs-CZ" sz="3600" dirty="0" smtClean="0">
                <a:solidFill>
                  <a:srgbClr val="FF0000"/>
                </a:solidFill>
              </a:rPr>
              <a:t>17.</a:t>
            </a:r>
            <a:r>
              <a:rPr lang="cs-CZ" sz="3600" dirty="0" smtClean="0"/>
              <a:t> listopadu  </a:t>
            </a:r>
            <a:r>
              <a:rPr lang="cs-CZ" sz="3600" dirty="0" smtClean="0">
                <a:solidFill>
                  <a:srgbClr val="FF0000"/>
                </a:solidFill>
              </a:rPr>
              <a:t>1939</a:t>
            </a:r>
            <a:r>
              <a:rPr lang="cs-CZ" sz="3600" dirty="0" smtClean="0"/>
              <a:t> byly české vysoké školy uzavřeny až do konce </a:t>
            </a:r>
            <a:r>
              <a:rPr lang="cs-CZ" sz="3600" dirty="0" smtClean="0">
                <a:solidFill>
                  <a:srgbClr val="FF0000"/>
                </a:solidFill>
              </a:rPr>
              <a:t>2.</a:t>
            </a:r>
            <a:r>
              <a:rPr lang="cs-CZ" sz="3600" dirty="0" smtClean="0"/>
              <a:t> světové války.</a:t>
            </a:r>
          </a:p>
          <a:p>
            <a:endParaRPr lang="cs-CZ" sz="3200" dirty="0"/>
          </a:p>
        </p:txBody>
      </p:sp>
    </p:spTree>
  </p:cSld>
  <p:clrMapOvr>
    <a:masterClrMapping/>
  </p:clrMapOvr>
  <p:transition>
    <p:pull dir="d"/>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Ve výukovém materiálu byly použity  kliparty      z programu MS Word 2010 od firmy </a:t>
            </a:r>
            <a:r>
              <a:rPr lang="cs-CZ" u="sng" dirty="0" smtClean="0">
                <a:hlinkClick r:id="rId2"/>
              </a:rPr>
              <a:t>www.</a:t>
            </a:r>
            <a:r>
              <a:rPr lang="cs-CZ" u="sng" dirty="0" err="1" smtClean="0">
                <a:hlinkClick r:id="rId2"/>
              </a:rPr>
              <a:t>microsoft.com</a:t>
            </a:r>
            <a:r>
              <a:rPr lang="cs-CZ" dirty="0" smtClean="0"/>
              <a:t>. Na tento software máme zakoupenou licenci. </a:t>
            </a:r>
          </a:p>
          <a:p>
            <a:endParaRPr lang="cs-CZ" smtClean="0"/>
          </a:p>
          <a:p>
            <a:endParaRPr lang="cs-CZ" dirty="0"/>
          </a:p>
        </p:txBody>
      </p:sp>
    </p:spTree>
  </p:cSld>
  <p:clrMapOvr>
    <a:masterClrMapping/>
  </p:clrMapOvr>
  <p:transition>
    <p:pull dir="d"/>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istický">
  <a:themeElements>
    <a:clrScheme name="Urbanistický">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istický">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istický">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405</TotalTime>
  <Words>490</Words>
  <Application>Microsoft Office PowerPoint</Application>
  <PresentationFormat>Předvádění na obrazovce (4:3)</PresentationFormat>
  <Paragraphs>49</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Urbanistický</vt:lpstr>
      <vt:lpstr>Snímek 1</vt:lpstr>
      <vt:lpstr>Anotace</vt:lpstr>
      <vt:lpstr>ČÍSLOVKY</vt:lpstr>
      <vt:lpstr>DRUHY ČÍSLOVEK</vt:lpstr>
      <vt:lpstr>Vyhledej v textu číslovky, vypiš je a urči druh: </vt:lpstr>
      <vt:lpstr>Kontrola:</vt:lpstr>
      <vt:lpstr>Snímek 7</vt:lpstr>
      <vt:lpstr>Kontrola: </vt:lpstr>
      <vt:lpstr>Rozhodni, zda jde o číslovku řadovou:</vt:lpstr>
      <vt:lpstr>Kontrola:</vt:lpstr>
      <vt:lpstr>POUŽITÉ ZDROJE:</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Your User Name</cp:lastModifiedBy>
  <cp:revision>61</cp:revision>
  <dcterms:created xsi:type="dcterms:W3CDTF">2011-06-20T10:40:08Z</dcterms:created>
  <dcterms:modified xsi:type="dcterms:W3CDTF">2012-11-24T18:55:49Z</dcterms:modified>
</cp:coreProperties>
</file>