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58" r:id="rId8"/>
    <p:sldId id="260" r:id="rId9"/>
    <p:sldId id="266" r:id="rId10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VY_32_INOVACE_11_Český jazyk pro 8. ročník_Příslovce-pravopis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Příslovce-pravopis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8D3C06A8-B0E5-4743-A230-7F57A1422A51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7C198294-F393-4F73-A762-11FDB06D1CA8}" type="parTrans" cxnId="{8223A7B0-5293-434A-87D9-4A9B35079A4B}">
      <dgm:prSet/>
      <dgm:spPr/>
      <dgm:t>
        <a:bodyPr/>
        <a:lstStyle/>
        <a:p>
          <a:endParaRPr lang="cs-CZ"/>
        </a:p>
      </dgm:t>
    </dgm:pt>
    <dgm:pt modelId="{062CDF56-DDA6-4F93-BD68-FCE273B57FF0}" type="sibTrans" cxnId="{8223A7B0-5293-434A-87D9-4A9B35079A4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17E9A488-7E46-4298-A624-086EE6B98C38}" type="pres">
      <dgm:prSet presAssocID="{8D3C06A8-B0E5-4743-A230-7F57A1422A51}" presName="vertSpace6" presStyleLbl="node1" presStyleIdx="4" presStyleCnt="6"/>
      <dgm:spPr/>
    </dgm:pt>
    <dgm:pt modelId="{2A57C280-86E0-4310-A2C2-ABD616456CCF}" type="pres">
      <dgm:prSet presAssocID="{8D3C06A8-B0E5-4743-A230-7F57A1422A51}" presName="circle6" presStyleLbl="node1" presStyleIdx="5" presStyleCnt="6"/>
      <dgm:spPr/>
    </dgm:pt>
    <dgm:pt modelId="{52D72E5E-1A3E-4DD8-AEF4-809E06EC60CA}" type="pres">
      <dgm:prSet presAssocID="{8D3C06A8-B0E5-4743-A230-7F57A1422A51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FA6BCB-92AE-46DC-BC64-37EFE6528299}" type="pres">
      <dgm:prSet presAssocID="{8D3C06A8-B0E5-4743-A230-7F57A1422A51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8223A7B0-5293-434A-87D9-4A9B35079A4B}" srcId="{757F3AB3-0718-4624-B441-E567A8F0AB56}" destId="{8D3C06A8-B0E5-4743-A230-7F57A1422A51}" srcOrd="5" destOrd="0" parTransId="{7C198294-F393-4F73-A762-11FDB06D1CA8}" sibTransId="{062CDF56-DDA6-4F93-BD68-FCE273B57FF0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9DC9A114-95D4-4FDA-A509-5FFEA3098E1E}" type="presOf" srcId="{8D3C06A8-B0E5-4743-A230-7F57A1422A51}" destId="{5AFA6BCB-92AE-46DC-BC64-37EFE6528299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9B7D423-09E6-4399-B649-6B9C978B26D3}" type="presOf" srcId="{8D3C06A8-B0E5-4743-A230-7F57A1422A51}" destId="{52D72E5E-1A3E-4DD8-AEF4-809E06EC60CA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48823D12-B2C4-4CC1-8281-976D5270DACC}" type="presParOf" srcId="{333A1088-737F-45CB-B68E-254E46348037}" destId="{17E9A488-7E46-4298-A624-086EE6B98C38}" srcOrd="15" destOrd="0" presId="urn:microsoft.com/office/officeart/2005/8/layout/target3"/>
    <dgm:cxn modelId="{37DC70DE-F0A1-4DCC-890C-CD2F702B025B}" type="presParOf" srcId="{333A1088-737F-45CB-B68E-254E46348037}" destId="{2A57C280-86E0-4310-A2C2-ABD616456CCF}" srcOrd="16" destOrd="0" presId="urn:microsoft.com/office/officeart/2005/8/layout/target3"/>
    <dgm:cxn modelId="{FB00A035-89A6-4794-BAA7-F76648E23DCE}" type="presParOf" srcId="{333A1088-737F-45CB-B68E-254E46348037}" destId="{52D72E5E-1A3E-4DD8-AEF4-809E06EC60CA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E07ED1F9-BAEB-4887-B3C4-D20233EBC736}" type="presParOf" srcId="{333A1088-737F-45CB-B68E-254E46348037}" destId="{5AFA6BCB-92AE-46DC-BC64-37EFE6528299}" srcOrd="23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VY_32_INOVACE_11_Český jazyk pro 7. ročník_Příslovce-pravopis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Příslovce-pravopis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2A57C280-86E0-4310-A2C2-ABD616456CCF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2D72E5E-1A3E-4DD8-AEF4-809E06EC60CA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srpen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24.11.2012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pull dir="ld"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042077600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   </a:t>
            </a:r>
            <a:r>
              <a:rPr lang="cs-CZ" smtClean="0"/>
              <a:t>Učební </a:t>
            </a:r>
            <a:r>
              <a:rPr lang="cs-CZ" dirty="0" smtClean="0"/>
              <a:t>materiál je určen pro žáky 8. ročníku. Slouží k procvičení učiva – příslovce - pravopis. Text je určen  pro interaktivní tabuli. Některé stránky lze využít pro samostatnou práci. Text na interaktivní tabuli slouží ke zpětné kontrole.</a:t>
            </a:r>
            <a:endParaRPr lang="cs-CZ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Většina příslovcí se tvoří od přídavných jmen příponami </a:t>
            </a:r>
            <a:r>
              <a:rPr lang="cs-CZ" b="1" dirty="0" smtClean="0"/>
              <a:t>–e (-ě), -o, -y,</a:t>
            </a:r>
          </a:p>
          <a:p>
            <a:r>
              <a:rPr lang="cs-CZ" dirty="0" smtClean="0"/>
              <a:t>např</a:t>
            </a:r>
            <a:r>
              <a:rPr lang="cs-CZ" b="1" dirty="0" smtClean="0"/>
              <a:t>. </a:t>
            </a:r>
            <a:r>
              <a:rPr lang="cs-CZ" dirty="0" smtClean="0"/>
              <a:t>obvykle, pečlivě, snadno, česky;</a:t>
            </a:r>
          </a:p>
          <a:p>
            <a:endParaRPr lang="cs-CZ" dirty="0" smtClean="0"/>
          </a:p>
          <a:p>
            <a:r>
              <a:rPr lang="cs-CZ" dirty="0" smtClean="0"/>
              <a:t>- před příponou </a:t>
            </a:r>
            <a:r>
              <a:rPr lang="cs-CZ" b="1" dirty="0" smtClean="0"/>
              <a:t>–e </a:t>
            </a:r>
            <a:r>
              <a:rPr lang="cs-CZ" dirty="0" smtClean="0"/>
              <a:t>se měkčí souhlásky </a:t>
            </a:r>
            <a:r>
              <a:rPr lang="cs-CZ" b="1" dirty="0" smtClean="0"/>
              <a:t>d,t,n </a:t>
            </a:r>
            <a:r>
              <a:rPr lang="cs-CZ" dirty="0" smtClean="0"/>
              <a:t>v </a:t>
            </a:r>
            <a:r>
              <a:rPr lang="cs-CZ" b="1" dirty="0" smtClean="0"/>
              <a:t>ď,ť,ň</a:t>
            </a:r>
          </a:p>
          <a:p>
            <a:r>
              <a:rPr lang="cs-CZ" dirty="0" smtClean="0"/>
              <a:t>a souhlásky </a:t>
            </a:r>
            <a:r>
              <a:rPr lang="cs-CZ" b="1" dirty="0" smtClean="0"/>
              <a:t>k,h,ch,r </a:t>
            </a:r>
            <a:r>
              <a:rPr lang="cs-CZ" dirty="0" smtClean="0"/>
              <a:t>se mění v </a:t>
            </a:r>
            <a:r>
              <a:rPr lang="cs-CZ" b="1" dirty="0" smtClean="0"/>
              <a:t>c,z,š,ř,</a:t>
            </a:r>
          </a:p>
          <a:p>
            <a:r>
              <a:rPr lang="cs-CZ" dirty="0" smtClean="0"/>
              <a:t>např. lehce, dlouze, suše, dobře;</a:t>
            </a:r>
            <a:endParaRPr lang="cs-CZ" dirty="0"/>
          </a:p>
        </p:txBody>
      </p:sp>
      <p:pic>
        <p:nvPicPr>
          <p:cNvPr id="4" name="Obrázek 3" descr="MB9004394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6578" y="442913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Příslovce </a:t>
            </a:r>
            <a:r>
              <a:rPr lang="cs-CZ" b="1" dirty="0" smtClean="0"/>
              <a:t>většinou, trochu, domů, dolů </a:t>
            </a:r>
            <a:r>
              <a:rPr lang="cs-CZ" dirty="0" smtClean="0"/>
              <a:t>apod. vznikla ustrnutím prostého pádu podstatného jména.</a:t>
            </a:r>
          </a:p>
          <a:p>
            <a:endParaRPr lang="cs-CZ" dirty="0" smtClean="0"/>
          </a:p>
          <a:p>
            <a:r>
              <a:rPr lang="cs-CZ" dirty="0" smtClean="0"/>
              <a:t>Příslovce </a:t>
            </a:r>
            <a:r>
              <a:rPr lang="cs-CZ" b="1" dirty="0" smtClean="0"/>
              <a:t>nakonec, především, zpravidla, znenadání,včas,zcela, popřípadě </a:t>
            </a:r>
            <a:r>
              <a:rPr lang="cs-CZ" dirty="0" smtClean="0"/>
              <a:t>apod. vznikla spojením předložky s jiným slovem. Nazýváme je </a:t>
            </a:r>
            <a:r>
              <a:rPr lang="cs-CZ" b="1" dirty="0" smtClean="0"/>
              <a:t>příslovečné spřežky </a:t>
            </a:r>
            <a:r>
              <a:rPr lang="cs-CZ" dirty="0" smtClean="0"/>
              <a:t>a píšeme je jako jedno slovo dohromady.</a:t>
            </a:r>
            <a:endParaRPr lang="cs-CZ" dirty="0"/>
          </a:p>
        </p:txBody>
      </p:sp>
      <p:pic>
        <p:nvPicPr>
          <p:cNvPr id="6" name="Obrázek 5" descr="MB9002875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5140" y="4786322"/>
            <a:ext cx="1643074" cy="1643074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příslovcích</a:t>
            </a:r>
          </a:p>
          <a:p>
            <a:r>
              <a:rPr lang="cs-CZ" dirty="0" smtClean="0"/>
              <a:t>-skromně</a:t>
            </a:r>
          </a:p>
          <a:p>
            <a:r>
              <a:rPr lang="cs-CZ" dirty="0" smtClean="0"/>
              <a:t>-temně                  </a:t>
            </a:r>
            <a:r>
              <a:rPr lang="cs-CZ" b="1" dirty="0" smtClean="0"/>
              <a:t>píšeme –</a:t>
            </a:r>
            <a:r>
              <a:rPr lang="cs-CZ" b="1" dirty="0" err="1" smtClean="0"/>
              <a:t>mn</a:t>
            </a:r>
            <a:r>
              <a:rPr lang="cs-CZ" b="1" dirty="0" smtClean="0"/>
              <a:t>-,</a:t>
            </a:r>
            <a:endParaRPr lang="cs-CZ" dirty="0" smtClean="0"/>
          </a:p>
          <a:p>
            <a:r>
              <a:rPr lang="cs-CZ" dirty="0" smtClean="0"/>
              <a:t>-tajemně                     </a:t>
            </a:r>
            <a:r>
              <a:rPr lang="cs-CZ" b="1" dirty="0" smtClean="0"/>
              <a:t>protože</a:t>
            </a:r>
            <a:r>
              <a:rPr lang="cs-CZ" dirty="0" smtClean="0"/>
              <a:t>          </a:t>
            </a:r>
          </a:p>
          <a:p>
            <a:r>
              <a:rPr lang="cs-CZ" dirty="0" smtClean="0"/>
              <a:t>-rozumně             jsou utvořena od</a:t>
            </a:r>
          </a:p>
          <a:p>
            <a:r>
              <a:rPr lang="cs-CZ" dirty="0" smtClean="0"/>
              <a:t>-jemně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715140" y="192880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skromný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715140" y="2357430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temný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15140" y="2857496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tajemný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15140" y="3357562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rozumný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86578" y="3857628"/>
            <a:ext cx="1714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jemný</a:t>
            </a:r>
            <a:endParaRPr lang="cs-CZ" sz="2800" dirty="0"/>
          </a:p>
        </p:txBody>
      </p:sp>
      <p:pic>
        <p:nvPicPr>
          <p:cNvPr id="9" name="Obrázek 8" descr="MB9000226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42913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PŘÍSLOVCE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příslovcích</a:t>
            </a:r>
          </a:p>
          <a:p>
            <a:r>
              <a:rPr lang="cs-CZ" dirty="0" smtClean="0"/>
              <a:t>-lakomě                    </a:t>
            </a:r>
            <a:r>
              <a:rPr lang="cs-CZ" b="1" dirty="0" smtClean="0"/>
              <a:t>píšeme –m-,</a:t>
            </a:r>
            <a:endParaRPr lang="cs-CZ" dirty="0" smtClean="0"/>
          </a:p>
          <a:p>
            <a:r>
              <a:rPr lang="cs-CZ" dirty="0" smtClean="0"/>
              <a:t>-vědomě                        </a:t>
            </a:r>
            <a:r>
              <a:rPr lang="cs-CZ" b="1" dirty="0" smtClean="0"/>
              <a:t>protože</a:t>
            </a:r>
            <a:r>
              <a:rPr lang="cs-CZ" dirty="0" smtClean="0"/>
              <a:t>                  </a:t>
            </a:r>
          </a:p>
          <a:p>
            <a:r>
              <a:rPr lang="cs-CZ" dirty="0" smtClean="0"/>
              <a:t>-strmě                       jsou utvořena od</a:t>
            </a:r>
          </a:p>
          <a:p>
            <a:r>
              <a:rPr lang="cs-CZ" dirty="0" smtClean="0"/>
              <a:t>-zřejmě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58016" y="1857364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lakomý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58016" y="2357430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vědomý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58016" y="2857496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strmý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58016" y="3357562"/>
            <a:ext cx="16430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zřejmý</a:t>
            </a:r>
            <a:endParaRPr lang="cs-CZ" sz="2800" dirty="0"/>
          </a:p>
        </p:txBody>
      </p:sp>
      <p:pic>
        <p:nvPicPr>
          <p:cNvPr id="8" name="Obrázek 7" descr="MB9003542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4286256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357298"/>
            <a:ext cx="8543956" cy="535785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800" dirty="0" smtClean="0"/>
              <a:t>     </a:t>
            </a:r>
            <a:r>
              <a:rPr lang="cs-CZ" sz="4000" dirty="0" smtClean="0"/>
              <a:t>Park za městem vyhlížel tajem__. Na pokrm potřebujeme </a:t>
            </a:r>
            <a:r>
              <a:rPr lang="cs-CZ" sz="4000" dirty="0" err="1" smtClean="0"/>
              <a:t>jem</a:t>
            </a:r>
            <a:r>
              <a:rPr lang="cs-CZ" sz="4000" dirty="0" smtClean="0"/>
              <a:t>__ mleté maso. Na dovolené se cítil velmi příjem__. </a:t>
            </a:r>
            <a:r>
              <a:rPr lang="cs-CZ" sz="4000" dirty="0" err="1" smtClean="0"/>
              <a:t>Vzájem</a:t>
            </a:r>
            <a:r>
              <a:rPr lang="cs-CZ" sz="4000" dirty="0" smtClean="0"/>
              <a:t>__ si všichni pomáhali. Uvažoval jsi vůbec rozum__? Dříve lidé žili </a:t>
            </a:r>
            <a:r>
              <a:rPr lang="cs-CZ" sz="4000" dirty="0" err="1" smtClean="0"/>
              <a:t>skrom</a:t>
            </a:r>
            <a:r>
              <a:rPr lang="cs-CZ" sz="4000" dirty="0" smtClean="0"/>
              <a:t>__.</a:t>
            </a:r>
          </a:p>
          <a:p>
            <a:pPr>
              <a:buNone/>
            </a:pPr>
            <a:endParaRPr lang="cs-CZ" sz="2800" dirty="0" smtClean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–ně, -ě :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786710" y="1357298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00892" y="2000240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71868" y="3214686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15074" y="3214686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43306" y="4429132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14546" y="5000636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7300" dirty="0" smtClean="0"/>
              <a:t>Můj strýc </a:t>
            </a:r>
            <a:r>
              <a:rPr lang="cs-CZ" sz="7300" dirty="0" err="1" smtClean="0"/>
              <a:t>soukrom</a:t>
            </a:r>
            <a:r>
              <a:rPr lang="cs-CZ" sz="7300" dirty="0" smtClean="0"/>
              <a:t>__ hospodařil.</a:t>
            </a:r>
          </a:p>
          <a:p>
            <a:pPr>
              <a:buNone/>
            </a:pPr>
            <a:r>
              <a:rPr lang="cs-CZ" sz="7300" dirty="0" smtClean="0"/>
              <a:t>Tvářil se </a:t>
            </a:r>
            <a:r>
              <a:rPr lang="cs-CZ" sz="7300" dirty="0" err="1" smtClean="0"/>
              <a:t>sebevědom</a:t>
            </a:r>
            <a:r>
              <a:rPr lang="cs-CZ" sz="7300" dirty="0" smtClean="0"/>
              <a:t>__, ale byl </a:t>
            </a:r>
          </a:p>
          <a:p>
            <a:pPr>
              <a:buNone/>
            </a:pPr>
            <a:r>
              <a:rPr lang="cs-CZ" sz="7300" dirty="0" smtClean="0"/>
              <a:t>hloupý. Cesta do kopce se vinula </a:t>
            </a:r>
          </a:p>
          <a:p>
            <a:pPr>
              <a:buNone/>
            </a:pPr>
            <a:r>
              <a:rPr lang="cs-CZ" sz="7300" dirty="0" smtClean="0"/>
              <a:t>strm__. Tato skutečnost </a:t>
            </a:r>
          </a:p>
          <a:p>
            <a:pPr>
              <a:buNone/>
            </a:pPr>
            <a:r>
              <a:rPr lang="cs-CZ" sz="7300" dirty="0" smtClean="0"/>
              <a:t>význam__ovlivnila její chování.</a:t>
            </a:r>
          </a:p>
          <a:p>
            <a:pPr>
              <a:buNone/>
            </a:pPr>
            <a:r>
              <a:rPr lang="cs-CZ" sz="7300" dirty="0" err="1" smtClean="0"/>
              <a:t>Zřejm</a:t>
            </a:r>
            <a:r>
              <a:rPr lang="cs-CZ" sz="7300" dirty="0" smtClean="0"/>
              <a:t>__ o tom nevěděl. </a:t>
            </a:r>
          </a:p>
          <a:p>
            <a:pPr>
              <a:buNone/>
            </a:pPr>
            <a:endParaRPr lang="cs-CZ" sz="4000" dirty="0" smtClean="0"/>
          </a:p>
          <a:p>
            <a:pPr>
              <a:buNone/>
            </a:pPr>
            <a:r>
              <a:rPr lang="cs-CZ" sz="4000" dirty="0" smtClean="0"/>
              <a:t>                        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4876" y="1285860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43108" y="3714752"/>
            <a:ext cx="1071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ně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00628" y="1928802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71604" y="3143248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857356" y="4357694"/>
            <a:ext cx="7858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</a:rPr>
              <a:t>ě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357422" y="428604"/>
            <a:ext cx="50006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Doplň –ně, -ě:</a:t>
            </a:r>
            <a:endParaRPr lang="cs-CZ" sz="4000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</a:t>
            </a:r>
            <a:r>
              <a:rPr lang="cs-CZ" smtClean="0"/>
              <a:t>kliparty              z </a:t>
            </a:r>
            <a:r>
              <a:rPr lang="cs-CZ" dirty="0" smtClean="0"/>
              <a:t>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</a:p>
          <a:p>
            <a:endParaRPr lang="cs-CZ" dirty="0"/>
          </a:p>
        </p:txBody>
      </p:sp>
    </p:spTree>
  </p:cSld>
  <p:clrMapOvr>
    <a:masterClrMapping/>
  </p:clrMapOvr>
  <p:transition>
    <p:pull dir="ld"/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445</TotalTime>
  <Words>351</Words>
  <Application>Microsoft Office PowerPoint</Application>
  <PresentationFormat>Předvádění na obrazovce (4:3)</PresentationFormat>
  <Paragraphs>66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Administrativní</vt:lpstr>
      <vt:lpstr>Snímek 1</vt:lpstr>
      <vt:lpstr>Anotace</vt:lpstr>
      <vt:lpstr>PŘÍSLOVCE</vt:lpstr>
      <vt:lpstr>PŘÍSLOVCE</vt:lpstr>
      <vt:lpstr>PŘÍSLOVCE</vt:lpstr>
      <vt:lpstr>PŘÍSLOVCE</vt:lpstr>
      <vt:lpstr>Doplň –ně, -ě :</vt:lpstr>
      <vt:lpstr>Snímek 8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Your User Name</cp:lastModifiedBy>
  <cp:revision>72</cp:revision>
  <dcterms:created xsi:type="dcterms:W3CDTF">2011-06-20T10:40:08Z</dcterms:created>
  <dcterms:modified xsi:type="dcterms:W3CDTF">2012-11-24T18:58:51Z</dcterms:modified>
</cp:coreProperties>
</file>