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VY_32_INOVACE_20_Český jazyk pro 8. ročník_Pravopis velkých písmen IV.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Téma:Pravopis velkých písmen IV.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56D879A-5D47-4051-9F71-D8F9E57F2027}">
      <dgm:prSet/>
      <dgm:spPr/>
      <dgm:t>
        <a:bodyPr/>
        <a:lstStyle/>
        <a:p>
          <a:r>
            <a:rPr lang="cs-CZ" dirty="0" smtClean="0"/>
            <a:t>Vytvořeno: srpen 2012</a:t>
          </a:r>
          <a:endParaRPr lang="cs-CZ" dirty="0"/>
        </a:p>
      </dgm:t>
    </dgm:pt>
    <dgm:pt modelId="{D0645FE6-D404-4EAB-B872-0278FB957EBD}" type="parTrans" cxnId="{315B8BDD-CBB9-4168-9E25-3AFD47CDD1E1}">
      <dgm:prSet/>
      <dgm:spPr/>
      <dgm:t>
        <a:bodyPr/>
        <a:lstStyle/>
        <a:p>
          <a:endParaRPr lang="cs-CZ"/>
        </a:p>
      </dgm:t>
    </dgm:pt>
    <dgm:pt modelId="{95548EC6-F431-449F-8906-F5360256F9AC}" type="sibTrans" cxnId="{315B8BDD-CBB9-4168-9E25-3AFD47CDD1E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73B6DD1-5026-4E65-B561-1D6F889AE92F}" type="pres">
      <dgm:prSet presAssocID="{856D879A-5D47-4051-9F71-D8F9E57F2027}" presName="vertSpace6" presStyleLbl="node1" presStyleIdx="4" presStyleCnt="6"/>
      <dgm:spPr/>
    </dgm:pt>
    <dgm:pt modelId="{B5C2C83C-1CA5-45EF-96D3-A5C163BA5934}" type="pres">
      <dgm:prSet presAssocID="{856D879A-5D47-4051-9F71-D8F9E57F2027}" presName="circle6" presStyleLbl="node1" presStyleIdx="5" presStyleCnt="6"/>
      <dgm:spPr/>
    </dgm:pt>
    <dgm:pt modelId="{F5CC7103-E09A-401D-94F2-896FA9A15B18}" type="pres">
      <dgm:prSet presAssocID="{856D879A-5D47-4051-9F71-D8F9E57F202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56DC31-6CE6-40E8-8544-89B0F1D9288E}" type="pres">
      <dgm:prSet presAssocID="{856D879A-5D47-4051-9F71-D8F9E57F202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6B156D9-753D-4334-9143-225C8989493E}" type="presOf" srcId="{856D879A-5D47-4051-9F71-D8F9E57F2027}" destId="{F5CC7103-E09A-401D-94F2-896FA9A15B18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315B8BDD-CBB9-4168-9E25-3AFD47CDD1E1}" srcId="{757F3AB3-0718-4624-B441-E567A8F0AB56}" destId="{856D879A-5D47-4051-9F71-D8F9E57F2027}" srcOrd="5" destOrd="0" parTransId="{D0645FE6-D404-4EAB-B872-0278FB957EBD}" sibTransId="{95548EC6-F431-449F-8906-F5360256F9A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699C6DED-4720-4832-8C9D-3B3C0F6F879E}" type="presOf" srcId="{856D879A-5D47-4051-9F71-D8F9E57F2027}" destId="{F156DC31-6CE6-40E8-8544-89B0F1D9288E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253AE67C-8480-46AD-8DAA-C15CF108CD7C}" type="presParOf" srcId="{333A1088-737F-45CB-B68E-254E46348037}" destId="{473B6DD1-5026-4E65-B561-1D6F889AE92F}" srcOrd="15" destOrd="0" presId="urn:microsoft.com/office/officeart/2005/8/layout/target3"/>
    <dgm:cxn modelId="{BAFD8C1F-AC36-4D54-A515-EC30B0ABA3FA}" type="presParOf" srcId="{333A1088-737F-45CB-B68E-254E46348037}" destId="{B5C2C83C-1CA5-45EF-96D3-A5C163BA5934}" srcOrd="16" destOrd="0" presId="urn:microsoft.com/office/officeart/2005/8/layout/target3"/>
    <dgm:cxn modelId="{A7ED4EA1-43B9-4F78-9388-E4B02556CCC4}" type="presParOf" srcId="{333A1088-737F-45CB-B68E-254E46348037}" destId="{F5CC7103-E09A-401D-94F2-896FA9A15B18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9EF3002C-3ED2-478F-9C99-F12B62A9A113}" type="presParOf" srcId="{333A1088-737F-45CB-B68E-254E46348037}" destId="{F156DC31-6CE6-40E8-8544-89B0F1D9288E}" srcOrd="23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VY_32_INOVACE_20_Český jazyk pro 7. ročník_Pravopis velkých písmen IV.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Téma:Pravopis velkých písmen IV.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B5C2C83C-1CA5-45EF-96D3-A5C163BA5934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5CC7103-E09A-401D-94F2-896FA9A15B18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srpen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>
    <p:pull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pravidla.cz/vice/psani-velkych-pismen/?kapitola=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287988864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Učební materiál je určen pro žáky 8. ročníku, slouží k procvičení pravopisu velkých písmen. Text je určen pro interaktivní tabuli. Žáci mohou pracovat samostatně. Interaktivní tabule slouží ke zpětné kontrole. Na konci je připravena nápověda s hypertextovým odkazem do </a:t>
            </a:r>
            <a:r>
              <a:rPr lang="cs-CZ" dirty="0" smtClean="0"/>
              <a:t>Pr</a:t>
            </a:r>
            <a:r>
              <a:rPr lang="cs-CZ" dirty="0" smtClean="0"/>
              <a:t>avidel </a:t>
            </a:r>
            <a:r>
              <a:rPr lang="cs-CZ" dirty="0" smtClean="0"/>
              <a:t>českého pravopisu.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Rozhodni, kde bude velké písmeno: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   Hrady v </a:t>
            </a:r>
            <a:r>
              <a:rPr lang="cs-CZ" sz="3600" dirty="0" smtClean="0">
                <a:solidFill>
                  <a:srgbClr val="FF0000"/>
                </a:solidFill>
              </a:rPr>
              <a:t>ČECHÁCH</a:t>
            </a:r>
            <a:r>
              <a:rPr lang="cs-CZ" sz="3600" dirty="0" smtClean="0"/>
              <a:t>  patří na světě k těm nejhezčím. Turisty navštěvovaný je především </a:t>
            </a:r>
            <a:r>
              <a:rPr lang="cs-CZ" sz="3600" dirty="0" smtClean="0">
                <a:solidFill>
                  <a:srgbClr val="FF0000"/>
                </a:solidFill>
              </a:rPr>
              <a:t>PRAŽSKÝ HRAD</a:t>
            </a:r>
            <a:r>
              <a:rPr lang="cs-CZ" sz="3600" dirty="0" smtClean="0"/>
              <a:t>. Přestěhoval se z ulice </a:t>
            </a:r>
            <a:r>
              <a:rPr lang="cs-CZ" sz="3600" dirty="0" smtClean="0">
                <a:solidFill>
                  <a:srgbClr val="FF0000"/>
                </a:solidFill>
              </a:rPr>
              <a:t>NA HRADBÁCH  </a:t>
            </a:r>
            <a:r>
              <a:rPr lang="cs-CZ" sz="3600" dirty="0" smtClean="0"/>
              <a:t>na </a:t>
            </a:r>
            <a:r>
              <a:rPr lang="cs-CZ" sz="3600" dirty="0" smtClean="0">
                <a:solidFill>
                  <a:srgbClr val="FF0000"/>
                </a:solidFill>
              </a:rPr>
              <a:t>KOMENSKÉHO NÁMĚSTÍ.</a:t>
            </a:r>
            <a:r>
              <a:rPr lang="cs-CZ" sz="3600" dirty="0" smtClean="0"/>
              <a:t> 9. třídy navštívily v </a:t>
            </a:r>
            <a:r>
              <a:rPr lang="cs-CZ" sz="3600" dirty="0" smtClean="0">
                <a:solidFill>
                  <a:srgbClr val="FF0000"/>
                </a:solidFill>
              </a:rPr>
              <a:t>PRAZE POSLANECKOU SNĚMOVNU</a:t>
            </a:r>
            <a:r>
              <a:rPr lang="cs-CZ" sz="3600" dirty="0" smtClean="0"/>
              <a:t>. Úspěšně byla  zfilmována kniha </a:t>
            </a:r>
            <a:r>
              <a:rPr lang="cs-CZ" sz="3600" dirty="0" smtClean="0">
                <a:solidFill>
                  <a:srgbClr val="FF0000"/>
                </a:solidFill>
              </a:rPr>
              <a:t>A. JIRÁSKA PSOHLAVCI</a:t>
            </a:r>
            <a:r>
              <a:rPr lang="cs-CZ" sz="3600" dirty="0" smtClean="0"/>
              <a:t>. Na půdě stálo dědečkovo kolo značky </a:t>
            </a:r>
            <a:r>
              <a:rPr lang="cs-CZ" sz="3600" dirty="0" smtClean="0">
                <a:solidFill>
                  <a:srgbClr val="FF0000"/>
                </a:solidFill>
              </a:rPr>
              <a:t>FAVORIT. </a:t>
            </a:r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Správné řešení: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   Hrady v </a:t>
            </a:r>
            <a:r>
              <a:rPr lang="cs-CZ" sz="3600" dirty="0" smtClean="0">
                <a:solidFill>
                  <a:srgbClr val="FF0000"/>
                </a:solidFill>
              </a:rPr>
              <a:t>Čechách </a:t>
            </a:r>
            <a:r>
              <a:rPr lang="cs-CZ" sz="3600" dirty="0" smtClean="0"/>
              <a:t> patří na světě k těm nejhezčím. Turisty navštěvovaný je především </a:t>
            </a:r>
            <a:r>
              <a:rPr lang="cs-CZ" sz="3600" dirty="0" smtClean="0">
                <a:solidFill>
                  <a:srgbClr val="FF0000"/>
                </a:solidFill>
              </a:rPr>
              <a:t>Pražský Hrad</a:t>
            </a:r>
            <a:r>
              <a:rPr lang="cs-CZ" sz="3600" dirty="0" smtClean="0"/>
              <a:t>. Přestěhoval se z ulice </a:t>
            </a:r>
            <a:r>
              <a:rPr lang="cs-CZ" sz="3600" dirty="0" smtClean="0">
                <a:solidFill>
                  <a:srgbClr val="FF0000"/>
                </a:solidFill>
              </a:rPr>
              <a:t>Na Hradbách  </a:t>
            </a:r>
            <a:r>
              <a:rPr lang="cs-CZ" sz="3600" dirty="0" smtClean="0"/>
              <a:t>na </a:t>
            </a:r>
            <a:r>
              <a:rPr lang="cs-CZ" sz="3600" dirty="0" smtClean="0">
                <a:solidFill>
                  <a:srgbClr val="FF0000"/>
                </a:solidFill>
              </a:rPr>
              <a:t>Komenského náměstí</a:t>
            </a:r>
            <a:r>
              <a:rPr lang="cs-CZ" sz="3600" dirty="0" smtClean="0"/>
              <a:t>. 9. třídy navštívily v </a:t>
            </a:r>
            <a:r>
              <a:rPr lang="cs-CZ" sz="3600" dirty="0" smtClean="0">
                <a:solidFill>
                  <a:srgbClr val="FF0000"/>
                </a:solidFill>
              </a:rPr>
              <a:t>Praze Poslaneckou sněmovnu</a:t>
            </a:r>
            <a:r>
              <a:rPr lang="cs-CZ" sz="3600" dirty="0" smtClean="0"/>
              <a:t>. Úspěšně byla  zfilmována kniha </a:t>
            </a:r>
            <a:r>
              <a:rPr lang="cs-CZ" sz="3600" dirty="0" smtClean="0">
                <a:solidFill>
                  <a:srgbClr val="FF0000"/>
                </a:solidFill>
              </a:rPr>
              <a:t>A. Jiráska Psohlavci</a:t>
            </a:r>
            <a:r>
              <a:rPr lang="cs-CZ" sz="3600" dirty="0" smtClean="0"/>
              <a:t>. Na půdě stálo dědečkovo kolo značky </a:t>
            </a:r>
            <a:r>
              <a:rPr lang="cs-CZ" sz="3600" dirty="0" smtClean="0">
                <a:solidFill>
                  <a:srgbClr val="FF0000"/>
                </a:solidFill>
              </a:rPr>
              <a:t>Favorit.</a:t>
            </a:r>
            <a:r>
              <a:rPr lang="cs-CZ" sz="3600" dirty="0" smtClean="0"/>
              <a:t> </a:t>
            </a:r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3600" dirty="0" smtClean="0"/>
              <a:t>Musí to jet zařídit na </a:t>
            </a:r>
            <a:r>
              <a:rPr lang="cs-CZ" sz="3600" dirty="0" smtClean="0">
                <a:solidFill>
                  <a:srgbClr val="FF0000"/>
                </a:solidFill>
              </a:rPr>
              <a:t>KRAJSKÝ ÚŘAD </a:t>
            </a:r>
            <a:r>
              <a:rPr lang="cs-CZ" sz="3600" dirty="0" smtClean="0"/>
              <a:t>do </a:t>
            </a:r>
            <a:r>
              <a:rPr lang="cs-CZ" sz="3600" dirty="0" smtClean="0">
                <a:solidFill>
                  <a:srgbClr val="FF0000"/>
                </a:solidFill>
              </a:rPr>
              <a:t>ÚSTÍ NAD LABEM</a:t>
            </a:r>
            <a:r>
              <a:rPr lang="cs-CZ" sz="3600" dirty="0" smtClean="0"/>
              <a:t>. K nejvyšším  horám v </a:t>
            </a:r>
            <a:r>
              <a:rPr lang="cs-CZ" sz="3600" dirty="0" smtClean="0">
                <a:solidFill>
                  <a:srgbClr val="FF0000"/>
                </a:solidFill>
              </a:rPr>
              <a:t>KRKONOŠÍCH</a:t>
            </a:r>
            <a:r>
              <a:rPr lang="cs-CZ" sz="3600" dirty="0" smtClean="0"/>
              <a:t> patří </a:t>
            </a:r>
            <a:r>
              <a:rPr lang="cs-CZ" sz="3600" dirty="0" smtClean="0">
                <a:solidFill>
                  <a:srgbClr val="FF0000"/>
                </a:solidFill>
              </a:rPr>
              <a:t>ČERNÁ HORA v JÁNSKÝCH LÁZNÍCH</a:t>
            </a:r>
            <a:r>
              <a:rPr lang="cs-CZ" sz="3600" dirty="0" smtClean="0"/>
              <a:t>. Denně odebíráme </a:t>
            </a:r>
            <a:r>
              <a:rPr lang="cs-CZ" sz="3600" dirty="0" smtClean="0">
                <a:solidFill>
                  <a:srgbClr val="FF0000"/>
                </a:solidFill>
              </a:rPr>
              <a:t>MLADOU FRONTU, </a:t>
            </a:r>
            <a:r>
              <a:rPr lang="cs-CZ" sz="3600" dirty="0" smtClean="0"/>
              <a:t>bratr si rád přečte </a:t>
            </a:r>
            <a:r>
              <a:rPr lang="cs-CZ" sz="3600" dirty="0" smtClean="0">
                <a:solidFill>
                  <a:srgbClr val="FF0000"/>
                </a:solidFill>
              </a:rPr>
              <a:t>MATEŘÍDOUŠKU. </a:t>
            </a:r>
            <a:r>
              <a:rPr lang="cs-CZ" sz="3600" dirty="0" smtClean="0"/>
              <a:t>Strýc umí několik cizích jazyků, především se dobře domluví </a:t>
            </a:r>
            <a:r>
              <a:rPr lang="cs-CZ" sz="3600" dirty="0" smtClean="0">
                <a:solidFill>
                  <a:srgbClr val="FF0000"/>
                </a:solidFill>
              </a:rPr>
              <a:t>NĚMECKY, RUSKY A FRANCOUZSKY.</a:t>
            </a:r>
            <a:r>
              <a:rPr lang="cs-CZ" sz="3600" dirty="0" smtClean="0"/>
              <a:t> Naším sousedem je </a:t>
            </a:r>
            <a:r>
              <a:rPr lang="cs-CZ" sz="3600" dirty="0" smtClean="0">
                <a:solidFill>
                  <a:srgbClr val="FF0000"/>
                </a:solidFill>
              </a:rPr>
              <a:t>SPOLKOVÁ REPUBLIKA NĚMECKO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3600" dirty="0" smtClean="0"/>
              <a:t>Musí to jet zařídit na </a:t>
            </a:r>
            <a:r>
              <a:rPr lang="cs-CZ" sz="3600" dirty="0" smtClean="0">
                <a:solidFill>
                  <a:srgbClr val="FF0000"/>
                </a:solidFill>
              </a:rPr>
              <a:t>Krajský úřad </a:t>
            </a:r>
            <a:r>
              <a:rPr lang="cs-CZ" sz="3600" dirty="0" smtClean="0"/>
              <a:t>do </a:t>
            </a:r>
            <a:r>
              <a:rPr lang="cs-CZ" sz="3600" dirty="0" smtClean="0">
                <a:solidFill>
                  <a:srgbClr val="FF0000"/>
                </a:solidFill>
              </a:rPr>
              <a:t>Ústí nad Labem</a:t>
            </a:r>
            <a:r>
              <a:rPr lang="cs-CZ" sz="3600" dirty="0" smtClean="0"/>
              <a:t>. K nejvyšším  horám v </a:t>
            </a:r>
            <a:r>
              <a:rPr lang="cs-CZ" sz="3600" dirty="0" smtClean="0">
                <a:solidFill>
                  <a:srgbClr val="FF0000"/>
                </a:solidFill>
              </a:rPr>
              <a:t>Krkonoších</a:t>
            </a:r>
            <a:r>
              <a:rPr lang="cs-CZ" sz="3600" dirty="0" smtClean="0"/>
              <a:t> patří </a:t>
            </a:r>
            <a:r>
              <a:rPr lang="cs-CZ" sz="3600" dirty="0" smtClean="0">
                <a:solidFill>
                  <a:srgbClr val="FF0000"/>
                </a:solidFill>
              </a:rPr>
              <a:t>Černá hora v Jánských Lázních.</a:t>
            </a:r>
            <a:r>
              <a:rPr lang="cs-CZ" sz="3600" dirty="0" smtClean="0"/>
              <a:t> Denně odebíráme </a:t>
            </a:r>
            <a:r>
              <a:rPr lang="cs-CZ" sz="3600" dirty="0" smtClean="0">
                <a:solidFill>
                  <a:srgbClr val="FF0000"/>
                </a:solidFill>
              </a:rPr>
              <a:t>Mladou frontu,</a:t>
            </a:r>
            <a:r>
              <a:rPr lang="cs-CZ" sz="3600" dirty="0" smtClean="0"/>
              <a:t> bratr si rád přečte </a:t>
            </a:r>
            <a:r>
              <a:rPr lang="cs-CZ" sz="3600" dirty="0" smtClean="0">
                <a:solidFill>
                  <a:srgbClr val="FF0000"/>
                </a:solidFill>
              </a:rPr>
              <a:t>Mateřídoušku</a:t>
            </a:r>
            <a:r>
              <a:rPr lang="cs-CZ" sz="3600" dirty="0" smtClean="0"/>
              <a:t>. Strýc umí několik cizích jazyků, především se dobře domluví </a:t>
            </a:r>
            <a:r>
              <a:rPr lang="cs-CZ" sz="3600" dirty="0" smtClean="0">
                <a:solidFill>
                  <a:srgbClr val="FF0000"/>
                </a:solidFill>
              </a:rPr>
              <a:t>německy, rusky </a:t>
            </a:r>
            <a:r>
              <a:rPr lang="cs-CZ" sz="3600" dirty="0" smtClean="0"/>
              <a:t>a </a:t>
            </a:r>
            <a:r>
              <a:rPr lang="cs-CZ" sz="3600" dirty="0" smtClean="0">
                <a:solidFill>
                  <a:srgbClr val="FF0000"/>
                </a:solidFill>
              </a:rPr>
              <a:t>francouzsky.</a:t>
            </a:r>
            <a:r>
              <a:rPr lang="cs-CZ" sz="3600" dirty="0" smtClean="0"/>
              <a:t> Naším sousedem je </a:t>
            </a:r>
            <a:r>
              <a:rPr lang="cs-CZ" sz="3600" dirty="0" smtClean="0">
                <a:solidFill>
                  <a:srgbClr val="FF0000"/>
                </a:solidFill>
              </a:rPr>
              <a:t>Spolková republika Německo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NÁPOVĚDA: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v některých vlastních jménech žáci chybovali, zopakujte si znovu v Pravidlech českého pravopisu psaní velkých písmen.</a:t>
            </a:r>
          </a:p>
          <a:p>
            <a:r>
              <a:rPr lang="cs-CZ" dirty="0" smtClean="0"/>
              <a:t>V obrázku je ukryt hypertextový odkaz.</a:t>
            </a:r>
            <a:endParaRPr lang="cs-CZ" dirty="0"/>
          </a:p>
        </p:txBody>
      </p:sp>
      <p:pic>
        <p:nvPicPr>
          <p:cNvPr id="4" name="Obrázek 3" descr="MB900198771.JP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306" y="428625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výukovém materiálu byly použity  kliparty      z programu MS Word 2010 od firmy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dirty="0" smtClean="0"/>
              <a:t>. Na tento software máme zakoupenou licenci. 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  <p:transition>
    <p:pull dir="r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469</TotalTime>
  <Words>370</Words>
  <Application>Microsoft Office PowerPoint</Application>
  <PresentationFormat>Předvádění na obrazovce (4:3)</PresentationFormat>
  <Paragraphs>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Rozhodni, kde bude velké písmeno:</vt:lpstr>
      <vt:lpstr>Správné řešení:</vt:lpstr>
      <vt:lpstr>Snímek 5</vt:lpstr>
      <vt:lpstr>Snímek 6</vt:lpstr>
      <vt:lpstr>NÁPOVĚDA: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Your User Name</cp:lastModifiedBy>
  <cp:revision>72</cp:revision>
  <dcterms:created xsi:type="dcterms:W3CDTF">2011-06-20T10:40:08Z</dcterms:created>
  <dcterms:modified xsi:type="dcterms:W3CDTF">2012-11-24T18:25:19Z</dcterms:modified>
</cp:coreProperties>
</file>