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13"/>
  </p:notesMasterIdLst>
  <p:sldIdLst>
    <p:sldId id="267" r:id="rId2"/>
    <p:sldId id="256" r:id="rId3"/>
    <p:sldId id="258" r:id="rId4"/>
    <p:sldId id="266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1386DA-8FF0-4BD6-8FD8-CFB0539E9E79}" type="doc">
      <dgm:prSet loTypeId="urn:microsoft.com/office/officeart/2005/8/layout/vList5" loCatId="list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0055E2C9-0AB2-4726-965E-B34722CFD799}">
      <dgm:prSet phldrT="[Text]"/>
      <dgm:spPr/>
      <dgm:t>
        <a:bodyPr/>
        <a:lstStyle/>
        <a:p>
          <a:r>
            <a:rPr lang="cs-CZ" dirty="0" smtClean="0"/>
            <a:t>VERŠ</a:t>
          </a:r>
          <a:endParaRPr lang="cs-CZ" dirty="0"/>
        </a:p>
      </dgm:t>
    </dgm:pt>
    <dgm:pt modelId="{B499B1C3-8EEC-42B6-BFF6-21144BE76D7C}" type="parTrans" cxnId="{38027410-6622-44A1-AECD-9918A09FBB34}">
      <dgm:prSet/>
      <dgm:spPr/>
      <dgm:t>
        <a:bodyPr/>
        <a:lstStyle/>
        <a:p>
          <a:endParaRPr lang="cs-CZ"/>
        </a:p>
      </dgm:t>
    </dgm:pt>
    <dgm:pt modelId="{DF21DF14-6191-4237-8288-9C31712EED54}" type="sibTrans" cxnId="{38027410-6622-44A1-AECD-9918A09FBB34}">
      <dgm:prSet/>
      <dgm:spPr/>
      <dgm:t>
        <a:bodyPr/>
        <a:lstStyle/>
        <a:p>
          <a:endParaRPr lang="cs-CZ"/>
        </a:p>
      </dgm:t>
    </dgm:pt>
    <dgm:pt modelId="{773CA7DC-3316-4A8D-974B-0658069D35A8}">
      <dgm:prSet phldrT="[Text]" custT="1"/>
      <dgm:spPr/>
      <dgm:t>
        <a:bodyPr/>
        <a:lstStyle/>
        <a:p>
          <a:r>
            <a:rPr lang="cs-CZ" sz="2800" dirty="0" smtClean="0"/>
            <a:t>základní jednotka básně</a:t>
          </a:r>
          <a:endParaRPr lang="cs-CZ" sz="2800" dirty="0"/>
        </a:p>
      </dgm:t>
    </dgm:pt>
    <dgm:pt modelId="{0D05FFFE-6208-436A-A7BE-169B71AC3A40}" type="parTrans" cxnId="{85366577-C52F-48D6-A9EA-87AE41342E6D}">
      <dgm:prSet/>
      <dgm:spPr/>
      <dgm:t>
        <a:bodyPr/>
        <a:lstStyle/>
        <a:p>
          <a:endParaRPr lang="cs-CZ"/>
        </a:p>
      </dgm:t>
    </dgm:pt>
    <dgm:pt modelId="{79E67B26-FB6A-4D78-9B03-9AB7EA1C6F46}" type="sibTrans" cxnId="{85366577-C52F-48D6-A9EA-87AE41342E6D}">
      <dgm:prSet/>
      <dgm:spPr/>
      <dgm:t>
        <a:bodyPr/>
        <a:lstStyle/>
        <a:p>
          <a:endParaRPr lang="cs-CZ"/>
        </a:p>
      </dgm:t>
    </dgm:pt>
    <dgm:pt modelId="{9E411719-080F-4ABF-9781-104A2B147A30}">
      <dgm:prSet phldrT="[Text]" custT="1"/>
      <dgm:spPr/>
      <dgm:t>
        <a:bodyPr/>
        <a:lstStyle/>
        <a:p>
          <a:r>
            <a:rPr lang="cs-CZ" sz="2800" dirty="0" smtClean="0"/>
            <a:t>zapisuje se do jednoho řádku</a:t>
          </a:r>
          <a:endParaRPr lang="cs-CZ" sz="2800" dirty="0"/>
        </a:p>
      </dgm:t>
    </dgm:pt>
    <dgm:pt modelId="{B43F1C29-AA79-4B37-A630-671955331B2D}" type="parTrans" cxnId="{0ABEB6CB-0AAF-4CB0-B8B8-5BA036916CDF}">
      <dgm:prSet/>
      <dgm:spPr/>
      <dgm:t>
        <a:bodyPr/>
        <a:lstStyle/>
        <a:p>
          <a:endParaRPr lang="cs-CZ"/>
        </a:p>
      </dgm:t>
    </dgm:pt>
    <dgm:pt modelId="{5DA06B65-DE2E-47D2-A737-9CB238113D53}" type="sibTrans" cxnId="{0ABEB6CB-0AAF-4CB0-B8B8-5BA036916CDF}">
      <dgm:prSet/>
      <dgm:spPr/>
      <dgm:t>
        <a:bodyPr/>
        <a:lstStyle/>
        <a:p>
          <a:endParaRPr lang="cs-CZ"/>
        </a:p>
      </dgm:t>
    </dgm:pt>
    <dgm:pt modelId="{4B9758EA-513D-421B-B8F7-4304CFA22317}">
      <dgm:prSet phldrT="[Text]"/>
      <dgm:spPr/>
      <dgm:t>
        <a:bodyPr/>
        <a:lstStyle/>
        <a:p>
          <a:r>
            <a:rPr lang="cs-CZ" dirty="0" smtClean="0"/>
            <a:t>RÝM</a:t>
          </a:r>
          <a:endParaRPr lang="cs-CZ" dirty="0"/>
        </a:p>
      </dgm:t>
    </dgm:pt>
    <dgm:pt modelId="{D0F15D47-9A42-4A13-B48D-7632CC94028D}" type="parTrans" cxnId="{BD67F29A-C3E2-4883-91F1-B7B977CF17C7}">
      <dgm:prSet/>
      <dgm:spPr/>
      <dgm:t>
        <a:bodyPr/>
        <a:lstStyle/>
        <a:p>
          <a:endParaRPr lang="cs-CZ"/>
        </a:p>
      </dgm:t>
    </dgm:pt>
    <dgm:pt modelId="{6E1BEDAF-8722-4D6C-B010-3884101595A9}" type="sibTrans" cxnId="{BD67F29A-C3E2-4883-91F1-B7B977CF17C7}">
      <dgm:prSet/>
      <dgm:spPr/>
      <dgm:t>
        <a:bodyPr/>
        <a:lstStyle/>
        <a:p>
          <a:endParaRPr lang="cs-CZ"/>
        </a:p>
      </dgm:t>
    </dgm:pt>
    <dgm:pt modelId="{46462B0C-1C39-4FE9-8A84-4B6565E168FC}">
      <dgm:prSet phldrT="[Text]" custT="1"/>
      <dgm:spPr/>
      <dgm:t>
        <a:bodyPr/>
        <a:lstStyle/>
        <a:p>
          <a:r>
            <a:rPr lang="cs-CZ" sz="2800" dirty="0" smtClean="0"/>
            <a:t>zvuková shoda konců slov na konci veršů</a:t>
          </a:r>
          <a:endParaRPr lang="cs-CZ" sz="2800" dirty="0"/>
        </a:p>
      </dgm:t>
    </dgm:pt>
    <dgm:pt modelId="{CB61AC8D-9FFE-4679-82C9-64B11B418954}" type="parTrans" cxnId="{0366C6C0-6E6B-4665-928B-BDE9B18CA902}">
      <dgm:prSet/>
      <dgm:spPr/>
      <dgm:t>
        <a:bodyPr/>
        <a:lstStyle/>
        <a:p>
          <a:endParaRPr lang="cs-CZ"/>
        </a:p>
      </dgm:t>
    </dgm:pt>
    <dgm:pt modelId="{5E685975-732A-468B-91D8-4EBAA667B245}" type="sibTrans" cxnId="{0366C6C0-6E6B-4665-928B-BDE9B18CA902}">
      <dgm:prSet/>
      <dgm:spPr/>
      <dgm:t>
        <a:bodyPr/>
        <a:lstStyle/>
        <a:p>
          <a:endParaRPr lang="cs-CZ"/>
        </a:p>
      </dgm:t>
    </dgm:pt>
    <dgm:pt modelId="{92975252-F8A7-48A9-B561-FA89A62FECF9}">
      <dgm:prSet phldrT="[Text]"/>
      <dgm:spPr/>
      <dgm:t>
        <a:bodyPr/>
        <a:lstStyle/>
        <a:p>
          <a:r>
            <a:rPr lang="cs-CZ" dirty="0" smtClean="0"/>
            <a:t>SLOKA</a:t>
          </a:r>
          <a:endParaRPr lang="cs-CZ" dirty="0"/>
        </a:p>
      </dgm:t>
    </dgm:pt>
    <dgm:pt modelId="{62F789FE-1220-43E3-9C39-7943F35611DC}" type="parTrans" cxnId="{FA2D6C01-EA73-420E-974E-FC5D3D613CFC}">
      <dgm:prSet/>
      <dgm:spPr/>
      <dgm:t>
        <a:bodyPr/>
        <a:lstStyle/>
        <a:p>
          <a:endParaRPr lang="cs-CZ"/>
        </a:p>
      </dgm:t>
    </dgm:pt>
    <dgm:pt modelId="{0613DC27-A066-4159-9158-6567C112B19D}" type="sibTrans" cxnId="{FA2D6C01-EA73-420E-974E-FC5D3D613CFC}">
      <dgm:prSet/>
      <dgm:spPr/>
      <dgm:t>
        <a:bodyPr/>
        <a:lstStyle/>
        <a:p>
          <a:endParaRPr lang="cs-CZ"/>
        </a:p>
      </dgm:t>
    </dgm:pt>
    <dgm:pt modelId="{0849A3CF-FC58-43E5-A971-8428085E7A60}">
      <dgm:prSet phldrT="[Text]" custT="1"/>
      <dgm:spPr/>
      <dgm:t>
        <a:bodyPr/>
        <a:lstStyle/>
        <a:p>
          <a:r>
            <a:rPr lang="cs-CZ" sz="2800" dirty="0" smtClean="0"/>
            <a:t>graficky oddělený celek v básni, který se pravidelně opakuje</a:t>
          </a:r>
          <a:endParaRPr lang="cs-CZ" sz="2800" dirty="0"/>
        </a:p>
      </dgm:t>
    </dgm:pt>
    <dgm:pt modelId="{7B59BBDC-5740-4C47-87D7-0915ED36A4A3}" type="parTrans" cxnId="{E2F7D801-F29C-4D98-9C8E-B852DA92A68F}">
      <dgm:prSet/>
      <dgm:spPr/>
      <dgm:t>
        <a:bodyPr/>
        <a:lstStyle/>
        <a:p>
          <a:endParaRPr lang="cs-CZ"/>
        </a:p>
      </dgm:t>
    </dgm:pt>
    <dgm:pt modelId="{AAF25C01-48C9-42D9-A01C-0816362BE380}" type="sibTrans" cxnId="{E2F7D801-F29C-4D98-9C8E-B852DA92A68F}">
      <dgm:prSet/>
      <dgm:spPr/>
      <dgm:t>
        <a:bodyPr/>
        <a:lstStyle/>
        <a:p>
          <a:endParaRPr lang="cs-CZ"/>
        </a:p>
      </dgm:t>
    </dgm:pt>
    <dgm:pt modelId="{C3356A81-6E8A-48CA-ACCB-3AC37ED40CDB}" type="pres">
      <dgm:prSet presAssocID="{C21386DA-8FF0-4BD6-8FD8-CFB0539E9E7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BE6387E-B58B-4D91-A56E-0DB1025E2612}" type="pres">
      <dgm:prSet presAssocID="{0055E2C9-0AB2-4726-965E-B34722CFD799}" presName="linNode" presStyleCnt="0"/>
      <dgm:spPr/>
    </dgm:pt>
    <dgm:pt modelId="{6AFDD92B-0EAC-48C2-97EE-01D7AFBA4473}" type="pres">
      <dgm:prSet presAssocID="{0055E2C9-0AB2-4726-965E-B34722CFD799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13275A-3896-4BA9-AADC-DCD6CD0F5E9B}" type="pres">
      <dgm:prSet presAssocID="{0055E2C9-0AB2-4726-965E-B34722CFD799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7EAE4B-2BB7-4D67-BE05-34BA21A97E92}" type="pres">
      <dgm:prSet presAssocID="{DF21DF14-6191-4237-8288-9C31712EED54}" presName="sp" presStyleCnt="0"/>
      <dgm:spPr/>
    </dgm:pt>
    <dgm:pt modelId="{246F0537-674C-4677-B417-82A5EF1EFA8D}" type="pres">
      <dgm:prSet presAssocID="{4B9758EA-513D-421B-B8F7-4304CFA22317}" presName="linNode" presStyleCnt="0"/>
      <dgm:spPr/>
    </dgm:pt>
    <dgm:pt modelId="{53367934-9468-445E-8DA5-6934C46C3B83}" type="pres">
      <dgm:prSet presAssocID="{4B9758EA-513D-421B-B8F7-4304CFA22317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4FD69F-9799-4BB1-97AA-BDEB8580DC13}" type="pres">
      <dgm:prSet presAssocID="{4B9758EA-513D-421B-B8F7-4304CFA22317}" presName="descendantText" presStyleLbl="alignAccFollowNode1" presStyleIdx="1" presStyleCnt="3" custLinFactNeighborX="-2263" custLinFactNeighborY="280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5A6E65-6D4E-42A6-B2CB-E25AC5FE9CEC}" type="pres">
      <dgm:prSet presAssocID="{6E1BEDAF-8722-4D6C-B010-3884101595A9}" presName="sp" presStyleCnt="0"/>
      <dgm:spPr/>
    </dgm:pt>
    <dgm:pt modelId="{4140388F-3B55-4801-BA38-536735829A30}" type="pres">
      <dgm:prSet presAssocID="{92975252-F8A7-48A9-B561-FA89A62FECF9}" presName="linNode" presStyleCnt="0"/>
      <dgm:spPr/>
    </dgm:pt>
    <dgm:pt modelId="{AEFCE346-3113-4045-97A2-9CAE526FBDF1}" type="pres">
      <dgm:prSet presAssocID="{92975252-F8A7-48A9-B561-FA89A62FECF9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568553-5A83-4131-93A5-BF376FBDB4AF}" type="pres">
      <dgm:prSet presAssocID="{92975252-F8A7-48A9-B561-FA89A62FECF9}" presName="descendantText" presStyleLbl="alignAccFollowNode1" presStyleIdx="2" presStyleCnt="3" custLinFactNeighborX="5453" custLinFactNeighborY="-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BEB6CB-0AAF-4CB0-B8B8-5BA036916CDF}" srcId="{0055E2C9-0AB2-4726-965E-B34722CFD799}" destId="{9E411719-080F-4ABF-9781-104A2B147A30}" srcOrd="1" destOrd="0" parTransId="{B43F1C29-AA79-4B37-A630-671955331B2D}" sibTransId="{5DA06B65-DE2E-47D2-A737-9CB238113D53}"/>
    <dgm:cxn modelId="{0366C6C0-6E6B-4665-928B-BDE9B18CA902}" srcId="{4B9758EA-513D-421B-B8F7-4304CFA22317}" destId="{46462B0C-1C39-4FE9-8A84-4B6565E168FC}" srcOrd="0" destOrd="0" parTransId="{CB61AC8D-9FFE-4679-82C9-64B11B418954}" sibTransId="{5E685975-732A-468B-91D8-4EBAA667B245}"/>
    <dgm:cxn modelId="{0004FE1D-87D8-4EF8-B680-7D48EBBD341D}" type="presOf" srcId="{9E411719-080F-4ABF-9781-104A2B147A30}" destId="{4413275A-3896-4BA9-AADC-DCD6CD0F5E9B}" srcOrd="0" destOrd="1" presId="urn:microsoft.com/office/officeart/2005/8/layout/vList5"/>
    <dgm:cxn modelId="{64E4CCB5-0E4D-4ED7-921A-FFBE3C166C87}" type="presOf" srcId="{C21386DA-8FF0-4BD6-8FD8-CFB0539E9E79}" destId="{C3356A81-6E8A-48CA-ACCB-3AC37ED40CDB}" srcOrd="0" destOrd="0" presId="urn:microsoft.com/office/officeart/2005/8/layout/vList5"/>
    <dgm:cxn modelId="{85366577-C52F-48D6-A9EA-87AE41342E6D}" srcId="{0055E2C9-0AB2-4726-965E-B34722CFD799}" destId="{773CA7DC-3316-4A8D-974B-0658069D35A8}" srcOrd="0" destOrd="0" parTransId="{0D05FFFE-6208-436A-A7BE-169B71AC3A40}" sibTransId="{79E67B26-FB6A-4D78-9B03-9AB7EA1C6F46}"/>
    <dgm:cxn modelId="{42FBFC2D-D529-437C-9A89-0B025D53AAE1}" type="presOf" srcId="{4B9758EA-513D-421B-B8F7-4304CFA22317}" destId="{53367934-9468-445E-8DA5-6934C46C3B83}" srcOrd="0" destOrd="0" presId="urn:microsoft.com/office/officeart/2005/8/layout/vList5"/>
    <dgm:cxn modelId="{BE922A0B-B0C6-4489-8A63-4BD4267A903F}" type="presOf" srcId="{46462B0C-1C39-4FE9-8A84-4B6565E168FC}" destId="{7B4FD69F-9799-4BB1-97AA-BDEB8580DC13}" srcOrd="0" destOrd="0" presId="urn:microsoft.com/office/officeart/2005/8/layout/vList5"/>
    <dgm:cxn modelId="{A9079C45-D4DD-4D58-BB90-4E90A6826980}" type="presOf" srcId="{0849A3CF-FC58-43E5-A971-8428085E7A60}" destId="{FF568553-5A83-4131-93A5-BF376FBDB4AF}" srcOrd="0" destOrd="0" presId="urn:microsoft.com/office/officeart/2005/8/layout/vList5"/>
    <dgm:cxn modelId="{FA2D6C01-EA73-420E-974E-FC5D3D613CFC}" srcId="{C21386DA-8FF0-4BD6-8FD8-CFB0539E9E79}" destId="{92975252-F8A7-48A9-B561-FA89A62FECF9}" srcOrd="2" destOrd="0" parTransId="{62F789FE-1220-43E3-9C39-7943F35611DC}" sibTransId="{0613DC27-A066-4159-9158-6567C112B19D}"/>
    <dgm:cxn modelId="{AE479237-4CE4-4158-8736-2B95BFD6676E}" type="presOf" srcId="{92975252-F8A7-48A9-B561-FA89A62FECF9}" destId="{AEFCE346-3113-4045-97A2-9CAE526FBDF1}" srcOrd="0" destOrd="0" presId="urn:microsoft.com/office/officeart/2005/8/layout/vList5"/>
    <dgm:cxn modelId="{BD67F29A-C3E2-4883-91F1-B7B977CF17C7}" srcId="{C21386DA-8FF0-4BD6-8FD8-CFB0539E9E79}" destId="{4B9758EA-513D-421B-B8F7-4304CFA22317}" srcOrd="1" destOrd="0" parTransId="{D0F15D47-9A42-4A13-B48D-7632CC94028D}" sibTransId="{6E1BEDAF-8722-4D6C-B010-3884101595A9}"/>
    <dgm:cxn modelId="{38027410-6622-44A1-AECD-9918A09FBB34}" srcId="{C21386DA-8FF0-4BD6-8FD8-CFB0539E9E79}" destId="{0055E2C9-0AB2-4726-965E-B34722CFD799}" srcOrd="0" destOrd="0" parTransId="{B499B1C3-8EEC-42B6-BFF6-21144BE76D7C}" sibTransId="{DF21DF14-6191-4237-8288-9C31712EED54}"/>
    <dgm:cxn modelId="{FB79A907-A14C-4992-A7DE-AC93985A215B}" type="presOf" srcId="{773CA7DC-3316-4A8D-974B-0658069D35A8}" destId="{4413275A-3896-4BA9-AADC-DCD6CD0F5E9B}" srcOrd="0" destOrd="0" presId="urn:microsoft.com/office/officeart/2005/8/layout/vList5"/>
    <dgm:cxn modelId="{E2F7D801-F29C-4D98-9C8E-B852DA92A68F}" srcId="{92975252-F8A7-48A9-B561-FA89A62FECF9}" destId="{0849A3CF-FC58-43E5-A971-8428085E7A60}" srcOrd="0" destOrd="0" parTransId="{7B59BBDC-5740-4C47-87D7-0915ED36A4A3}" sibTransId="{AAF25C01-48C9-42D9-A01C-0816362BE380}"/>
    <dgm:cxn modelId="{865F4C99-2CB9-46C3-ACEA-2548DBC68D90}" type="presOf" srcId="{0055E2C9-0AB2-4726-965E-B34722CFD799}" destId="{6AFDD92B-0EAC-48C2-97EE-01D7AFBA4473}" srcOrd="0" destOrd="0" presId="urn:microsoft.com/office/officeart/2005/8/layout/vList5"/>
    <dgm:cxn modelId="{23581C9C-C3DF-419B-AC02-67407E2BB853}" type="presParOf" srcId="{C3356A81-6E8A-48CA-ACCB-3AC37ED40CDB}" destId="{1BE6387E-B58B-4D91-A56E-0DB1025E2612}" srcOrd="0" destOrd="0" presId="urn:microsoft.com/office/officeart/2005/8/layout/vList5"/>
    <dgm:cxn modelId="{669C2B5D-1AA1-4445-87D7-D5B70165FAE0}" type="presParOf" srcId="{1BE6387E-B58B-4D91-A56E-0DB1025E2612}" destId="{6AFDD92B-0EAC-48C2-97EE-01D7AFBA4473}" srcOrd="0" destOrd="0" presId="urn:microsoft.com/office/officeart/2005/8/layout/vList5"/>
    <dgm:cxn modelId="{7A09128E-3B53-4B01-9DCD-5FEC71F88596}" type="presParOf" srcId="{1BE6387E-B58B-4D91-A56E-0DB1025E2612}" destId="{4413275A-3896-4BA9-AADC-DCD6CD0F5E9B}" srcOrd="1" destOrd="0" presId="urn:microsoft.com/office/officeart/2005/8/layout/vList5"/>
    <dgm:cxn modelId="{A4D582F0-53C1-4F3C-AB37-BFE0A3F87514}" type="presParOf" srcId="{C3356A81-6E8A-48CA-ACCB-3AC37ED40CDB}" destId="{4D7EAE4B-2BB7-4D67-BE05-34BA21A97E92}" srcOrd="1" destOrd="0" presId="urn:microsoft.com/office/officeart/2005/8/layout/vList5"/>
    <dgm:cxn modelId="{0EC1C506-C7B4-49B3-A0E4-317A689E1498}" type="presParOf" srcId="{C3356A81-6E8A-48CA-ACCB-3AC37ED40CDB}" destId="{246F0537-674C-4677-B417-82A5EF1EFA8D}" srcOrd="2" destOrd="0" presId="urn:microsoft.com/office/officeart/2005/8/layout/vList5"/>
    <dgm:cxn modelId="{CE615451-7A58-4851-9886-54D03025800D}" type="presParOf" srcId="{246F0537-674C-4677-B417-82A5EF1EFA8D}" destId="{53367934-9468-445E-8DA5-6934C46C3B83}" srcOrd="0" destOrd="0" presId="urn:microsoft.com/office/officeart/2005/8/layout/vList5"/>
    <dgm:cxn modelId="{D9D7E840-2084-461B-BDCC-9023BB1446AE}" type="presParOf" srcId="{246F0537-674C-4677-B417-82A5EF1EFA8D}" destId="{7B4FD69F-9799-4BB1-97AA-BDEB8580DC13}" srcOrd="1" destOrd="0" presId="urn:microsoft.com/office/officeart/2005/8/layout/vList5"/>
    <dgm:cxn modelId="{06E17005-0C51-41E7-9022-78049EC5BD2A}" type="presParOf" srcId="{C3356A81-6E8A-48CA-ACCB-3AC37ED40CDB}" destId="{BC5A6E65-6D4E-42A6-B2CB-E25AC5FE9CEC}" srcOrd="3" destOrd="0" presId="urn:microsoft.com/office/officeart/2005/8/layout/vList5"/>
    <dgm:cxn modelId="{492DD480-9C43-4E11-AEAF-4693A290D4D7}" type="presParOf" srcId="{C3356A81-6E8A-48CA-ACCB-3AC37ED40CDB}" destId="{4140388F-3B55-4801-BA38-536735829A30}" srcOrd="4" destOrd="0" presId="urn:microsoft.com/office/officeart/2005/8/layout/vList5"/>
    <dgm:cxn modelId="{8B2F9249-F873-4971-BD22-7973817D937B}" type="presParOf" srcId="{4140388F-3B55-4801-BA38-536735829A30}" destId="{AEFCE346-3113-4045-97A2-9CAE526FBDF1}" srcOrd="0" destOrd="0" presId="urn:microsoft.com/office/officeart/2005/8/layout/vList5"/>
    <dgm:cxn modelId="{5D569835-77C7-4608-931B-01B4FD6D204D}" type="presParOf" srcId="{4140388F-3B55-4801-BA38-536735829A30}" destId="{FF568553-5A83-4131-93A5-BF376FBDB4A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13275A-3896-4BA9-AADC-DCD6CD0F5E9B}">
      <dsp:nvSpPr>
        <dsp:cNvPr id="0" name=""/>
        <dsp:cNvSpPr/>
      </dsp:nvSpPr>
      <dsp:spPr>
        <a:xfrm rot="5400000">
          <a:off x="4666354" y="-1708849"/>
          <a:ext cx="1243825" cy="4977192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základní jednotka básně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zapisuje se do jednoho řádku</a:t>
          </a:r>
          <a:endParaRPr lang="cs-CZ" sz="2800" kern="1200" dirty="0"/>
        </a:p>
      </dsp:txBody>
      <dsp:txXfrm rot="-5400000">
        <a:off x="2799671" y="218553"/>
        <a:ext cx="4916473" cy="1122387"/>
      </dsp:txXfrm>
    </dsp:sp>
    <dsp:sp modelId="{6AFDD92B-0EAC-48C2-97EE-01D7AFBA4473}">
      <dsp:nvSpPr>
        <dsp:cNvPr id="0" name=""/>
        <dsp:cNvSpPr/>
      </dsp:nvSpPr>
      <dsp:spPr>
        <a:xfrm>
          <a:off x="0" y="2355"/>
          <a:ext cx="2799671" cy="1554782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VERŠ</a:t>
          </a:r>
          <a:endParaRPr lang="cs-CZ" sz="5800" kern="1200" dirty="0"/>
        </a:p>
      </dsp:txBody>
      <dsp:txXfrm>
        <a:off x="75898" y="78253"/>
        <a:ext cx="2647875" cy="1402986"/>
      </dsp:txXfrm>
    </dsp:sp>
    <dsp:sp modelId="{7B4FD69F-9799-4BB1-97AA-BDEB8580DC13}">
      <dsp:nvSpPr>
        <dsp:cNvPr id="0" name=""/>
        <dsp:cNvSpPr/>
      </dsp:nvSpPr>
      <dsp:spPr>
        <a:xfrm rot="5400000">
          <a:off x="4602998" y="-41464"/>
          <a:ext cx="1243825" cy="4977192"/>
        </a:xfrm>
        <a:prstGeom prst="round2SameRect">
          <a:avLst/>
        </a:prstGeom>
        <a:solidFill>
          <a:schemeClr val="accent4">
            <a:tint val="40000"/>
            <a:alpha val="90000"/>
            <a:hueOff val="-4352041"/>
            <a:satOff val="28525"/>
            <a:lumOff val="1219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-4352041"/>
              <a:satOff val="28525"/>
              <a:lumOff val="1219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zvuková shoda konců slov na konci veršů</a:t>
          </a:r>
          <a:endParaRPr lang="cs-CZ" sz="2800" kern="1200" dirty="0"/>
        </a:p>
      </dsp:txBody>
      <dsp:txXfrm rot="-5400000">
        <a:off x="2736315" y="1885938"/>
        <a:ext cx="4916473" cy="1122387"/>
      </dsp:txXfrm>
    </dsp:sp>
    <dsp:sp modelId="{53367934-9468-445E-8DA5-6934C46C3B83}">
      <dsp:nvSpPr>
        <dsp:cNvPr id="0" name=""/>
        <dsp:cNvSpPr/>
      </dsp:nvSpPr>
      <dsp:spPr>
        <a:xfrm>
          <a:off x="0" y="1634876"/>
          <a:ext cx="2799671" cy="1554782"/>
        </a:xfrm>
        <a:prstGeom prst="roundRect">
          <a:avLst/>
        </a:prstGeom>
        <a:gradFill rotWithShape="0">
          <a:gsLst>
            <a:gs pos="0">
              <a:schemeClr val="accent4">
                <a:hueOff val="-4135930"/>
                <a:satOff val="23223"/>
                <a:lumOff val="-1078"/>
                <a:alphaOff val="0"/>
                <a:lumMod val="95000"/>
              </a:schemeClr>
            </a:gs>
            <a:gs pos="100000">
              <a:schemeClr val="accent4">
                <a:hueOff val="-4135930"/>
                <a:satOff val="23223"/>
                <a:lumOff val="-1078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RÝM</a:t>
          </a:r>
          <a:endParaRPr lang="cs-CZ" sz="5800" kern="1200" dirty="0"/>
        </a:p>
      </dsp:txBody>
      <dsp:txXfrm>
        <a:off x="75898" y="1710774"/>
        <a:ext cx="2647875" cy="1402986"/>
      </dsp:txXfrm>
    </dsp:sp>
    <dsp:sp modelId="{FF568553-5A83-4131-93A5-BF376FBDB4AF}">
      <dsp:nvSpPr>
        <dsp:cNvPr id="0" name=""/>
        <dsp:cNvSpPr/>
      </dsp:nvSpPr>
      <dsp:spPr>
        <a:xfrm rot="5400000">
          <a:off x="4666354" y="1555608"/>
          <a:ext cx="1243825" cy="4977192"/>
        </a:xfrm>
        <a:prstGeom prst="round2SameRect">
          <a:avLst/>
        </a:prstGeom>
        <a:solidFill>
          <a:schemeClr val="accent4">
            <a:tint val="40000"/>
            <a:alpha val="90000"/>
            <a:hueOff val="-8704081"/>
            <a:satOff val="57049"/>
            <a:lumOff val="2439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-8704081"/>
              <a:satOff val="57049"/>
              <a:lumOff val="2439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graficky oddělený celek v básni, který se pravidelně opakuje</a:t>
          </a:r>
          <a:endParaRPr lang="cs-CZ" sz="2800" kern="1200" dirty="0"/>
        </a:p>
      </dsp:txBody>
      <dsp:txXfrm rot="-5400000">
        <a:off x="2799671" y="3483011"/>
        <a:ext cx="4916473" cy="1122387"/>
      </dsp:txXfrm>
    </dsp:sp>
    <dsp:sp modelId="{AEFCE346-3113-4045-97A2-9CAE526FBDF1}">
      <dsp:nvSpPr>
        <dsp:cNvPr id="0" name=""/>
        <dsp:cNvSpPr/>
      </dsp:nvSpPr>
      <dsp:spPr>
        <a:xfrm>
          <a:off x="0" y="3267398"/>
          <a:ext cx="2799671" cy="1554782"/>
        </a:xfrm>
        <a:prstGeom prst="roundRect">
          <a:avLst/>
        </a:prstGeom>
        <a:gradFill rotWithShape="0">
          <a:gsLst>
            <a:gs pos="0">
              <a:schemeClr val="accent4">
                <a:hueOff val="-8271860"/>
                <a:satOff val="46445"/>
                <a:lumOff val="-2156"/>
                <a:alphaOff val="0"/>
                <a:lumMod val="95000"/>
              </a:schemeClr>
            </a:gs>
            <a:gs pos="100000">
              <a:schemeClr val="accent4">
                <a:hueOff val="-8271860"/>
                <a:satOff val="46445"/>
                <a:lumOff val="-2156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SLOKA</a:t>
          </a:r>
          <a:endParaRPr lang="cs-CZ" sz="5800" kern="1200" dirty="0"/>
        </a:p>
      </dsp:txBody>
      <dsp:txXfrm>
        <a:off x="75898" y="3343296"/>
        <a:ext cx="2647875" cy="14029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D03AF8-635F-4A3C-80EB-08DB20F57B59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4F40D3-08CD-40A5-8E0A-D5728BCAA4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804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A4E1-722C-4C67-B123-981F6E95D9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C5B53-B354-4826-9C6F-FDEE1575E3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A4E1-722C-4C67-B123-981F6E95D9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C5B53-B354-4826-9C6F-FDEE1575E3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A4E1-722C-4C67-B123-981F6E95D9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C5B53-B354-4826-9C6F-FDEE1575E3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A4E1-722C-4C67-B123-981F6E95D9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C5B53-B354-4826-9C6F-FDEE1575E3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A4E1-722C-4C67-B123-981F6E95D9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C5B53-B354-4826-9C6F-FDEE1575E3F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A4E1-722C-4C67-B123-981F6E95D9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C5B53-B354-4826-9C6F-FDEE1575E3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A4E1-722C-4C67-B123-981F6E95D9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C5B53-B354-4826-9C6F-FDEE1575E3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A4E1-722C-4C67-B123-981F6E95D9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C5B53-B354-4826-9C6F-FDEE1575E3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A4E1-722C-4C67-B123-981F6E95D9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C5B53-B354-4826-9C6F-FDEE1575E3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A4E1-722C-4C67-B123-981F6E95D9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C5B53-B354-4826-9C6F-FDEE1575E3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A4E1-722C-4C67-B123-981F6E95D9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C5B53-B354-4826-9C6F-FDEE1575E3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3DCA4E1-722C-4C67-B123-981F6E95D9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53C5B53-B354-4826-9C6F-FDEE1575E3F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306005"/>
              </p:ext>
            </p:extLst>
          </p:nvPr>
        </p:nvGraphicFramePr>
        <p:xfrm>
          <a:off x="1143000" y="731838"/>
          <a:ext cx="6720408" cy="2728034"/>
        </p:xfrm>
        <a:graphic>
          <a:graphicData uri="http://schemas.openxmlformats.org/drawingml/2006/table">
            <a:tbl>
              <a:tblPr firstRow="1" bandRow="1"/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sz="1600" b="1" kern="1200" dirty="0" smtClean="0"/>
                        <a:t>ZÁKLADNÍ ŠKOLA SADSKÁ</a:t>
                      </a:r>
                      <a:endParaRPr lang="cs-CZ" sz="16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sz="1600" b="0" dirty="0" smtClean="0"/>
                        <a:t>Mgr. Eva Bartošová</a:t>
                      </a:r>
                      <a:endParaRPr lang="cs-CZ" sz="1600" b="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VY_32_Inovace_6.1. </a:t>
                      </a:r>
                      <a:r>
                        <a:rPr kumimoji="0" lang="cs-CZ" sz="18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3 druhy </a:t>
                      </a: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rýmů</a:t>
                      </a:r>
                      <a:endParaRPr lang="cs-CZ" sz="1600" b="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Název</a:t>
                      </a:r>
                      <a:r>
                        <a:rPr lang="cs-CZ" sz="1200" b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sady: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sz="1600" b="0" dirty="0" smtClean="0"/>
                        <a:t>Český jazyk 7.ročník</a:t>
                      </a:r>
                      <a:endParaRPr lang="cs-CZ" sz="1600" b="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171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sz="1600" b="0" dirty="0" smtClean="0">
                          <a:effectLst/>
                        </a:rPr>
                        <a:t>CZ.1.07/1.4.00/21.3577</a:t>
                      </a:r>
                      <a:endParaRPr lang="cs-CZ" sz="1600" b="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sz="1600" b="0" dirty="0" smtClean="0"/>
                        <a:t>Materiál slouží</a:t>
                      </a:r>
                      <a:r>
                        <a:rPr lang="cs-CZ" sz="1600" b="0" baseline="0" dirty="0" smtClean="0"/>
                        <a:t> k seznámení se s druhy rýmů a k následnému procvičení za použití projektoru. Obsahuje animace.</a:t>
                      </a:r>
                      <a:endParaRPr lang="cs-CZ" sz="1600" b="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748836"/>
            <a:ext cx="1368152" cy="1888244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440520845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2492896"/>
            <a:ext cx="8126288" cy="2520280"/>
          </a:xfrm>
        </p:spPr>
        <p:txBody>
          <a:bodyPr>
            <a:noAutofit/>
          </a:bodyPr>
          <a:lstStyle/>
          <a:p>
            <a:pPr algn="l"/>
            <a:r>
              <a:rPr lang="cs-CZ" sz="8800" dirty="0" smtClean="0"/>
              <a:t>Druhy rýmů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39186861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465593"/>
              </p:ext>
            </p:extLst>
          </p:nvPr>
        </p:nvGraphicFramePr>
        <p:xfrm>
          <a:off x="683568" y="908720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59594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2145379" y="5301208"/>
            <a:ext cx="6511925" cy="1143000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Pomoc můžeš najít na www.rymy.cz</a:t>
            </a:r>
            <a:endParaRPr lang="cs-CZ" sz="4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426730"/>
            <a:ext cx="409759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Doplň ke slovům rýmy: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3" y="1484784"/>
            <a:ext cx="8178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latin typeface="Algerian" pitchFamily="82" charset="0"/>
                <a:cs typeface="Aharoni" pitchFamily="2" charset="-79"/>
              </a:rPr>
              <a:t>pes</a:t>
            </a:r>
            <a:endParaRPr lang="cs-CZ" sz="2800" dirty="0">
              <a:solidFill>
                <a:srgbClr val="002060"/>
              </a:solidFill>
              <a:latin typeface="Algerian" pitchFamily="82" charset="0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6857" y="2492896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latin typeface="Algerian" pitchFamily="82" charset="0"/>
              </a:rPr>
              <a:t>tráva</a:t>
            </a:r>
            <a:endParaRPr lang="cs-CZ" sz="2800" dirty="0">
              <a:solidFill>
                <a:srgbClr val="002060"/>
              </a:solidFill>
              <a:latin typeface="Algerian" pitchFamily="8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18759" y="3429000"/>
            <a:ext cx="8146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latin typeface="Algerian" pitchFamily="82" charset="0"/>
              </a:rPr>
              <a:t>čas</a:t>
            </a:r>
            <a:endParaRPr lang="cs-CZ" sz="2800" dirty="0">
              <a:solidFill>
                <a:srgbClr val="002060"/>
              </a:solidFill>
              <a:latin typeface="Algerian" pitchFamily="8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3" y="4390437"/>
            <a:ext cx="1438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latin typeface="Algerian" pitchFamily="82" charset="0"/>
              </a:rPr>
              <a:t>babka</a:t>
            </a:r>
            <a:endParaRPr lang="cs-CZ" sz="2800" dirty="0">
              <a:solidFill>
                <a:srgbClr val="002060"/>
              </a:solidFill>
              <a:latin typeface="Algerian" pitchFamily="82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43808" y="1484784"/>
            <a:ext cx="30877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pec, ves, ples, les</a:t>
            </a:r>
            <a:endParaRPr lang="cs-CZ" sz="28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95325" y="2492896"/>
            <a:ext cx="43861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sláva, zpráva, šťáva, káva</a:t>
            </a:r>
            <a:endParaRPr lang="cs-CZ" sz="28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29424" y="3429000"/>
            <a:ext cx="49119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vlas, kras, jas, bas, hlas, klas</a:t>
            </a:r>
            <a:endParaRPr lang="cs-CZ" sz="28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49009" y="4448578"/>
            <a:ext cx="5814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lapka, klapka, žabka, </a:t>
            </a:r>
            <a:r>
              <a:rPr lang="cs-CZ" sz="2800" i="1" dirty="0" err="1" smtClean="0"/>
              <a:t>jabka</a:t>
            </a:r>
            <a:r>
              <a:rPr lang="cs-CZ" sz="2800" i="1" dirty="0" smtClean="0"/>
              <a:t>, kapka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3912436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23528" y="2564904"/>
            <a:ext cx="8424936" cy="2950264"/>
          </a:xfrm>
        </p:spPr>
        <p:txBody>
          <a:bodyPr/>
          <a:lstStyle/>
          <a:p>
            <a:pPr marL="609600" lvl="0" indent="-609600" algn="l" fontAlgn="base">
              <a:spcBef>
                <a:spcPct val="20000"/>
              </a:spcBef>
              <a:spcAft>
                <a:spcPct val="0"/>
              </a:spcAft>
            </a:pP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Než mráz mi všechna okna </a:t>
            </a: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zasklí</a:t>
            </a:r>
            <a:r>
              <a:rPr lang="cs-CZ" sz="3200" b="0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,  	   A</a:t>
            </a:r>
            <a: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než přijde zima, led a </a:t>
            </a: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sníh</a:t>
            </a:r>
            <a:r>
              <a:rPr lang="cs-CZ" sz="3200" b="0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,		   B	</a:t>
            </a:r>
            <a:br>
              <a:rPr lang="cs-CZ" sz="3200" b="0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spravím </a:t>
            </a: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si boty, už mi </a:t>
            </a: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praskly</a:t>
            </a:r>
            <a:r>
              <a:rPr lang="cs-CZ" sz="3200" b="0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,		   A</a:t>
            </a:r>
            <a:br>
              <a:rPr lang="cs-CZ" sz="3200" b="0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a </a:t>
            </a: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čouhají mi palce z nich.</a:t>
            </a:r>
            <a:r>
              <a:rPr lang="cs-CZ" sz="3200" b="0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			</a:t>
            </a:r>
            <a:r>
              <a:rPr lang="cs-CZ" sz="3200" b="0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   B</a:t>
            </a:r>
            <a: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  <a:t>					</a:t>
            </a:r>
            <a:r>
              <a:rPr lang="cs-CZ" sz="1800" b="0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(Jaroslav Seifert)</a:t>
            </a:r>
            <a:r>
              <a:rPr lang="cs-CZ" sz="3200" b="0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3200" b="0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681256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STŘÍDAVÝ RÝM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1628800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+mj-lt"/>
                <a:cs typeface="Andalus" pitchFamily="18" charset="-78"/>
              </a:rPr>
              <a:t>Sudý verš se rýmuje se sudým, lichý s lichým.</a:t>
            </a:r>
            <a:endParaRPr lang="cs-CZ" sz="2800" dirty="0">
              <a:latin typeface="+mj-lt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4227893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5" y="2420888"/>
            <a:ext cx="7478216" cy="3094280"/>
          </a:xfrm>
        </p:spPr>
        <p:txBody>
          <a:bodyPr/>
          <a:lstStyle/>
          <a:p>
            <a:pPr marL="342900" lvl="0" indent="-342900" algn="l" fontAlgn="base">
              <a:spcBef>
                <a:spcPct val="20000"/>
              </a:spcBef>
              <a:spcAft>
                <a:spcPct val="0"/>
              </a:spcAft>
            </a:pP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Na topole nad jezerem	</a:t>
            </a: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	</a:t>
            </a:r>
            <a:r>
              <a:rPr lang="cs-CZ" sz="3200" b="0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A</a:t>
            </a: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seděl </a:t>
            </a: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vodník podvečerem:	</a:t>
            </a: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	</a:t>
            </a:r>
            <a:r>
              <a:rPr lang="cs-CZ" sz="3200" b="0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A</a:t>
            </a:r>
            <a: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Sviť měsíčku, sviť,			</a:t>
            </a:r>
            <a:r>
              <a:rPr lang="cs-CZ" sz="3200" b="0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B</a:t>
            </a: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ať mi šije niť</a:t>
            </a:r>
            <a:r>
              <a:rPr lang="cs-CZ" sz="3200" b="0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.				</a:t>
            </a:r>
            <a:r>
              <a:rPr lang="cs-CZ" sz="3200" b="0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B</a:t>
            </a:r>
            <a:r>
              <a:rPr lang="cs-CZ" sz="3200" b="0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	</a:t>
            </a:r>
            <a: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r>
              <a:rPr lang="cs-CZ" sz="3200" b="0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				</a:t>
            </a:r>
            <a:r>
              <a:rPr lang="cs-CZ" sz="1800" b="0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(Karel Jaromír Erben)</a:t>
            </a:r>
            <a:br>
              <a:rPr lang="cs-CZ" sz="1800" b="0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37240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SDRUŽENÝ RÝM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1556792"/>
            <a:ext cx="59602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+mj-lt"/>
                <a:cs typeface="Andalus" pitchFamily="18" charset="-78"/>
              </a:rPr>
              <a:t>Rýmují se dva po sobě jdoucí verše.</a:t>
            </a:r>
            <a:endParaRPr lang="cs-CZ" sz="2800" dirty="0">
              <a:latin typeface="+mj-lt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1707548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80928"/>
            <a:ext cx="8136904" cy="3240360"/>
          </a:xfrm>
        </p:spPr>
        <p:txBody>
          <a:bodyPr/>
          <a:lstStyle/>
          <a:p>
            <a:pPr marL="342900" lvl="0" indent="-342900" algn="l" fontAlgn="base">
              <a:spcBef>
                <a:spcPct val="20000"/>
              </a:spcBef>
              <a:spcAft>
                <a:spcPct val="0"/>
              </a:spcAft>
            </a:pP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Schoval jsem se v bráně </a:t>
            </a: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letohrádku,	 A</a:t>
            </a:r>
            <a: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chytni si mne, slepá bábo, chyť,		</a:t>
            </a: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B</a:t>
            </a:r>
            <a: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jaro přede průhlednou svou nit		</a:t>
            </a: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B</a:t>
            </a: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n</a:t>
            </a: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a </a:t>
            </a: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neviditelném kolovrátku.			</a:t>
            </a: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A</a:t>
            </a:r>
            <a: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  <a:t>					</a:t>
            </a:r>
            <a:r>
              <a:rPr lang="cs-CZ" sz="1800" b="0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(</a:t>
            </a:r>
            <a:r>
              <a:rPr lang="cs-CZ" sz="1800" b="0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Jaroslav Seifert)</a:t>
            </a:r>
            <a:r>
              <a:rPr lang="cs-CZ" sz="3200" b="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3200" b="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825272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OBKROČNÝ RÝM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1628800"/>
            <a:ext cx="59875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Rýmuje se 1. a 4.verš a 2. a 3.verš.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30785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5" y="2708920"/>
            <a:ext cx="7478216" cy="3024336"/>
          </a:xfrm>
        </p:spPr>
        <p:txBody>
          <a:bodyPr/>
          <a:lstStyle/>
          <a:p>
            <a:pPr marL="342900" lvl="0" indent="-342900" algn="l" fontAlgn="base">
              <a:spcBef>
                <a:spcPct val="20000"/>
              </a:spcBef>
              <a:spcAft>
                <a:spcPct val="0"/>
              </a:spcAft>
            </a:pP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Rozbořené staré zámky	</a:t>
            </a: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       </a:t>
            </a:r>
            <a:r>
              <a:rPr lang="cs-CZ" sz="3200" b="0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A</a:t>
            </a:r>
            <a: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zas se mohou vystavit,	</a:t>
            </a:r>
            <a:r>
              <a:rPr lang="cs-CZ" sz="3200" b="0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       B</a:t>
            </a: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r>
              <a:rPr lang="cs-CZ" sz="3200" b="0" i="1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ale </a:t>
            </a: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co se mně zbořilo,			</a:t>
            </a:r>
            <a:r>
              <a:rPr lang="cs-CZ" sz="3200" b="0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C</a:t>
            </a: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r>
              <a:rPr lang="cs-CZ" sz="3200" b="0" i="1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nemohu víc napravit</a:t>
            </a:r>
            <a:r>
              <a:rPr lang="cs-CZ" sz="3200" b="0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.			</a:t>
            </a:r>
            <a:r>
              <a:rPr lang="cs-CZ" sz="3200" b="0" kern="0" dirty="0" smtClean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B</a:t>
            </a:r>
            <a: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  <a:t>					</a:t>
            </a:r>
            <a:r>
              <a:rPr lang="cs-CZ" sz="1800" b="0" kern="0" dirty="0">
                <a:solidFill>
                  <a:srgbClr val="000000"/>
                </a:solidFill>
                <a:effectLst/>
                <a:latin typeface="Comic Sans MS" pitchFamily="66" charset="0"/>
                <a:ea typeface="+mn-ea"/>
                <a:cs typeface="+mn-cs"/>
              </a:rPr>
              <a:t>(lidová píseň)</a:t>
            </a:r>
            <a: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3200" kern="0" dirty="0">
                <a:solidFill>
                  <a:srgbClr val="660033"/>
                </a:solidFill>
                <a:effectLst/>
                <a:latin typeface="Comic Sans MS" pitchFamily="66" charset="0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96928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PŘERÝVANÝ RÝM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628800"/>
            <a:ext cx="78390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Rýmují se sudé verše, liché zůstávají bez rýmu.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401091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683568" y="333375"/>
            <a:ext cx="8460432" cy="1008063"/>
          </a:xfrm>
        </p:spPr>
        <p:txBody>
          <a:bodyPr/>
          <a:lstStyle/>
          <a:p>
            <a:pPr algn="l"/>
            <a:r>
              <a:rPr lang="cs-CZ" sz="4000" dirty="0" smtClean="0"/>
              <a:t>Urči druh rýmu a doplň rýmové schéma: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11636" y="1649705"/>
            <a:ext cx="426720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</a:p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</a:p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B</a:t>
            </a:r>
          </a:p>
          <a:p>
            <a:r>
              <a:rPr lang="cs-CZ" sz="3200" dirty="0">
                <a:solidFill>
                  <a:schemeClr val="accent6">
                    <a:lumMod val="75000"/>
                  </a:schemeClr>
                </a:solidFill>
              </a:rPr>
              <a:t>B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487982" y="3711808"/>
            <a:ext cx="2420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F.L.Čelakovský</a:t>
            </a:r>
            <a:r>
              <a:rPr lang="cs-CZ" dirty="0" smtClean="0"/>
              <a:t>: Vávra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96136" y="2419147"/>
            <a:ext cx="26180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SDRUŽENÝ RÝM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1772816"/>
            <a:ext cx="4061753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Běží Vávra z Poličky,</a:t>
            </a:r>
            <a:br>
              <a:rPr lang="cs-CZ" sz="2800" dirty="0" smtClean="0"/>
            </a:br>
            <a:r>
              <a:rPr lang="cs-CZ" sz="2800" dirty="0" smtClean="0"/>
              <a:t>nese v mošně hrozníčky,</a:t>
            </a:r>
            <a:br>
              <a:rPr lang="cs-CZ" sz="2800" dirty="0" smtClean="0"/>
            </a:br>
            <a:r>
              <a:rPr lang="cs-CZ" sz="2800" dirty="0" smtClean="0"/>
              <a:t>zpívá sobě cestičkou,</a:t>
            </a:r>
            <a:br>
              <a:rPr lang="cs-CZ" sz="2800" dirty="0" smtClean="0"/>
            </a:br>
            <a:r>
              <a:rPr lang="cs-CZ" sz="2800" dirty="0" smtClean="0"/>
              <a:t>že má mošnu plničkou.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4393735"/>
            <a:ext cx="4479111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to chůze po tom světě –</a:t>
            </a:r>
          </a:p>
          <a:p>
            <a:r>
              <a:rPr lang="cs-CZ" sz="2800" dirty="0" smtClean="0"/>
              <a:t>kam se noha šine:</a:t>
            </a:r>
          </a:p>
          <a:p>
            <a:r>
              <a:rPr lang="cs-CZ" sz="2800" dirty="0" smtClean="0"/>
              <a:t>sotva přejdeš jedny hory,</a:t>
            </a:r>
          </a:p>
          <a:p>
            <a:r>
              <a:rPr lang="cs-CZ" sz="2800" dirty="0" smtClean="0"/>
              <a:t>hned se najdou jiné.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98441" y="4270624"/>
            <a:ext cx="429926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</a:p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B</a:t>
            </a:r>
          </a:p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C</a:t>
            </a:r>
          </a:p>
          <a:p>
            <a:r>
              <a:rPr lang="cs-CZ" sz="3200" dirty="0">
                <a:solidFill>
                  <a:schemeClr val="accent6">
                    <a:lumMod val="75000"/>
                  </a:schemeClr>
                </a:solidFill>
              </a:rPr>
              <a:t>B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11560" y="5157192"/>
            <a:ext cx="27962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PŘERÝVANÝ RÝM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75555" y="6332727"/>
            <a:ext cx="2743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F.L.Čelakovský</a:t>
            </a:r>
            <a:r>
              <a:rPr lang="cs-CZ" dirty="0" smtClean="0"/>
              <a:t>: Pocestný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93952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764704"/>
            <a:ext cx="545373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Zemřela matka a do hrobu dána,</a:t>
            </a:r>
          </a:p>
          <a:p>
            <a:r>
              <a:rPr lang="cs-CZ" sz="2800" dirty="0" smtClean="0"/>
              <a:t>siroty po ní zůstaly;</a:t>
            </a:r>
          </a:p>
          <a:p>
            <a:r>
              <a:rPr lang="cs-CZ" sz="2800" dirty="0" smtClean="0"/>
              <a:t>i přicházely každičkého rána</a:t>
            </a:r>
          </a:p>
          <a:p>
            <a:r>
              <a:rPr lang="cs-CZ" sz="2800" dirty="0" smtClean="0"/>
              <a:t>a matičku svou hledaly.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62496" y="956241"/>
            <a:ext cx="412292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</a:p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B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372200" y="1655035"/>
            <a:ext cx="25961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STŘÍDAVÝ RÝM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05518" y="4149080"/>
            <a:ext cx="572624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Ta starší vážná, sto otázek v oku –</a:t>
            </a:r>
          </a:p>
          <a:p>
            <a:r>
              <a:rPr lang="cs-CZ" sz="2800" dirty="0" smtClean="0"/>
              <a:t>ta mladší samý smích a dětinná,</a:t>
            </a:r>
          </a:p>
          <a:p>
            <a:r>
              <a:rPr lang="cs-CZ" sz="2800" dirty="0" smtClean="0"/>
              <a:t>a obě svěží, jak je květina,</a:t>
            </a:r>
          </a:p>
          <a:p>
            <a:r>
              <a:rPr lang="cs-CZ" sz="2800" dirty="0" smtClean="0"/>
              <a:t>jež blesky zryté skále pučí v boku.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2580586"/>
            <a:ext cx="1192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K.J.Erben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36296" y="6020233"/>
            <a:ext cx="1379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J. Vrchlický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401882" y="4149080"/>
            <a:ext cx="412292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</a:t>
            </a:r>
          </a:p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7504" y="4651145"/>
            <a:ext cx="202491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RÝM 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OBKROČNÝ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22137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82289"/>
            <a:ext cx="1205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Zdroje: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611560" y="1268760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ČELAKOVSKÝ, František Ladislav. Ohlas písní českých. Praha: Albatros, 1970, ISBN 13-326-KMČ-70.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46076" y="1940872"/>
            <a:ext cx="77687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SOUKAL, Josef. Literární výchova. Praha: SPN, 1998, ISBN 80-7235-026-9.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46077" y="2310204"/>
            <a:ext cx="776874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To nejlepší z poezie 19.století. Praha: Levné knihy </a:t>
            </a:r>
            <a:r>
              <a:rPr lang="cs-CZ" dirty="0" err="1" smtClean="0"/>
              <a:t>KMa</a:t>
            </a:r>
            <a:r>
              <a:rPr lang="cs-CZ" dirty="0" smtClean="0"/>
              <a:t>, 2005. ISBN 80-7309-280-8.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3321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175</TotalTime>
  <Words>374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Druhy rýmů</vt:lpstr>
      <vt:lpstr>Prezentace aplikace PowerPoint</vt:lpstr>
      <vt:lpstr>Pomoc můžeš najít na www.rymy.cz</vt:lpstr>
      <vt:lpstr>Než mráz mi všechna okna zasklí,      A než přijde zima, led a sníh,     B  spravím si boty, už mi praskly,     A a čouhají mi palce z nich.      B      (Jaroslav Seifert) </vt:lpstr>
      <vt:lpstr>Na topole nad jezerem  A seděl vodník podvečerem:  A Sviť měsíčku, sviť,   B ať mi šije niť.    B      (Karel Jaromír Erben) </vt:lpstr>
      <vt:lpstr>Schoval jsem se v bráně letohrádku,  A chytni si mne, slepá bábo, chyť,  B jaro přede průhlednou svou nit  B na neviditelném kolovrátku.   A      (Jaroslav Seifert) </vt:lpstr>
      <vt:lpstr>Rozbořené staré zámky        A zas se mohou vystavit,        B ale co se mně zbořilo,   C nemohu víc napravit.   B     (lidová píseň) </vt:lpstr>
      <vt:lpstr>Urči druh rýmu a doplň rýmové schéma: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rýmů</dc:title>
  <dc:creator>adm</dc:creator>
  <cp:lastModifiedBy>Eva Bartošová</cp:lastModifiedBy>
  <cp:revision>28</cp:revision>
  <dcterms:created xsi:type="dcterms:W3CDTF">2012-09-20T13:28:02Z</dcterms:created>
  <dcterms:modified xsi:type="dcterms:W3CDTF">2012-10-23T06:51:43Z</dcterms:modified>
</cp:coreProperties>
</file>