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7" r:id="rId3"/>
    <p:sldId id="258" r:id="rId4"/>
    <p:sldId id="261" r:id="rId5"/>
    <p:sldId id="260" r:id="rId6"/>
    <p:sldId id="262" r:id="rId7"/>
    <p:sldId id="259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20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B54CC-8D50-4890-BAB9-F346DCE8F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714AA-5B51-401A-81E5-B63F4DBC1AF9}" type="datetimeFigureOut">
              <a:rPr lang="cs-CZ"/>
              <a:pPr>
                <a:defRPr/>
              </a:pPr>
              <a:t>28.11.2012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Eukleidovy_Z%C3%A1klad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Definice, věta, důkaz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pojmů definice, věta, důkaz.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Definice, věta, důkaz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vymezení pojmu pomocí základních pojmů nebo pojmů vymezených dříve</a:t>
            </a:r>
          </a:p>
          <a:p>
            <a:r>
              <a:rPr lang="cs-CZ" dirty="0" smtClean="0"/>
              <a:t>př.: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Prvočíslo je číslo dělitelné pouze jedničkou a sebou samým.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Kružnice je množina všech bodů roviny, které mají od daného bodu stejnou vzdálenost.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Trojúhelník je geometrický útvar určený třemi body, neležícími v jedné přímce.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Definice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3849291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Některé Euklidovy definice:</a:t>
            </a:r>
          </a:p>
          <a:p>
            <a:r>
              <a:rPr lang="cs-CZ" dirty="0" smtClean="0"/>
              <a:t>Bod je to, co nemá části.</a:t>
            </a:r>
          </a:p>
          <a:p>
            <a:r>
              <a:rPr lang="cs-CZ" dirty="0" smtClean="0"/>
              <a:t>Čára je délka bez šířky.</a:t>
            </a:r>
          </a:p>
          <a:p>
            <a:r>
              <a:rPr lang="cs-CZ" dirty="0" smtClean="0"/>
              <a:t>Na koncích čáry jsou body.</a:t>
            </a:r>
          </a:p>
          <a:p>
            <a:r>
              <a:rPr lang="cs-CZ" dirty="0" smtClean="0"/>
              <a:t>Přímka je čára, která leží rovnoměrně s body sama na sobě.</a:t>
            </a:r>
          </a:p>
          <a:p>
            <a:r>
              <a:rPr lang="cs-CZ" dirty="0" smtClean="0"/>
              <a:t>Plocha je to, co má pouze délku a šířku.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836712"/>
            <a:ext cx="8229600" cy="11521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Úkol: </a:t>
            </a:r>
            <a:r>
              <a:rPr lang="cs-CZ" sz="2700" dirty="0" smtClean="0"/>
              <a:t>Vyslov některé z Euklidových definic (např. pomocí internetu).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tvrzení, které se předem pokládá za pravdivé </a:t>
            </a:r>
          </a:p>
          <a:p>
            <a:r>
              <a:rPr lang="cs-CZ" dirty="0" smtClean="0"/>
              <a:t>podobný význam má slovo postulát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Axiom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52119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Některé Euklidovy  axiomy:</a:t>
            </a:r>
          </a:p>
          <a:p>
            <a:r>
              <a:rPr lang="cs-CZ" dirty="0" smtClean="0"/>
              <a:t>Máme-li dány dva body, existuje jedna přímka, která jimi prochází.</a:t>
            </a:r>
          </a:p>
          <a:p>
            <a:r>
              <a:rPr lang="cs-CZ" dirty="0" smtClean="0"/>
              <a:t>Každá úsečka může být prodloužena tak, že vznikne opět úsečka.</a:t>
            </a:r>
          </a:p>
          <a:p>
            <a:r>
              <a:rPr lang="cs-CZ" dirty="0" smtClean="0"/>
              <a:t>Je možné nakreslit kružnici s libovolným středem a poloměrem.</a:t>
            </a:r>
          </a:p>
          <a:p>
            <a:r>
              <a:rPr lang="cs-CZ" dirty="0" smtClean="0"/>
              <a:t>Všechny pravé úhly jsou si rovny.</a:t>
            </a:r>
          </a:p>
          <a:p>
            <a:r>
              <a:rPr lang="cs-CZ" dirty="0" smtClean="0"/>
              <a:t>K danému bodu a přímce lze sestrojit právě jednu rovnoběžku, která prochází daným bodem. (tzv. postulát rovnoběžnosti)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332656"/>
            <a:ext cx="8229600" cy="864096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Úkol: Vyslov některé z </a:t>
            </a:r>
            <a:r>
              <a:rPr lang="cs-CZ" sz="2700" dirty="0" smtClean="0"/>
              <a:t>Euklidových axiomů (např. pomocí internetu).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výrok, jehož pravdivost je dokázána</a:t>
            </a:r>
          </a:p>
          <a:p>
            <a:r>
              <a:rPr lang="cs-CZ" dirty="0" smtClean="0"/>
              <a:t>př.:</a:t>
            </a:r>
          </a:p>
          <a:p>
            <a:pPr marL="624078" indent="-514350">
              <a:buFont typeface="+mj-lt"/>
              <a:buAutoNum type="arabicParenR"/>
            </a:pPr>
            <a:r>
              <a:rPr lang="cs-CZ" dirty="0" smtClean="0"/>
              <a:t>V každém trojúhelníku je součet jeho vnitřních úhlů 180°.</a:t>
            </a:r>
          </a:p>
          <a:p>
            <a:pPr marL="624078" indent="-514350">
              <a:buFont typeface="+mj-lt"/>
              <a:buAutoNum type="arabicParenR"/>
            </a:pPr>
            <a:r>
              <a:rPr lang="cs-CZ" dirty="0" smtClean="0"/>
              <a:t>Číslo 6 je sudé právě tehdy, když je dělitelné dvěma. </a:t>
            </a:r>
          </a:p>
          <a:p>
            <a:pPr marL="624078" indent="-514350">
              <a:buFont typeface="+mj-lt"/>
              <a:buAutoNum type="arabicParenR"/>
            </a:pPr>
            <a:r>
              <a:rPr lang="cs-CZ" dirty="0" smtClean="0"/>
              <a:t>Pro všechna reálná čísla platí, že jejich druhá mocnina je větší nebo rovna nule.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Matematická věta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úvaha, která zdůvodňuje platnost matematické věty</a:t>
            </a:r>
          </a:p>
          <a:p>
            <a:r>
              <a:rPr lang="cs-CZ" dirty="0" smtClean="0"/>
              <a:t>pro různé druhy matematických vět (výroků), existují různé druhy důkazů</a:t>
            </a:r>
          </a:p>
          <a:p>
            <a:pPr marL="624078" indent="-514350">
              <a:buFont typeface="+mj-lt"/>
              <a:buAutoNum type="alphaLcParenR"/>
            </a:pPr>
            <a:r>
              <a:rPr lang="cs-CZ" dirty="0" smtClean="0"/>
              <a:t>věty ve tvaru elementárního výroku</a:t>
            </a:r>
          </a:p>
          <a:p>
            <a:pPr marL="880110" lvl="1" indent="-514350">
              <a:buFont typeface="Arial" pitchFamily="34" charset="0"/>
              <a:buChar char="•"/>
            </a:pPr>
            <a:r>
              <a:rPr lang="cs-CZ" dirty="0" smtClean="0"/>
              <a:t>vety bez logických spojek</a:t>
            </a:r>
          </a:p>
          <a:p>
            <a:pPr marL="624078" indent="-514350">
              <a:buFont typeface="+mj-lt"/>
              <a:buAutoNum type="alphaLcParenR"/>
            </a:pPr>
            <a:r>
              <a:rPr lang="cs-CZ" dirty="0" smtClean="0"/>
              <a:t>věty ve tvaru implikace</a:t>
            </a:r>
          </a:p>
          <a:p>
            <a:pPr marL="624078" indent="-514350">
              <a:buFont typeface="+mj-lt"/>
              <a:buAutoNum type="alphaLcParenR"/>
            </a:pPr>
            <a:r>
              <a:rPr lang="cs-CZ" dirty="0" smtClean="0"/>
              <a:t>věty ve tvaru ekvivalence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Důkaz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cs.wikipedia.org/wiki/Eukleidovy_Z%C3%A1klady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64</TotalTime>
  <Words>454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Základní poznatky z matematiky</vt:lpstr>
      <vt:lpstr>Definice</vt:lpstr>
      <vt:lpstr>Snímek 4</vt:lpstr>
      <vt:lpstr>Axiom</vt:lpstr>
      <vt:lpstr>Snímek 6</vt:lpstr>
      <vt:lpstr>Matematická věta</vt:lpstr>
      <vt:lpstr>Důkaz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22</cp:revision>
  <dcterms:modified xsi:type="dcterms:W3CDTF">2012-11-28T20:07:34Z</dcterms:modified>
</cp:coreProperties>
</file>