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6" r:id="rId10"/>
    <p:sldId id="267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B54CC-8D50-4890-BAB9-F346DCE8F7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714AA-5B51-401A-81E5-B63F4DBC1AF9}" type="datetimeFigureOut">
              <a:rPr lang="cs-CZ"/>
              <a:pPr>
                <a:defRPr/>
              </a:pPr>
              <a:t>28.11.2012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Negace složených výroků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Michala Pfefrčková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Základní poznatky z matematiky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První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5.11.2012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k osvojení a procvičení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negace složených výroků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205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720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Základní poznatky z matematiky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>
                <a:solidFill>
                  <a:srgbClr val="000000"/>
                </a:solidFill>
                <a:cs typeface="Arial" charset="0"/>
              </a:rPr>
              <a:t>Negace složených výroků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083576"/>
          </a:xfrm>
        </p:spPr>
        <p:txBody>
          <a:bodyPr/>
          <a:lstStyle/>
          <a:p>
            <a:r>
              <a:rPr lang="cs-CZ" dirty="0" smtClean="0"/>
              <a:t>dokazujeme pomocí pravdivostních tabulek</a:t>
            </a:r>
          </a:p>
          <a:p>
            <a:r>
              <a:rPr lang="cs-CZ" u="sng" dirty="0" smtClean="0"/>
              <a:t>platí:</a:t>
            </a:r>
          </a:p>
          <a:p>
            <a:endParaRPr lang="cs-CZ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>
                <a:solidFill>
                  <a:srgbClr val="000000"/>
                </a:solidFill>
                <a:cs typeface="Arial" charset="0"/>
              </a:rPr>
              <a:t>Negace složených výroků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2852936"/>
            <a:ext cx="7252626" cy="35394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rgbClr val="7030A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marL="624078" lvl="0" indent="-514350">
              <a:buFont typeface="+mj-lt"/>
              <a:buAutoNum type="arabicParenR"/>
            </a:pPr>
            <a:r>
              <a:rPr lang="cs-CZ" sz="3200" dirty="0" smtClean="0"/>
              <a:t>¬(¬A) = </a:t>
            </a:r>
            <a:r>
              <a:rPr lang="cs-CZ" sz="3200" dirty="0" err="1" smtClean="0"/>
              <a:t>A</a:t>
            </a:r>
            <a:endParaRPr lang="cs-CZ" sz="3200" dirty="0" smtClean="0"/>
          </a:p>
          <a:p>
            <a:pPr marL="624078" lvl="0" indent="-514350">
              <a:buFont typeface="+mj-lt"/>
              <a:buAutoNum type="arabicParenR"/>
            </a:pPr>
            <a:r>
              <a:rPr lang="cs-CZ" sz="3200" dirty="0" smtClean="0"/>
              <a:t>¬(A ∧ B) = ¬A ∨ ¬B</a:t>
            </a:r>
          </a:p>
          <a:p>
            <a:pPr marL="624078" lvl="0" indent="-514350">
              <a:buFont typeface="+mj-lt"/>
              <a:buAutoNum type="arabicParenR"/>
            </a:pPr>
            <a:r>
              <a:rPr lang="cs-CZ" sz="3200" dirty="0" smtClean="0"/>
              <a:t>¬(A ∨ B) = ¬A ∧ ¬B</a:t>
            </a:r>
          </a:p>
          <a:p>
            <a:pPr marL="624078" lvl="0" indent="-514350">
              <a:buFont typeface="+mj-lt"/>
              <a:buAutoNum type="arabicParenR"/>
            </a:pPr>
            <a:r>
              <a:rPr lang="cs-CZ" sz="3200" dirty="0" smtClean="0"/>
              <a:t>¬(A </a:t>
            </a:r>
            <a:r>
              <a:rPr lang="cs-CZ" sz="3200" dirty="0" smtClean="0">
                <a:latin typeface="Lucida Sans Unicode"/>
                <a:cs typeface="Lucida Sans Unicode"/>
              </a:rPr>
              <a:t>⇒</a:t>
            </a:r>
            <a:r>
              <a:rPr lang="cs-CZ" sz="3200" dirty="0" smtClean="0"/>
              <a:t> B) = A ∧ ¬B</a:t>
            </a:r>
          </a:p>
          <a:p>
            <a:pPr marL="624078" lvl="0" indent="-514350">
              <a:buFont typeface="+mj-lt"/>
              <a:buAutoNum type="arabicParenR"/>
            </a:pPr>
            <a:r>
              <a:rPr lang="cs-CZ" sz="3200" dirty="0" smtClean="0"/>
              <a:t>¬(A </a:t>
            </a:r>
            <a:r>
              <a:rPr lang="cs-CZ" sz="3200" dirty="0" smtClean="0">
                <a:latin typeface="Lucida Sans Unicode"/>
                <a:cs typeface="Lucida Sans Unicode"/>
              </a:rPr>
              <a:t>⇔</a:t>
            </a:r>
            <a:r>
              <a:rPr lang="cs-CZ" sz="3200" dirty="0" smtClean="0"/>
              <a:t> B) = (A ∨ B) ∧ (¬A ∨ ¬B)</a:t>
            </a:r>
          </a:p>
          <a:p>
            <a:pPr marL="624078" lvl="0" indent="-514350">
              <a:buFont typeface="+mj-lt"/>
              <a:buAutoNum type="arabicParenR"/>
            </a:pPr>
            <a:r>
              <a:rPr lang="cs-CZ" sz="3200" dirty="0" smtClean="0"/>
              <a:t>¬(A </a:t>
            </a:r>
            <a:r>
              <a:rPr lang="cs-CZ" sz="3200" dirty="0" smtClean="0">
                <a:cs typeface="Lucida Sans Unicode"/>
              </a:rPr>
              <a:t>⇔</a:t>
            </a:r>
            <a:r>
              <a:rPr lang="cs-CZ" sz="3200" dirty="0" smtClean="0"/>
              <a:t> B) = (</a:t>
            </a:r>
            <a:r>
              <a:rPr lang="cs-CZ" sz="3200" dirty="0" smtClean="0">
                <a:latin typeface="Lucida Sans Unicode"/>
                <a:cs typeface="Lucida Sans Unicode"/>
              </a:rPr>
              <a:t>¬</a:t>
            </a:r>
            <a:r>
              <a:rPr lang="cs-CZ" sz="3200" dirty="0" smtClean="0"/>
              <a:t>A </a:t>
            </a:r>
            <a:r>
              <a:rPr lang="cs-CZ" sz="3200" dirty="0" smtClean="0">
                <a:latin typeface="Lucida Sans Unicode"/>
                <a:cs typeface="Lucida Sans Unicode"/>
              </a:rPr>
              <a:t>⇔</a:t>
            </a:r>
            <a:r>
              <a:rPr lang="cs-CZ" sz="3200" dirty="0" smtClean="0"/>
              <a:t> B)</a:t>
            </a:r>
          </a:p>
          <a:p>
            <a:pPr marL="624078" indent="-514350">
              <a:buFont typeface="+mj-lt"/>
              <a:buAutoNum type="arabicParenR"/>
            </a:pPr>
            <a:r>
              <a:rPr lang="cs-CZ" sz="3200" dirty="0" smtClean="0"/>
              <a:t>¬(A </a:t>
            </a:r>
            <a:r>
              <a:rPr lang="cs-CZ" sz="3200" dirty="0" smtClean="0">
                <a:cs typeface="Lucida Sans Unicode"/>
              </a:rPr>
              <a:t>⇔</a:t>
            </a:r>
            <a:r>
              <a:rPr lang="cs-CZ" sz="3200" dirty="0" smtClean="0"/>
              <a:t> B) = (A </a:t>
            </a:r>
            <a:r>
              <a:rPr lang="cs-CZ" sz="3200" dirty="0" smtClean="0">
                <a:cs typeface="Lucida Sans Unicode"/>
              </a:rPr>
              <a:t>⇔</a:t>
            </a:r>
            <a:r>
              <a:rPr lang="cs-CZ" sz="3200" dirty="0" smtClean="0"/>
              <a:t> </a:t>
            </a:r>
            <a:r>
              <a:rPr lang="cs-CZ" sz="3200" dirty="0" smtClean="0">
                <a:latin typeface="Lucida Sans Unicode"/>
                <a:cs typeface="Lucida Sans Unicode"/>
              </a:rPr>
              <a:t>¬</a:t>
            </a:r>
            <a:r>
              <a:rPr lang="cs-CZ" sz="3200" dirty="0" smtClean="0"/>
              <a:t>B)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85725" cy="190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92697"/>
            <a:ext cx="8229600" cy="1080120"/>
          </a:xfrm>
        </p:spPr>
        <p:txBody>
          <a:bodyPr/>
          <a:lstStyle/>
          <a:p>
            <a:r>
              <a:rPr lang="cs-CZ" dirty="0" smtClean="0"/>
              <a:t>Úkol: Dokažte předcházející negace pomocí pravdivostních tabulek: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15616" y="2708920"/>
            <a:ext cx="352839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dirty="0" smtClean="0"/>
              <a:t>1) ¬(¬A) = </a:t>
            </a:r>
            <a:r>
              <a:rPr lang="cs-CZ" sz="2800" dirty="0" err="1" smtClean="0"/>
              <a:t>A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251520" y="1700808"/>
            <a:ext cx="216024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dirty="0" smtClean="0"/>
              <a:t>Řešení:</a:t>
            </a:r>
            <a:endParaRPr lang="cs-CZ" sz="32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4149080"/>
          <a:ext cx="6096000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¬(¬A)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4211960" y="4725144"/>
          <a:ext cx="815752" cy="1158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6228184" y="4725144"/>
          <a:ext cx="815752" cy="1158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49685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2) ¬(A ∧ B) = ¬A ∨ ¬B</a:t>
            </a:r>
            <a:endParaRPr lang="cs-CZ" sz="2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2636912"/>
          <a:ext cx="7521498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3039"/>
                <a:gridCol w="547848"/>
                <a:gridCol w="902420"/>
                <a:gridCol w="857230"/>
                <a:gridCol w="1126634"/>
                <a:gridCol w="1696959"/>
                <a:gridCol w="17973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¬B</a:t>
                      </a:r>
                      <a:endParaRPr lang="cs-CZ" sz="320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A∧B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¬(</a:t>
                      </a:r>
                      <a:r>
                        <a:rPr lang="cs-CZ" sz="3200" dirty="0" smtClean="0">
                          <a:latin typeface="+mn-lt"/>
                        </a:rPr>
                        <a:t>A∧B</a:t>
                      </a: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)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¬A∨¬B</a:t>
                      </a:r>
                      <a:endParaRPr lang="cs-CZ" sz="3200" dirty="0" smtClean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851920" y="3212976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64088" y="3284984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164288" y="3212976"/>
          <a:ext cx="792088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49685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dirty="0" smtClean="0"/>
              <a:t>3) ¬(A ∨ B) = ¬A ∧ ¬B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2636912"/>
          <a:ext cx="7521498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3039"/>
                <a:gridCol w="547848"/>
                <a:gridCol w="902420"/>
                <a:gridCol w="857230"/>
                <a:gridCol w="1126634"/>
                <a:gridCol w="1696959"/>
                <a:gridCol w="17973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¬B</a:t>
                      </a:r>
                      <a:endParaRPr lang="cs-CZ" sz="320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A∨B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¬(</a:t>
                      </a:r>
                      <a:r>
                        <a:rPr lang="cs-CZ" sz="3200" dirty="0" smtClean="0">
                          <a:latin typeface="+mn-lt"/>
                        </a:rPr>
                        <a:t>A∨B</a:t>
                      </a: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)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¬A∧¬B</a:t>
                      </a:r>
                      <a:endParaRPr lang="cs-CZ" sz="3200" dirty="0" smtClean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851920" y="3212976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64088" y="3284984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164288" y="3212976"/>
          <a:ext cx="792088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49685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4) ¬(A </a:t>
            </a:r>
            <a:r>
              <a:rPr lang="cs-CZ" sz="2800" dirty="0" smtClean="0">
                <a:cs typeface="Lucida Sans Unicode"/>
              </a:rPr>
              <a:t>⇒</a:t>
            </a:r>
            <a:r>
              <a:rPr lang="cs-CZ" sz="2800" dirty="0" smtClean="0"/>
              <a:t> B) = A ∧ ¬B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2636912"/>
          <a:ext cx="6619078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3039"/>
                <a:gridCol w="547848"/>
                <a:gridCol w="857230"/>
                <a:gridCol w="1126634"/>
                <a:gridCol w="1696959"/>
                <a:gridCol w="17973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¬B</a:t>
                      </a:r>
                      <a:endParaRPr lang="cs-CZ" sz="320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r>
                        <a:rPr lang="cs-CZ" sz="3200" dirty="0" smtClean="0">
                          <a:cs typeface="Lucida Sans Unicode"/>
                        </a:rPr>
                        <a:t>⇒</a:t>
                      </a:r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¬(</a:t>
                      </a:r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r>
                        <a:rPr lang="cs-CZ" sz="3200" dirty="0" smtClean="0">
                          <a:cs typeface="Lucida Sans Unicode"/>
                        </a:rPr>
                        <a:t>⇒</a:t>
                      </a:r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)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A∧¬B</a:t>
                      </a:r>
                      <a:endParaRPr lang="cs-CZ" sz="3200" dirty="0" smtClean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987824" y="3212976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427984" y="3212976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228184" y="3212976"/>
          <a:ext cx="792088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640871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dirty="0" smtClean="0"/>
              <a:t>5) ¬(A </a:t>
            </a:r>
            <a:r>
              <a:rPr lang="cs-CZ" sz="2800" dirty="0" smtClean="0">
                <a:cs typeface="Lucida Sans Unicode"/>
              </a:rPr>
              <a:t>⇔</a:t>
            </a:r>
            <a:r>
              <a:rPr lang="cs-CZ" sz="2800" dirty="0" smtClean="0"/>
              <a:t> B) = (A ∨ B) ∧ (¬A ∨ ¬B)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0" y="2852936"/>
          <a:ext cx="9027584" cy="3139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1264"/>
                <a:gridCol w="370686"/>
                <a:gridCol w="732155"/>
                <a:gridCol w="697230"/>
                <a:gridCol w="1030605"/>
                <a:gridCol w="1470342"/>
                <a:gridCol w="906780"/>
                <a:gridCol w="1586230"/>
                <a:gridCol w="18322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+mn-lt"/>
                        </a:rPr>
                        <a:t>A</a:t>
                      </a:r>
                      <a:endParaRPr lang="cs-CZ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+mn-lt"/>
                        </a:rPr>
                        <a:t>B</a:t>
                      </a:r>
                      <a:endParaRPr lang="cs-CZ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+mn-lt"/>
                          <a:cs typeface="Lucida Sans Unicode"/>
                        </a:rPr>
                        <a:t>¬A</a:t>
                      </a:r>
                      <a:endParaRPr lang="cs-CZ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latin typeface="+mn-lt"/>
                          <a:cs typeface="Lucida Sans Unicode"/>
                        </a:rPr>
                        <a:t>¬B</a:t>
                      </a:r>
                      <a:endParaRPr lang="cs-CZ" sz="240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+mn-lt"/>
                        </a:rPr>
                        <a:t>A</a:t>
                      </a:r>
                      <a:r>
                        <a:rPr lang="cs-CZ" sz="2400" dirty="0" smtClean="0">
                          <a:cs typeface="Lucida Sans Unicode"/>
                        </a:rPr>
                        <a:t>⇔</a:t>
                      </a:r>
                      <a:r>
                        <a:rPr lang="cs-CZ" sz="2400" dirty="0" smtClean="0">
                          <a:latin typeface="+mn-lt"/>
                        </a:rPr>
                        <a:t>B</a:t>
                      </a:r>
                      <a:endParaRPr lang="cs-CZ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latin typeface="+mn-lt"/>
                          <a:cs typeface="Lucida Sans Unicode"/>
                        </a:rPr>
                        <a:t>¬(</a:t>
                      </a:r>
                      <a:r>
                        <a:rPr lang="cs-CZ" sz="2400" dirty="0" smtClean="0">
                          <a:latin typeface="+mn-lt"/>
                        </a:rPr>
                        <a:t>A</a:t>
                      </a:r>
                      <a:r>
                        <a:rPr lang="cs-CZ" sz="2400" dirty="0" smtClean="0">
                          <a:cs typeface="Lucida Sans Unicode"/>
                        </a:rPr>
                        <a:t>⇔</a:t>
                      </a:r>
                      <a:r>
                        <a:rPr lang="cs-CZ" sz="2400" dirty="0" smtClean="0">
                          <a:latin typeface="+mn-lt"/>
                        </a:rPr>
                        <a:t>B</a:t>
                      </a:r>
                      <a:r>
                        <a:rPr lang="cs-CZ" sz="2400" dirty="0" smtClean="0">
                          <a:latin typeface="+mn-lt"/>
                          <a:cs typeface="Lucida Sans Unicode"/>
                        </a:rPr>
                        <a:t>)</a:t>
                      </a:r>
                      <a:endParaRPr lang="cs-CZ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latin typeface="+mn-lt"/>
                          <a:cs typeface="Lucida Sans Unicode"/>
                        </a:rPr>
                        <a:t>A∨B</a:t>
                      </a:r>
                      <a:endParaRPr lang="cs-CZ" sz="240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¬A∨¬B</a:t>
                      </a:r>
                      <a:endParaRPr lang="cs-CZ" sz="240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(A∨B)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∧(¬A∨¬B)</a:t>
                      </a:r>
                      <a:endParaRPr lang="cs-CZ" sz="2400" dirty="0" smtClean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339752" y="3717032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563888" y="3717032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740352" y="3645024"/>
          <a:ext cx="792088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4788024" y="3717032"/>
          <a:ext cx="815752" cy="23248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587504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940152" y="3717032"/>
          <a:ext cx="815752" cy="23248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587504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511256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dirty="0" smtClean="0"/>
              <a:t>6) ¬(A </a:t>
            </a:r>
            <a:r>
              <a:rPr lang="cs-CZ" sz="2800" dirty="0" smtClean="0">
                <a:cs typeface="Lucida Sans Unicode"/>
              </a:rPr>
              <a:t>⇔</a:t>
            </a:r>
            <a:r>
              <a:rPr lang="cs-CZ" sz="2800" dirty="0" smtClean="0"/>
              <a:t> B) = (</a:t>
            </a:r>
            <a:r>
              <a:rPr lang="cs-CZ" sz="2800" dirty="0" smtClean="0">
                <a:cs typeface="Lucida Sans Unicode"/>
              </a:rPr>
              <a:t>¬</a:t>
            </a:r>
            <a:r>
              <a:rPr lang="cs-CZ" sz="2800" dirty="0" smtClean="0"/>
              <a:t>A </a:t>
            </a:r>
            <a:r>
              <a:rPr lang="cs-CZ" sz="2800" dirty="0" smtClean="0">
                <a:cs typeface="Lucida Sans Unicode"/>
              </a:rPr>
              <a:t>⇔</a:t>
            </a:r>
            <a:r>
              <a:rPr lang="cs-CZ" sz="2800" dirty="0" smtClean="0"/>
              <a:t> B)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2636912"/>
          <a:ext cx="7057585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3039"/>
                <a:gridCol w="547848"/>
                <a:gridCol w="902420"/>
                <a:gridCol w="1314768"/>
                <a:gridCol w="1902142"/>
                <a:gridCol w="17973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r>
                        <a:rPr lang="cs-CZ" sz="3200" dirty="0" smtClean="0">
                          <a:cs typeface="Lucida Sans Unicode"/>
                        </a:rPr>
                        <a:t>⇔</a:t>
                      </a:r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¬(</a:t>
                      </a:r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r>
                        <a:rPr lang="cs-CZ" sz="3200" dirty="0" smtClean="0">
                          <a:cs typeface="Lucida Sans Unicode"/>
                        </a:rPr>
                        <a:t>⇔</a:t>
                      </a:r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)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Lucida Sans Unicode"/>
                          <a:cs typeface="Lucida Sans Unicode"/>
                        </a:rPr>
                        <a:t>¬</a:t>
                      </a: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A</a:t>
                      </a:r>
                      <a:r>
                        <a:rPr lang="cs-CZ" sz="3200" dirty="0" smtClean="0">
                          <a:cs typeface="Lucida Sans Unicode"/>
                        </a:rPr>
                        <a:t>⇔</a:t>
                      </a: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B</a:t>
                      </a:r>
                      <a:endParaRPr lang="cs-CZ" sz="3200" dirty="0" smtClean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75856" y="3284984"/>
          <a:ext cx="56864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64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788024" y="3284984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660232" y="3284984"/>
          <a:ext cx="792088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511256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7) ¬(A </a:t>
            </a:r>
            <a:r>
              <a:rPr lang="cs-CZ" sz="2800" dirty="0" smtClean="0">
                <a:cs typeface="Lucida Sans Unicode"/>
              </a:rPr>
              <a:t>⇔</a:t>
            </a:r>
            <a:r>
              <a:rPr lang="cs-CZ" sz="2800" dirty="0" smtClean="0"/>
              <a:t> B) = (A </a:t>
            </a:r>
            <a:r>
              <a:rPr lang="cs-CZ" sz="2800" dirty="0" smtClean="0">
                <a:cs typeface="Lucida Sans Unicode"/>
              </a:rPr>
              <a:t>⇔</a:t>
            </a:r>
            <a:r>
              <a:rPr lang="cs-CZ" sz="2800" dirty="0" smtClean="0"/>
              <a:t> </a:t>
            </a:r>
            <a:r>
              <a:rPr lang="cs-CZ" sz="2800" dirty="0" smtClean="0">
                <a:cs typeface="Lucida Sans Unicode"/>
              </a:rPr>
              <a:t>¬</a:t>
            </a:r>
            <a:r>
              <a:rPr lang="cs-CZ" sz="2800" dirty="0" smtClean="0"/>
              <a:t>B)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2636912"/>
          <a:ext cx="7057585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3039"/>
                <a:gridCol w="547848"/>
                <a:gridCol w="902420"/>
                <a:gridCol w="1314768"/>
                <a:gridCol w="1902142"/>
                <a:gridCol w="17973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r>
                        <a:rPr lang="cs-CZ" sz="3200" dirty="0" smtClean="0">
                          <a:cs typeface="Lucida Sans Unicode"/>
                        </a:rPr>
                        <a:t>⇔</a:t>
                      </a:r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¬(</a:t>
                      </a:r>
                      <a:r>
                        <a:rPr lang="cs-CZ" sz="3200" dirty="0" smtClean="0">
                          <a:latin typeface="+mn-lt"/>
                        </a:rPr>
                        <a:t>A</a:t>
                      </a:r>
                      <a:r>
                        <a:rPr lang="cs-CZ" sz="3200" dirty="0" smtClean="0">
                          <a:cs typeface="Lucida Sans Unicode"/>
                        </a:rPr>
                        <a:t>⇔</a:t>
                      </a:r>
                      <a:r>
                        <a:rPr lang="cs-CZ" sz="3200" dirty="0" smtClean="0">
                          <a:latin typeface="+mn-lt"/>
                        </a:rPr>
                        <a:t>B</a:t>
                      </a: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)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A</a:t>
                      </a:r>
                      <a:r>
                        <a:rPr lang="cs-CZ" sz="3200" dirty="0" smtClean="0">
                          <a:cs typeface="Lucida Sans Unicode"/>
                        </a:rPr>
                        <a:t>⇔</a:t>
                      </a:r>
                      <a:r>
                        <a:rPr lang="cs-CZ" sz="3200" dirty="0" smtClean="0">
                          <a:latin typeface="Lucida Sans Unicode"/>
                          <a:cs typeface="Lucida Sans Unicode"/>
                        </a:rPr>
                        <a:t>¬</a:t>
                      </a:r>
                      <a:r>
                        <a:rPr lang="cs-CZ" sz="3200" dirty="0" smtClean="0">
                          <a:latin typeface="+mn-lt"/>
                          <a:cs typeface="Lucida Sans Unicode"/>
                        </a:rPr>
                        <a:t>B</a:t>
                      </a:r>
                      <a:endParaRPr lang="cs-CZ" sz="3200" dirty="0" smtClean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75856" y="3284984"/>
          <a:ext cx="56864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64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788024" y="3284984"/>
          <a:ext cx="815752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57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660232" y="3284984"/>
          <a:ext cx="792088" cy="2316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1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+mn-lt"/>
                        </a:rPr>
                        <a:t>0</a:t>
                      </a:r>
                      <a:endParaRPr lang="cs-CZ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Následující tvrzení považujte za složené výroky a znegujte je:</a:t>
            </a:r>
          </a:p>
          <a:p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/>
            </a:pPr>
            <a:r>
              <a:rPr lang="cs-CZ" dirty="0" smtClean="0"/>
              <a:t>Za okny sněží nebo svítí sluníčko.</a:t>
            </a:r>
          </a:p>
          <a:p>
            <a:pPr marL="624078" indent="-514350">
              <a:buSzPct val="100000"/>
              <a:buFont typeface="+mj-lt"/>
              <a:buAutoNum type="arabicParenR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/>
            </a:pPr>
            <a:r>
              <a:rPr lang="cs-CZ" dirty="0" smtClean="0"/>
              <a:t>České Budějovice leží na soutoku Vltavy a </a:t>
            </a:r>
            <a:r>
              <a:rPr lang="cs-CZ" dirty="0" err="1" smtClean="0"/>
              <a:t>Malše</a:t>
            </a:r>
            <a:r>
              <a:rPr lang="cs-CZ" dirty="0" smtClean="0"/>
              <a:t>.</a:t>
            </a:r>
          </a:p>
          <a:p>
            <a:pPr marL="624078" indent="-514350">
              <a:buSzPct val="100000"/>
              <a:buFont typeface="+mj-lt"/>
              <a:buAutoNum type="arabicParenR"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652573" y="2420888"/>
            <a:ext cx="849142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0070C0"/>
                </a:solidFill>
              </a:rPr>
              <a:t>Řešení:</a:t>
            </a:r>
            <a:r>
              <a:rPr lang="cs-CZ" sz="2800" dirty="0" smtClean="0"/>
              <a:t> výrok je typu A ∨ B</a:t>
            </a:r>
          </a:p>
          <a:p>
            <a:r>
              <a:rPr lang="cs-CZ" sz="2800" dirty="0" smtClean="0"/>
              <a:t>	   negujeme: </a:t>
            </a:r>
            <a:r>
              <a:rPr lang="cs-CZ" sz="2800" dirty="0" smtClean="0">
                <a:latin typeface="Lucida Sans Unicode"/>
                <a:cs typeface="Lucida Sans Unicode"/>
              </a:rPr>
              <a:t>¬A ∧ ¬B</a:t>
            </a:r>
          </a:p>
          <a:p>
            <a:r>
              <a:rPr lang="cs-CZ" sz="2800" dirty="0" smtClean="0">
                <a:latin typeface="Lucida Sans Unicode"/>
                <a:cs typeface="Lucida Sans Unicode"/>
              </a:rPr>
              <a:t>	   tedy: Za okny nesněží a nesvítí sluníčko.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2573" y="5085184"/>
            <a:ext cx="84914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>
                <a:solidFill>
                  <a:srgbClr val="0070C0"/>
                </a:solidFill>
              </a:rPr>
              <a:t>Řešení:</a:t>
            </a:r>
            <a:r>
              <a:rPr lang="cs-CZ" sz="2800" dirty="0" smtClean="0"/>
              <a:t> výrok je typu A ∧ B</a:t>
            </a:r>
          </a:p>
          <a:p>
            <a:r>
              <a:rPr lang="cs-CZ" sz="2800" dirty="0" smtClean="0"/>
              <a:t>	   negujeme: </a:t>
            </a:r>
            <a:r>
              <a:rPr lang="cs-CZ" sz="2800" dirty="0" smtClean="0">
                <a:latin typeface="Lucida Sans Unicode"/>
                <a:cs typeface="Lucida Sans Unicode"/>
              </a:rPr>
              <a:t>¬A ∨ ¬B</a:t>
            </a:r>
          </a:p>
          <a:p>
            <a:r>
              <a:rPr lang="cs-CZ" sz="2800" dirty="0" smtClean="0">
                <a:latin typeface="Lucida Sans Unicode"/>
                <a:cs typeface="Lucida Sans Unicode"/>
              </a:rPr>
              <a:t>	   tedy: ČB neleží na soutoku Vltavy nebo 				</a:t>
            </a:r>
            <a:r>
              <a:rPr lang="cs-CZ" sz="2800" dirty="0" err="1" smtClean="0">
                <a:latin typeface="Lucida Sans Unicode"/>
                <a:cs typeface="Lucida Sans Unicode"/>
              </a:rPr>
              <a:t>Malše</a:t>
            </a:r>
            <a:r>
              <a:rPr lang="cs-CZ" sz="2800" dirty="0" smtClean="0">
                <a:latin typeface="Lucida Sans Unicode"/>
                <a:cs typeface="Lucida Sans Unicode"/>
              </a:rPr>
              <a:t>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marL="624078" indent="-514350">
              <a:buSzPct val="100000"/>
              <a:buFont typeface="+mj-lt"/>
              <a:buAutoNum type="arabicParenR" startAt="3"/>
            </a:pPr>
            <a:r>
              <a:rPr lang="cs-CZ" dirty="0" smtClean="0"/>
              <a:t>Děti nosí pláštěnku právě tehdy, když venku prší.</a:t>
            </a:r>
          </a:p>
          <a:p>
            <a:pPr marL="624078" indent="-514350">
              <a:buSzPct val="100000"/>
              <a:buFont typeface="+mj-lt"/>
              <a:buAutoNum type="arabicParenR" startAt="3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 startAt="3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 startAt="3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 startAt="3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 startAt="3"/>
            </a:pPr>
            <a:endParaRPr lang="cs-CZ" dirty="0" smtClean="0"/>
          </a:p>
          <a:p>
            <a:pPr marL="624078" indent="-514350">
              <a:buSzPct val="100000"/>
              <a:buFont typeface="+mj-lt"/>
              <a:buAutoNum type="arabicParenR" startAt="3"/>
            </a:pPr>
            <a:r>
              <a:rPr lang="cs-CZ" dirty="0" smtClean="0"/>
              <a:t>Jestliže budete v hodinách pilně pracovat, dostanete plus.  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9" y="1556792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>
                <a:solidFill>
                  <a:srgbClr val="0070C0"/>
                </a:solidFill>
              </a:rPr>
              <a:t>Řešení:</a:t>
            </a:r>
            <a:r>
              <a:rPr lang="cs-CZ" sz="2800" dirty="0" smtClean="0"/>
              <a:t> výrok je typu A </a:t>
            </a:r>
            <a:r>
              <a:rPr lang="cs-CZ" sz="2800" dirty="0" smtClean="0">
                <a:latin typeface="Lucida Sans Unicode"/>
                <a:cs typeface="Lucida Sans Unicode"/>
              </a:rPr>
              <a:t>⇔</a:t>
            </a:r>
            <a:r>
              <a:rPr lang="cs-CZ" sz="2800" dirty="0" smtClean="0"/>
              <a:t> B</a:t>
            </a:r>
          </a:p>
          <a:p>
            <a:r>
              <a:rPr lang="cs-CZ" sz="2800" dirty="0" smtClean="0"/>
              <a:t>	   negujeme např.: </a:t>
            </a:r>
            <a:r>
              <a:rPr lang="cs-CZ" sz="2800" dirty="0" smtClean="0">
                <a:latin typeface="Lucida Sans Unicode"/>
                <a:cs typeface="Lucida Sans Unicode"/>
              </a:rPr>
              <a:t>A ⇔ ¬B</a:t>
            </a:r>
          </a:p>
          <a:p>
            <a:r>
              <a:rPr lang="cs-CZ" sz="2800" dirty="0" smtClean="0">
                <a:latin typeface="Lucida Sans Unicode"/>
                <a:cs typeface="Lucida Sans Unicode"/>
              </a:rPr>
              <a:t>	   tedy: </a:t>
            </a:r>
            <a:r>
              <a:rPr lang="cs-CZ" sz="2800" dirty="0" smtClean="0"/>
              <a:t>Děti nosí pláštěnku právě tehdy, </a:t>
            </a:r>
            <a:r>
              <a:rPr lang="cs-CZ" sz="2800" dirty="0" smtClean="0"/>
              <a:t>				když </a:t>
            </a:r>
            <a:r>
              <a:rPr lang="cs-CZ" sz="2800" dirty="0" smtClean="0"/>
              <a:t>venku </a:t>
            </a:r>
            <a:r>
              <a:rPr lang="cs-CZ" sz="2800" dirty="0" smtClean="0"/>
              <a:t>neprší.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653136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>
                <a:solidFill>
                  <a:srgbClr val="0070C0"/>
                </a:solidFill>
              </a:rPr>
              <a:t>Řešení:</a:t>
            </a:r>
            <a:r>
              <a:rPr lang="cs-CZ" sz="2800" dirty="0" smtClean="0"/>
              <a:t> výrok je typu A </a:t>
            </a:r>
            <a:r>
              <a:rPr lang="cs-CZ" sz="2800" dirty="0" smtClean="0">
                <a:latin typeface="Lucida Sans Unicode"/>
                <a:cs typeface="Lucida Sans Unicode"/>
              </a:rPr>
              <a:t>⇒</a:t>
            </a:r>
            <a:r>
              <a:rPr lang="cs-CZ" sz="2800" dirty="0" smtClean="0"/>
              <a:t> B</a:t>
            </a:r>
          </a:p>
          <a:p>
            <a:r>
              <a:rPr lang="cs-CZ" sz="2800" dirty="0" smtClean="0"/>
              <a:t>	   negujeme: </a:t>
            </a:r>
            <a:r>
              <a:rPr lang="cs-CZ" sz="2800" dirty="0" smtClean="0">
                <a:latin typeface="Lucida Sans Unicode"/>
                <a:cs typeface="Lucida Sans Unicode"/>
              </a:rPr>
              <a:t>A ∧ ¬B</a:t>
            </a:r>
          </a:p>
          <a:p>
            <a:r>
              <a:rPr lang="cs-CZ" sz="2800" dirty="0" smtClean="0">
                <a:latin typeface="Lucida Sans Unicode"/>
                <a:cs typeface="Lucida Sans Unicode"/>
              </a:rPr>
              <a:t>	   tedy: </a:t>
            </a:r>
            <a:r>
              <a:rPr lang="cs-CZ" sz="2800" dirty="0" smtClean="0"/>
              <a:t>Budete pilně pracovat v hodinách 				a nedostanete plus.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POLÁK, Josef. </a:t>
            </a:r>
            <a:r>
              <a:rPr lang="cs-CZ" i="1" dirty="0" smtClean="0"/>
              <a:t>Přehled středoškolské matematiky</a:t>
            </a:r>
            <a:r>
              <a:rPr lang="cs-CZ" dirty="0" smtClean="0"/>
              <a:t>. 6.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608 s. ISBN 80-85849-78-</a:t>
            </a:r>
            <a:r>
              <a:rPr lang="cs-CZ" dirty="0" err="1" smtClean="0"/>
              <a:t>x</a:t>
            </a:r>
            <a:r>
              <a:rPr lang="cs-CZ" dirty="0" smtClean="0"/>
              <a:t>. </a:t>
            </a:r>
          </a:p>
          <a:p>
            <a:endParaRPr lang="cs-CZ" dirty="0" smtClean="0"/>
          </a:p>
          <a:p>
            <a:r>
              <a:rPr lang="cs-CZ" dirty="0" smtClean="0"/>
              <a:t>BUŠEK, Ivan, Leo BOČEK a Emil CALDA. </a:t>
            </a:r>
            <a:r>
              <a:rPr lang="cs-CZ" i="1" dirty="0" smtClean="0"/>
              <a:t>Matematika pro gymnázia: základní poznatky z matematiky</a:t>
            </a:r>
            <a:r>
              <a:rPr lang="cs-CZ" dirty="0" smtClean="0"/>
              <a:t>. </a:t>
            </a:r>
            <a:r>
              <a:rPr lang="cs-CZ" dirty="0" err="1" smtClean="0"/>
              <a:t>Dot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165 s. ISBN 80-85849-34-8. 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pic>
        <p:nvPicPr>
          <p:cNvPr id="2867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92</TotalTime>
  <Words>716</Words>
  <Application>Microsoft Office PowerPoint</Application>
  <PresentationFormat>Předvádění na obrazovce (4:3)</PresentationFormat>
  <Paragraphs>288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Snímek 1</vt:lpstr>
      <vt:lpstr>Základní poznatky z matematiky</vt:lpstr>
      <vt:lpstr>Negace složených výroků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Michala Pfefrčková</cp:lastModifiedBy>
  <cp:revision>21</cp:revision>
  <dcterms:modified xsi:type="dcterms:W3CDTF">2012-11-28T20:30:27Z</dcterms:modified>
</cp:coreProperties>
</file>