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4" r:id="rId9"/>
    <p:sldId id="262" r:id="rId10"/>
    <p:sldId id="265" r:id="rId11"/>
    <p:sldId id="266" r:id="rId12"/>
    <p:sldId id="267" r:id="rId13"/>
    <p:sldId id="263" r:id="rId14"/>
    <p:sldId id="268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allowPng="1" relyOnVml="1" encoding="utf-8"/>
  <p:clrMru>
    <a:srgbClr val="C75102"/>
    <a:srgbClr val="FF9D00"/>
    <a:srgbClr val="FF6702"/>
    <a:srgbClr val="FF3305"/>
    <a:srgbClr val="CF3E00"/>
    <a:srgbClr val="236F7A"/>
    <a:srgbClr val="EEB42D"/>
    <a:srgbClr val="FFEEB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00" autoAdjust="0"/>
    <p:restoredTop sz="94600" autoAdjust="0"/>
  </p:normalViewPr>
  <p:slideViewPr>
    <p:cSldViewPr>
      <p:cViewPr varScale="1">
        <p:scale>
          <a:sx n="123" d="100"/>
          <a:sy n="123" d="100"/>
        </p:scale>
        <p:origin x="-12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914400"/>
            <a:ext cx="3352800" cy="358140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r>
              <a:rPr lang="cs-CZ"/>
              <a:t>Klepnutím lze upravit styl nadpisů předlohy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4724400"/>
            <a:ext cx="3352800" cy="946150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r>
              <a:rPr lang="cs-CZ"/>
              <a:t>Klepnutím lze upravit styl podnadpisů předlohy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6248400"/>
            <a:ext cx="43434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99F75AD-1B7F-4CDA-BE84-B5283763C62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D2F062-947F-48B1-A56B-0686164AEC7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8EED-D522-4789-9A37-C0488DC95E7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600200" y="1371600"/>
            <a:ext cx="35433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95900" y="1371600"/>
            <a:ext cx="35433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494F10-3E84-4444-83E6-A93F80C1B4A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30061B-FED5-4F40-9432-C7C6F74B526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84CC08-DDD9-44E4-BD14-062A27FE8B5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5A998F-958D-4AA6-87D7-F3A41B3859F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F19D7-F5B2-4FCD-96F1-34C62764CB3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B4DDC1-1BB8-41D9-9B3E-141FBCD0D05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535972-C090-4DE3-A7EC-CDBF4A2BE55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029450" y="304800"/>
            <a:ext cx="1809750" cy="5791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600200" y="304800"/>
            <a:ext cx="5276850" cy="5791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302952-A804-4D63-8A75-9F9C0585BB5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304800"/>
            <a:ext cx="7239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nadpisů předlohy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371600"/>
            <a:ext cx="7239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textu předlohy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62484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62484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F63B1496-DDA4-434D-BB07-D23F129E1B69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o%C4%8D%C3%ADta%C4%8Dov%C3%A1_hra" TargetMode="External"/><Relationship Id="rId3" Type="http://schemas.openxmlformats.org/officeDocument/2006/relationships/hyperlink" Target="http://cs.wikipedia.org/wiki/Informatika_%28po%C4%8D%C3%ADta%C4%8Dov%C3%A1_v%C4%9Bda%29" TargetMode="External"/><Relationship Id="rId7" Type="http://schemas.openxmlformats.org/officeDocument/2006/relationships/hyperlink" Target="http://cs.wikipedia.org/wiki/Film" TargetMode="External"/><Relationship Id="rId2" Type="http://schemas.openxmlformats.org/officeDocument/2006/relationships/hyperlink" Target="http://cs.wikipedia.org/wiki/Angli%C4%8Dtin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Animace" TargetMode="External"/><Relationship Id="rId5" Type="http://schemas.openxmlformats.org/officeDocument/2006/relationships/hyperlink" Target="http://cs.wikipedia.org/wiki/Renderov%C3%A1n%C3%AD" TargetMode="External"/><Relationship Id="rId10" Type="http://schemas.openxmlformats.org/officeDocument/2006/relationships/hyperlink" Target="http://cs.wikipedia.org/wiki/Org%C3%A1n" TargetMode="External"/><Relationship Id="rId4" Type="http://schemas.openxmlformats.org/officeDocument/2006/relationships/hyperlink" Target="http://cs.wikipedia.org/wiki/Po%C4%8D%C3%ADta%C4%8Dov%C3%A1_grafika" TargetMode="External"/><Relationship Id="rId9" Type="http://schemas.openxmlformats.org/officeDocument/2006/relationships/hyperlink" Target="http://cs.wikipedia.org/wiki/Po%C4%8D%C3%ADta%C4%8Dov%C3%A1_simulace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o%C4%8D%C3%ADta%C4%8Dov%C3%A1_3D_grafika" TargetMode="External"/><Relationship Id="rId2" Type="http://schemas.openxmlformats.org/officeDocument/2006/relationships/hyperlink" Target="http://cs.wikipedia.org/w/index.php?title=Futureworld&amp;action=edit&amp;redlink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Toy_Story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57158" y="142852"/>
            <a:ext cx="800105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</a:rPr>
              <a:t>3D grafika a animace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</a:endParaRPr>
          </a:p>
        </p:txBody>
      </p:sp>
      <p:pic>
        <p:nvPicPr>
          <p:cNvPr id="7" name="Picture 2" descr="logo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4891" y="5307691"/>
            <a:ext cx="1439024" cy="1336017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5307692"/>
            <a:ext cx="5518733" cy="1336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Podnadpis 2"/>
          <p:cNvSpPr txBox="1">
            <a:spLocks/>
          </p:cNvSpPr>
          <p:nvPr/>
        </p:nvSpPr>
        <p:spPr bwMode="auto">
          <a:xfrm>
            <a:off x="500034" y="1285860"/>
            <a:ext cx="64008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rgbClr val="FFC000"/>
                </a:solidFill>
              </a:rPr>
              <a:t>Základní škola a mateřská škola Lázně Kynžvart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Autor: David Holubec	</a:t>
            </a:r>
            <a:b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NÁZEV: VY_32_INOVACE_01_INF</a:t>
            </a:r>
            <a:b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Vzdělávací oblast: informatika</a:t>
            </a:r>
            <a:b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Ročník: </a:t>
            </a:r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9.</a:t>
            </a: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Číslo projektu: CZ.1.07/1.4.00/21.2181</a:t>
            </a:r>
            <a:b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Datum vytvoření: </a:t>
            </a:r>
            <a:r>
              <a:rPr lang="cs-CZ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listopad </a:t>
            </a:r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2011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500034" y="3643314"/>
            <a:ext cx="617379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solidFill>
                  <a:schemeClr val="accent1">
                    <a:lumMod val="20000"/>
                    <a:lumOff val="80000"/>
                  </a:schemeClr>
                </a:solidFill>
                <a:latin typeface="Calibri" pitchFamily="34" charset="0"/>
              </a:rPr>
              <a:t>Anotace:</a:t>
            </a:r>
          </a:p>
          <a:p>
            <a:r>
              <a:rPr lang="cs-CZ" sz="1200" dirty="0" smtClean="0">
                <a:latin typeface="Calibri" pitchFamily="34" charset="0"/>
              </a:rPr>
              <a:t>ŽÁCI SE SEZNÁMÍ  S MOŽNOSTMI  </a:t>
            </a:r>
            <a:r>
              <a:rPr lang="cs-CZ" sz="1200" cap="all" dirty="0" smtClean="0">
                <a:latin typeface="Calibri" pitchFamily="34" charset="0"/>
              </a:rPr>
              <a:t>tvorby 3D grafiky – vizualizace,  animace</a:t>
            </a:r>
            <a:r>
              <a:rPr lang="cs-CZ" sz="1200" dirty="0" smtClean="0">
                <a:latin typeface="Calibri" pitchFamily="34" charset="0"/>
              </a:rPr>
              <a:t>,  VYZKOUŠÍ SI TVORBU JEDNODUCHÉHO 3D OBJEKTU. ZÍSKAJÍ PŘEDSTAVU O NÁROČNOSTI TÉTO PRÁCE.</a:t>
            </a:r>
            <a:endParaRPr lang="cs-CZ" sz="1200" dirty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1071538" y="1357298"/>
            <a:ext cx="7239000" cy="4724400"/>
          </a:xfrm>
        </p:spPr>
        <p:txBody>
          <a:bodyPr/>
          <a:lstStyle/>
          <a:p>
            <a:r>
              <a:rPr lang="cs-CZ" sz="2000" dirty="0" smtClean="0"/>
              <a:t>Pojmem 3D modelování se rozumí proces tvarování a vytváření 3D modelu, který může být reprezentován několika způsoby. Modely mohou být vytvořeny na počítači člověkem pomocí modelovacího nástroje, podle dat získaných měřicím přístrojem z reálného světa nebo na základě počítačové </a:t>
            </a:r>
            <a:r>
              <a:rPr lang="cs-CZ" sz="2000" dirty="0" smtClean="0"/>
              <a:t>simulace.</a:t>
            </a:r>
            <a:br>
              <a:rPr lang="cs-CZ" sz="2000" dirty="0" smtClean="0"/>
            </a:br>
            <a:endParaRPr lang="cs-CZ" sz="2000" dirty="0" smtClean="0"/>
          </a:p>
          <a:p>
            <a:r>
              <a:rPr lang="cs-CZ" sz="2000" b="1" dirty="0" smtClean="0"/>
              <a:t>Počítačová 3D grafika</a:t>
            </a:r>
            <a:r>
              <a:rPr lang="cs-CZ" sz="2000" dirty="0" smtClean="0"/>
              <a:t> (tzv. </a:t>
            </a:r>
            <a:r>
              <a:rPr lang="cs-CZ" sz="2000" i="1" dirty="0" smtClean="0"/>
              <a:t>trojrozměrná grafika</a:t>
            </a:r>
            <a:r>
              <a:rPr lang="cs-CZ" sz="2000" dirty="0" smtClean="0"/>
              <a:t>, </a:t>
            </a:r>
            <a:r>
              <a:rPr lang="cs-CZ" sz="2000" dirty="0" smtClean="0">
                <a:hlinkClick r:id="rId2" tooltip="Angličtina"/>
              </a:rPr>
              <a:t>anglicky</a:t>
            </a:r>
            <a:r>
              <a:rPr lang="cs-CZ" sz="2000" dirty="0" smtClean="0"/>
              <a:t>) je v </a:t>
            </a:r>
            <a:r>
              <a:rPr lang="cs-CZ" sz="2000" dirty="0" smtClean="0">
                <a:hlinkClick r:id="rId3" tooltip="Informatika (počítačová věda)"/>
              </a:rPr>
              <a:t>informatice</a:t>
            </a:r>
            <a:r>
              <a:rPr lang="cs-CZ" sz="2000" dirty="0" smtClean="0"/>
              <a:t> označení pro speciální část </a:t>
            </a:r>
            <a:r>
              <a:rPr lang="cs-CZ" sz="2000" dirty="0" smtClean="0">
                <a:hlinkClick r:id="rId4" tooltip="Počítačová grafika"/>
              </a:rPr>
              <a:t>počítačové grafiky</a:t>
            </a:r>
            <a:r>
              <a:rPr lang="cs-CZ" sz="2000" dirty="0" smtClean="0"/>
              <a:t>, která pracuje s trojrozměrnými objekty. Převod 3D objektů do 2D zobrazení se nazývá </a:t>
            </a:r>
            <a:r>
              <a:rPr lang="cs-CZ" sz="2000" dirty="0" err="1" smtClean="0">
                <a:hlinkClick r:id="rId5" tooltip="Renderování"/>
              </a:rPr>
              <a:t>renderování</a:t>
            </a:r>
            <a:r>
              <a:rPr lang="cs-CZ" sz="2000" dirty="0" smtClean="0"/>
              <a:t>. Nejznámějším využitím počítačové 3D grafiky je vytváření </a:t>
            </a:r>
            <a:r>
              <a:rPr lang="cs-CZ" sz="2000" dirty="0" smtClean="0">
                <a:hlinkClick r:id="rId6" tooltip="Animace"/>
              </a:rPr>
              <a:t>animací</a:t>
            </a:r>
            <a:r>
              <a:rPr lang="cs-CZ" sz="2000" dirty="0" smtClean="0"/>
              <a:t> (pro tvorbu </a:t>
            </a:r>
            <a:r>
              <a:rPr lang="cs-CZ" sz="2000" dirty="0" smtClean="0">
                <a:hlinkClick r:id="rId7" tooltip="Film"/>
              </a:rPr>
              <a:t>filmů</a:t>
            </a:r>
            <a:r>
              <a:rPr lang="cs-CZ" sz="2000" dirty="0" smtClean="0"/>
              <a:t> nebo </a:t>
            </a:r>
            <a:r>
              <a:rPr lang="cs-CZ" sz="2000" dirty="0" smtClean="0">
                <a:hlinkClick r:id="rId8" tooltip="Počítačová hra"/>
              </a:rPr>
              <a:t>počítačových her</a:t>
            </a:r>
            <a:r>
              <a:rPr lang="cs-CZ" sz="2000" dirty="0" smtClean="0"/>
              <a:t>), avšak 3D grafika je využívána i ve vědě a průmyslu (například pro </a:t>
            </a:r>
            <a:r>
              <a:rPr lang="cs-CZ" sz="2000" dirty="0" smtClean="0">
                <a:hlinkClick r:id="rId9" tooltip="Počítačová simulace"/>
              </a:rPr>
              <a:t>počítačové simulace</a:t>
            </a:r>
            <a:r>
              <a:rPr lang="cs-CZ" sz="2000" dirty="0" smtClean="0"/>
              <a:t> nebo trojrozměrné zobrazení </a:t>
            </a:r>
            <a:r>
              <a:rPr lang="cs-CZ" sz="2000" dirty="0" smtClean="0">
                <a:hlinkClick r:id="rId10" tooltip="Orgán"/>
              </a:rPr>
              <a:t>orgánů</a:t>
            </a:r>
            <a:r>
              <a:rPr lang="cs-CZ" sz="2000" dirty="0" smtClean="0"/>
              <a:t>).</a:t>
            </a:r>
            <a:endParaRPr lang="cs-CZ" sz="2000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7" y="214290"/>
            <a:ext cx="6572296" cy="914400"/>
          </a:xfrm>
        </p:spPr>
        <p:txBody>
          <a:bodyPr/>
          <a:lstStyle/>
          <a:p>
            <a:r>
              <a:rPr lang="cs-CZ" sz="3600" b="1" kern="12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ea typeface="+mn-ea"/>
                <a:cs typeface="+mn-cs"/>
              </a:rPr>
              <a:t>Co je to </a:t>
            </a:r>
            <a:r>
              <a:rPr lang="cs-CZ" sz="5400" b="1" kern="12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ea typeface="+mn-ea"/>
                <a:cs typeface="+mn-cs"/>
              </a:rPr>
              <a:t>3D</a:t>
            </a:r>
            <a:r>
              <a:rPr lang="cs-CZ" sz="5400" b="1" kern="12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ea typeface="+mn-ea"/>
                <a:cs typeface="+mn-cs"/>
              </a:rPr>
              <a:t> </a:t>
            </a:r>
            <a:r>
              <a:rPr lang="cs-CZ" sz="3600" b="1" kern="12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ea typeface="+mn-ea"/>
                <a:cs typeface="+mn-cs"/>
              </a:rPr>
              <a:t>grafika?</a:t>
            </a:r>
            <a:endParaRPr lang="cs-CZ" sz="3600" b="1" kern="12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8062915" cy="914400"/>
          </a:xfrm>
        </p:spPr>
        <p:txBody>
          <a:bodyPr/>
          <a:lstStyle/>
          <a:p>
            <a:r>
              <a:rPr lang="cs-CZ" sz="3600" b="1" kern="1200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ea typeface="+mn-ea"/>
                <a:cs typeface="+mn-cs"/>
              </a:rPr>
              <a:t>Pět základních technologií 3D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341438"/>
            <a:ext cx="8785225" cy="54006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800" dirty="0"/>
              <a:t>Modelování – tvorba objektů</a:t>
            </a:r>
          </a:p>
          <a:p>
            <a:pPr>
              <a:lnSpc>
                <a:spcPct val="90000"/>
              </a:lnSpc>
            </a:pPr>
            <a:r>
              <a:rPr lang="cs-CZ" sz="2800" dirty="0" err="1"/>
              <a:t>Texturování</a:t>
            </a:r>
            <a:r>
              <a:rPr lang="cs-CZ" sz="2800" dirty="0"/>
              <a:t> –definování vlastností povrchů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Osvětlení – </a:t>
            </a:r>
            <a:r>
              <a:rPr lang="cs-CZ" sz="2800" dirty="0" err="1"/>
              <a:t>osvětlení</a:t>
            </a:r>
            <a:r>
              <a:rPr lang="cs-CZ" sz="2800" dirty="0"/>
              <a:t> scény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Animace – vytváření animace(klíčové snímky)</a:t>
            </a:r>
          </a:p>
          <a:p>
            <a:pPr>
              <a:lnSpc>
                <a:spcPct val="90000"/>
              </a:lnSpc>
            </a:pPr>
            <a:r>
              <a:rPr lang="cs-CZ" sz="2800" dirty="0" err="1"/>
              <a:t>Rendering</a:t>
            </a:r>
            <a:r>
              <a:rPr lang="cs-CZ" sz="2800" dirty="0"/>
              <a:t> – tvorba finálních obrázků, klipů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dirty="0"/>
              <a:t/>
            </a:r>
            <a:br>
              <a:rPr lang="cs-CZ" sz="2800" dirty="0"/>
            </a:br>
            <a:r>
              <a:rPr lang="cs-CZ" sz="2800" kern="1200" dirty="0">
                <a:solidFill>
                  <a:srgbClr val="FFC000"/>
                </a:solidFill>
                <a:latin typeface="Arial" charset="0"/>
              </a:rPr>
              <a:t>Další </a:t>
            </a:r>
            <a:r>
              <a:rPr lang="cs-CZ" sz="2800" kern="1200" dirty="0" smtClean="0">
                <a:solidFill>
                  <a:srgbClr val="FFC000"/>
                </a:solidFill>
                <a:latin typeface="Arial" charset="0"/>
              </a:rPr>
              <a:t>elementy:</a:t>
            </a:r>
            <a:endParaRPr lang="cs-CZ" sz="2800" dirty="0">
              <a:solidFill>
                <a:srgbClr val="FFEEBA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2800" dirty="0"/>
              <a:t>Vizuální efekty – exploze, tavení, apod.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Zvuk – hudba, zvukové efekty, hlasy . . . 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Post produkce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/>
              <a:t>Modelování objektu / scény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43042" y="1071546"/>
            <a:ext cx="7239000" cy="617538"/>
          </a:xfrm>
        </p:spPr>
        <p:txBody>
          <a:bodyPr/>
          <a:lstStyle/>
          <a:p>
            <a:r>
              <a:rPr lang="cs-CZ" dirty="0"/>
              <a:t>Rozpracovaná scéna I.</a:t>
            </a:r>
          </a:p>
        </p:txBody>
      </p:sp>
      <p:pic>
        <p:nvPicPr>
          <p:cNvPr id="9114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714488"/>
            <a:ext cx="6048375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Obdélníkový popisek 6"/>
          <p:cNvSpPr/>
          <p:nvPr/>
        </p:nvSpPr>
        <p:spPr>
          <a:xfrm>
            <a:off x="357158" y="2000240"/>
            <a:ext cx="2357454" cy="1785950"/>
          </a:xfrm>
          <a:prstGeom prst="wedgeRectCallout">
            <a:avLst>
              <a:gd name="adj1" fmla="val 50924"/>
              <a:gd name="adj2" fmla="val 90148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Předměty jsou umístěné v prostoru, světla, textury a efekty nastavené, výpočet může začít.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8" name="Čárový popisek 2 7"/>
          <p:cNvSpPr/>
          <p:nvPr/>
        </p:nvSpPr>
        <p:spPr>
          <a:xfrm>
            <a:off x="6072198" y="2143116"/>
            <a:ext cx="2000264" cy="428628"/>
          </a:xfrm>
          <a:prstGeom prst="borderCallout2">
            <a:avLst>
              <a:gd name="adj1" fmla="val 16617"/>
              <a:gd name="adj2" fmla="val -104"/>
              <a:gd name="adj3" fmla="val 18750"/>
              <a:gd name="adj4" fmla="val -16667"/>
              <a:gd name="adj5" fmla="val 127433"/>
              <a:gd name="adj6" fmla="val -58095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Planeta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Čárový popisek 2 8"/>
          <p:cNvSpPr/>
          <p:nvPr/>
        </p:nvSpPr>
        <p:spPr>
          <a:xfrm>
            <a:off x="6572264" y="5429264"/>
            <a:ext cx="2000264" cy="428628"/>
          </a:xfrm>
          <a:prstGeom prst="borderCallout2">
            <a:avLst>
              <a:gd name="adj1" fmla="val 16617"/>
              <a:gd name="adj2" fmla="val -104"/>
              <a:gd name="adj3" fmla="val 18750"/>
              <a:gd name="adj4" fmla="val -16667"/>
              <a:gd name="adj5" fmla="val -117899"/>
              <a:gd name="adj6" fmla="val -50324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Supernova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/>
              <a:t>Modelování objektu / scény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19250" y="1052513"/>
            <a:ext cx="7239000" cy="688975"/>
          </a:xfrm>
        </p:spPr>
        <p:txBody>
          <a:bodyPr/>
          <a:lstStyle/>
          <a:p>
            <a:r>
              <a:rPr lang="cs-CZ"/>
              <a:t>Konečný rendering – scéna I.</a:t>
            </a:r>
          </a:p>
        </p:txBody>
      </p:sp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643063"/>
            <a:ext cx="6480175" cy="519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Obdélníkový popisek 6"/>
          <p:cNvSpPr/>
          <p:nvPr/>
        </p:nvSpPr>
        <p:spPr>
          <a:xfrm>
            <a:off x="357158" y="2000240"/>
            <a:ext cx="2357454" cy="1785950"/>
          </a:xfrm>
          <a:prstGeom prst="wedgeRectCallout">
            <a:avLst>
              <a:gd name="adj1" fmla="val 50924"/>
              <a:gd name="adj2" fmla="val 90148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Scéna (obrázek) dokončená, délka výpočtu scény je různá podle kvality a složitosti .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8" name="Čárový popisek 2 7"/>
          <p:cNvSpPr/>
          <p:nvPr/>
        </p:nvSpPr>
        <p:spPr>
          <a:xfrm>
            <a:off x="6072198" y="2143116"/>
            <a:ext cx="2000264" cy="428628"/>
          </a:xfrm>
          <a:prstGeom prst="borderCallout2">
            <a:avLst>
              <a:gd name="adj1" fmla="val 16617"/>
              <a:gd name="adj2" fmla="val -104"/>
              <a:gd name="adj3" fmla="val 18750"/>
              <a:gd name="adj4" fmla="val -16667"/>
              <a:gd name="adj5" fmla="val 127433"/>
              <a:gd name="adj6" fmla="val -58095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Planeta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Čárový popisek 2 8"/>
          <p:cNvSpPr/>
          <p:nvPr/>
        </p:nvSpPr>
        <p:spPr>
          <a:xfrm>
            <a:off x="6572264" y="5429264"/>
            <a:ext cx="2000264" cy="428628"/>
          </a:xfrm>
          <a:prstGeom prst="borderCallout2">
            <a:avLst>
              <a:gd name="adj1" fmla="val 16617"/>
              <a:gd name="adj2" fmla="val -104"/>
              <a:gd name="adj3" fmla="val 18750"/>
              <a:gd name="adj4" fmla="val -16667"/>
              <a:gd name="adj5" fmla="val -117899"/>
              <a:gd name="adj6" fmla="val -50324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Supernova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Scéna II.</a:t>
            </a:r>
          </a:p>
        </p:txBody>
      </p:sp>
      <p:pic>
        <p:nvPicPr>
          <p:cNvPr id="9318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196975"/>
            <a:ext cx="6840538" cy="551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élníkový popisek 5"/>
          <p:cNvSpPr/>
          <p:nvPr/>
        </p:nvSpPr>
        <p:spPr>
          <a:xfrm>
            <a:off x="5429256" y="500042"/>
            <a:ext cx="2571768" cy="1785950"/>
          </a:xfrm>
          <a:prstGeom prst="wedgeRectCallout">
            <a:avLst>
              <a:gd name="adj1" fmla="val -27815"/>
              <a:gd name="adj2" fmla="val 97828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Připravené objekty a nastavené prostředí ve kterém se nachází,  výpočet scény může opět začít.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7" name="Čárový popisek 2 6"/>
          <p:cNvSpPr/>
          <p:nvPr/>
        </p:nvSpPr>
        <p:spPr>
          <a:xfrm>
            <a:off x="642910" y="1714488"/>
            <a:ext cx="2357454" cy="428628"/>
          </a:xfrm>
          <a:prstGeom prst="borderCallout2">
            <a:avLst>
              <a:gd name="adj1" fmla="val 336616"/>
              <a:gd name="adj2" fmla="val 179552"/>
              <a:gd name="adj3" fmla="val 89150"/>
              <a:gd name="adj4" fmla="val 148818"/>
              <a:gd name="adj5" fmla="val 89033"/>
              <a:gd name="adj6" fmla="val 96875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Model bez textury 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Finále scéna II.</a:t>
            </a:r>
          </a:p>
        </p:txBody>
      </p:sp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341438"/>
            <a:ext cx="6626225" cy="534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Čárový popisek 2 5"/>
          <p:cNvSpPr/>
          <p:nvPr/>
        </p:nvSpPr>
        <p:spPr>
          <a:xfrm>
            <a:off x="571472" y="1714488"/>
            <a:ext cx="2714644" cy="428628"/>
          </a:xfrm>
          <a:prstGeom prst="borderCallout2">
            <a:avLst>
              <a:gd name="adj1" fmla="val 375016"/>
              <a:gd name="adj2" fmla="val 139805"/>
              <a:gd name="adj3" fmla="val 87017"/>
              <a:gd name="adj4" fmla="val 126250"/>
              <a:gd name="adj5" fmla="val 86899"/>
              <a:gd name="adj6" fmla="val 100335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Model potažený texturou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Čárový popisek 2 6"/>
          <p:cNvSpPr/>
          <p:nvPr/>
        </p:nvSpPr>
        <p:spPr>
          <a:xfrm>
            <a:off x="285720" y="5786454"/>
            <a:ext cx="2714644" cy="428628"/>
          </a:xfrm>
          <a:prstGeom prst="borderCallout2">
            <a:avLst>
              <a:gd name="adj1" fmla="val -17514"/>
              <a:gd name="adj2" fmla="val 172479"/>
              <a:gd name="adj3" fmla="val 87017"/>
              <a:gd name="adj4" fmla="val 126250"/>
              <a:gd name="adj5" fmla="val 86899"/>
              <a:gd name="adj6" fmla="val 100335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Vypočítané prostředí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Program </a:t>
            </a:r>
            <a:r>
              <a:rPr lang="cs-CZ" dirty="0" err="1" smtClean="0"/>
              <a:t>Spilin</a:t>
            </a:r>
            <a:r>
              <a:rPr lang="cs-CZ" dirty="0" smtClean="0"/>
              <a:t> Editor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357298"/>
            <a:ext cx="7239000" cy="1485896"/>
          </a:xfrm>
        </p:spPr>
        <p:txBody>
          <a:bodyPr/>
          <a:lstStyle/>
          <a:p>
            <a:r>
              <a:rPr lang="cs-CZ" sz="2400" dirty="0" smtClean="0"/>
              <a:t>Jednoduchý prográmek na tvorbu objektů, objekt se vytváří vyznačením a rozmístěním jednotlivých bodu stěn kolem osy budoucího objektu.</a:t>
            </a:r>
          </a:p>
          <a:p>
            <a:endParaRPr lang="cs-CZ" dirty="0"/>
          </a:p>
        </p:txBody>
      </p:sp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928934"/>
            <a:ext cx="4857784" cy="3592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Přímá spojovací šipka 5"/>
          <p:cNvCxnSpPr/>
          <p:nvPr/>
        </p:nvCxnSpPr>
        <p:spPr>
          <a:xfrm rot="5400000">
            <a:off x="2536017" y="2821777"/>
            <a:ext cx="1143008" cy="642942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rot="16200000" flipH="1">
            <a:off x="1035819" y="2607464"/>
            <a:ext cx="2286016" cy="1928826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ový popisek 9"/>
          <p:cNvSpPr/>
          <p:nvPr/>
        </p:nvSpPr>
        <p:spPr>
          <a:xfrm>
            <a:off x="6572264" y="2786058"/>
            <a:ext cx="1928826" cy="928694"/>
          </a:xfrm>
          <a:prstGeom prst="wedgeRectCallout">
            <a:avLst>
              <a:gd name="adj1" fmla="val -49029"/>
              <a:gd name="adj2" fmla="val 11007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Náhled objektu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/>
          <p:cNvPicPr>
            <a:picLocks noChangeAspect="1" noChangeArrowheads="1"/>
          </p:cNvPicPr>
          <p:nvPr/>
        </p:nvPicPr>
        <p:blipFill>
          <a:blip r:embed="rId2"/>
          <a:srcRect b="10691"/>
          <a:stretch>
            <a:fillRect/>
          </a:stretch>
        </p:blipFill>
        <p:spPr bwMode="auto">
          <a:xfrm>
            <a:off x="500034" y="1214422"/>
            <a:ext cx="8351838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ový popisek 4"/>
          <p:cNvSpPr/>
          <p:nvPr/>
        </p:nvSpPr>
        <p:spPr>
          <a:xfrm>
            <a:off x="5715008" y="2786058"/>
            <a:ext cx="2786082" cy="2071702"/>
          </a:xfrm>
          <a:prstGeom prst="wedgeRectCallout">
            <a:avLst>
              <a:gd name="adj1" fmla="val -74243"/>
              <a:gd name="adj2" fmla="val -71026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Tvorba modelu auta v programu </a:t>
            </a:r>
            <a:r>
              <a:rPr lang="cs-CZ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Cinema</a:t>
            </a:r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4D</a:t>
            </a:r>
          </a:p>
          <a:p>
            <a:pPr algn="ctr"/>
            <a:endParaRPr lang="cs-CZ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Program umí pracovat </a:t>
            </a:r>
            <a:b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s obrazem i zvukem, generovat 3D film </a:t>
            </a:r>
            <a:b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cs-CZ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 prostorový zvuk</a:t>
            </a:r>
            <a:endParaRPr lang="cs-CZ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600200" y="304800"/>
            <a:ext cx="7239000" cy="914400"/>
          </a:xfrm>
        </p:spPr>
        <p:txBody>
          <a:bodyPr/>
          <a:lstStyle/>
          <a:p>
            <a:r>
              <a:rPr lang="cs-CZ" dirty="0" smtClean="0"/>
              <a:t>Program </a:t>
            </a:r>
            <a:r>
              <a:rPr lang="cs-CZ" dirty="0" err="1" smtClean="0"/>
              <a:t>Cinema</a:t>
            </a:r>
            <a:r>
              <a:rPr lang="cs-CZ" dirty="0" smtClean="0"/>
              <a:t> 4D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4150" t="12795" r="6106" b="19605"/>
          <a:stretch>
            <a:fillRect/>
          </a:stretch>
        </p:blipFill>
        <p:spPr bwMode="auto">
          <a:xfrm>
            <a:off x="428596" y="1857364"/>
            <a:ext cx="7429552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1600200" y="304800"/>
            <a:ext cx="7239000" cy="914400"/>
          </a:xfrm>
        </p:spPr>
        <p:txBody>
          <a:bodyPr/>
          <a:lstStyle/>
          <a:p>
            <a:r>
              <a:rPr lang="cs-CZ" dirty="0" smtClean="0"/>
              <a:t>Program </a:t>
            </a:r>
            <a:r>
              <a:rPr lang="cs-CZ" dirty="0" err="1" smtClean="0"/>
              <a:t>Cinema</a:t>
            </a:r>
            <a:r>
              <a:rPr lang="cs-CZ" dirty="0" smtClean="0"/>
              <a:t> 4D</a:t>
            </a:r>
            <a:endParaRPr lang="cs-CZ" dirty="0"/>
          </a:p>
        </p:txBody>
      </p:sp>
      <p:sp>
        <p:nvSpPr>
          <p:cNvPr id="7" name="Čárový popisek 2 6"/>
          <p:cNvSpPr/>
          <p:nvPr/>
        </p:nvSpPr>
        <p:spPr>
          <a:xfrm>
            <a:off x="857224" y="6000768"/>
            <a:ext cx="2714644" cy="428628"/>
          </a:xfrm>
          <a:prstGeom prst="borderCallout2">
            <a:avLst>
              <a:gd name="adj1" fmla="val -100677"/>
              <a:gd name="adj2" fmla="val 167912"/>
              <a:gd name="adj3" fmla="val 87017"/>
              <a:gd name="adj4" fmla="val 126250"/>
              <a:gd name="adj5" fmla="val 86899"/>
              <a:gd name="adj6" fmla="val 100335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Časová osa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0034" y="1214422"/>
            <a:ext cx="72859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Animace postavy „</a:t>
            </a:r>
            <a:r>
              <a:rPr lang="cs-CZ" sz="2400" dirty="0" err="1" smtClean="0"/>
              <a:t>Kick</a:t>
            </a:r>
            <a:r>
              <a:rPr lang="cs-CZ" sz="2400" dirty="0" smtClean="0"/>
              <a:t> Box“ na časové ose - pohyb </a:t>
            </a:r>
            <a:endParaRPr lang="cs-CZ" sz="2400" dirty="0"/>
          </a:p>
        </p:txBody>
      </p:sp>
      <p:sp>
        <p:nvSpPr>
          <p:cNvPr id="9" name="Čárový popisek 2 8"/>
          <p:cNvSpPr/>
          <p:nvPr/>
        </p:nvSpPr>
        <p:spPr>
          <a:xfrm>
            <a:off x="3286116" y="2143116"/>
            <a:ext cx="2714644" cy="428628"/>
          </a:xfrm>
          <a:prstGeom prst="borderCallout2">
            <a:avLst>
              <a:gd name="adj1" fmla="val 92768"/>
              <a:gd name="adj2" fmla="val 44880"/>
              <a:gd name="adj3" fmla="val 213570"/>
              <a:gd name="adj4" fmla="val 31193"/>
              <a:gd name="adj5" fmla="val 217068"/>
              <a:gd name="adj6" fmla="val -9282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Jednotlivé „kosti“ boxera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304800"/>
            <a:ext cx="8053414" cy="914400"/>
          </a:xfrm>
        </p:spPr>
        <p:txBody>
          <a:bodyPr/>
          <a:lstStyle/>
          <a:p>
            <a:r>
              <a:rPr lang="cs-CZ" dirty="0" err="1" smtClean="0"/>
              <a:t>Vue</a:t>
            </a:r>
            <a:r>
              <a:rPr lang="cs-CZ" dirty="0" smtClean="0"/>
              <a:t> 5 </a:t>
            </a:r>
            <a:r>
              <a:rPr lang="cs-CZ" dirty="0" err="1" smtClean="0"/>
              <a:t>Infinite</a:t>
            </a:r>
            <a:r>
              <a:rPr lang="cs-CZ" dirty="0" smtClean="0"/>
              <a:t> – 3D příroda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b="13738"/>
          <a:stretch>
            <a:fillRect/>
          </a:stretch>
        </p:blipFill>
        <p:spPr bwMode="auto">
          <a:xfrm>
            <a:off x="428596" y="2285992"/>
            <a:ext cx="8215274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85786" y="1214422"/>
            <a:ext cx="72186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Tvorba virtuální krajiny pro film a reklamu, program </a:t>
            </a:r>
          </a:p>
          <a:p>
            <a:r>
              <a:rPr lang="cs-CZ" sz="2400" dirty="0" smtClean="0"/>
              <a:t>umí simulovat vítr, mlhu, déšť – prostě přírodu…</a:t>
            </a:r>
            <a:endParaRPr lang="cs-CZ" sz="2400" dirty="0"/>
          </a:p>
        </p:txBody>
      </p:sp>
      <p:sp>
        <p:nvSpPr>
          <p:cNvPr id="6" name="Obdélníkový popisek 5"/>
          <p:cNvSpPr/>
          <p:nvPr/>
        </p:nvSpPr>
        <p:spPr>
          <a:xfrm>
            <a:off x="5715008" y="2143116"/>
            <a:ext cx="2143140" cy="785818"/>
          </a:xfrm>
          <a:prstGeom prst="wedgeRectCallout">
            <a:avLst>
              <a:gd name="adj1" fmla="val -49029"/>
              <a:gd name="adj2" fmla="val 11007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Náhled </a:t>
            </a:r>
            <a:r>
              <a:rPr lang="cs-CZ" dirty="0" err="1" smtClean="0">
                <a:solidFill>
                  <a:schemeClr val="tx2">
                    <a:lumMod val="10000"/>
                  </a:schemeClr>
                </a:solidFill>
              </a:rPr>
              <a:t>renderingu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357298"/>
            <a:ext cx="7239000" cy="4724400"/>
          </a:xfrm>
        </p:spPr>
        <p:txBody>
          <a:bodyPr/>
          <a:lstStyle/>
          <a:p>
            <a:r>
              <a:rPr lang="cs-CZ" sz="2000" dirty="0" smtClean="0"/>
              <a:t>Pojmem 3D </a:t>
            </a:r>
            <a:r>
              <a:rPr lang="cs-CZ" sz="2000" dirty="0" smtClean="0"/>
              <a:t>nás provází každý den, prodávají se 3D televize, chodíme do kina na 3D filmy, existují 3D tiskárny, za vším ale stojí spousta práce, fantazie a nasazení vlastních sil nadšenců </a:t>
            </a:r>
            <a:r>
              <a:rPr lang="cs-CZ" sz="2000" dirty="0" smtClean="0"/>
              <a:t>pro </a:t>
            </a:r>
            <a:r>
              <a:rPr lang="cs-CZ" sz="2000" dirty="0" smtClean="0"/>
              <a:t>věc, matematiků, grafiků, vědců a dalších lidí…</a:t>
            </a:r>
          </a:p>
          <a:p>
            <a:endParaRPr lang="cs-CZ" sz="2000" dirty="0" smtClean="0"/>
          </a:p>
          <a:p>
            <a:r>
              <a:rPr lang="cs-CZ" sz="2000" dirty="0" smtClean="0"/>
              <a:t>Prvním filmem, kde se objevily 3D grafické počítačem generované obrázky, se v roce 1976 stal </a:t>
            </a:r>
            <a:r>
              <a:rPr lang="cs-CZ" sz="2000" dirty="0" err="1" smtClean="0">
                <a:hlinkClick r:id="rId2" tooltip="Futureworld (stránka neexistuje)"/>
              </a:rPr>
              <a:t>Futureworld</a:t>
            </a:r>
            <a:r>
              <a:rPr lang="cs-CZ" sz="2000" baseline="30000" dirty="0" smtClean="0">
                <a:hlinkClick r:id="rId3"/>
              </a:rPr>
              <a:t>[3]</a:t>
            </a:r>
            <a:r>
              <a:rPr lang="cs-CZ" sz="2000" dirty="0" smtClean="0"/>
              <a:t> a prvním celovečerním 3D-animovaným filmem byl </a:t>
            </a:r>
            <a:r>
              <a:rPr lang="cs-CZ" sz="2000" dirty="0" err="1" smtClean="0">
                <a:hlinkClick r:id="rId4" tooltip="Toy Story"/>
              </a:rPr>
              <a:t>Toy</a:t>
            </a:r>
            <a:r>
              <a:rPr lang="cs-CZ" sz="2000" dirty="0" smtClean="0">
                <a:hlinkClick r:id="rId4" tooltip="Toy Story"/>
              </a:rPr>
              <a:t> </a:t>
            </a:r>
            <a:r>
              <a:rPr lang="cs-CZ" sz="2000" dirty="0" err="1" smtClean="0">
                <a:hlinkClick r:id="rId4" tooltip="Toy Story"/>
              </a:rPr>
              <a:t>Story</a:t>
            </a:r>
            <a:r>
              <a:rPr lang="cs-CZ" sz="2000" dirty="0" smtClean="0"/>
              <a:t> z roku 1995.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Cvičení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Vyzkoušej tvorbu jednoduchého</a:t>
            </a:r>
          </a:p>
          <a:p>
            <a:pPr>
              <a:buFontTx/>
              <a:buNone/>
            </a:pPr>
            <a:r>
              <a:rPr lang="cs-CZ" dirty="0"/>
              <a:t> objektu v programu </a:t>
            </a:r>
            <a:r>
              <a:rPr lang="cs-CZ" dirty="0" err="1"/>
              <a:t>SpilinEditor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>
              <a:buFontTx/>
              <a:buNone/>
            </a:pPr>
            <a:r>
              <a:rPr lang="cs-CZ" dirty="0">
                <a:solidFill>
                  <a:srgbClr val="FFEEBA"/>
                </a:solidFill>
              </a:rPr>
              <a:t>Objekt se vytváří vyznačením a rozmístěním jednotlivých bodu stěn kolem osy budoucího objektu.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2"/>
          <p:cNvSpPr>
            <a:spLocks noChangeArrowheads="1"/>
          </p:cNvSpPr>
          <p:nvPr/>
        </p:nvSpPr>
        <p:spPr bwMode="auto">
          <a:xfrm>
            <a:off x="1357290" y="2071678"/>
            <a:ext cx="6786610" cy="338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Calibri" pitchFamily="34" charset="0"/>
              </a:rPr>
              <a:t>Zdroje:</a:t>
            </a:r>
          </a:p>
          <a:p>
            <a:r>
              <a:rPr lang="cs-CZ" sz="2800" dirty="0" smtClean="0">
                <a:latin typeface="Calibri" pitchFamily="34" charset="0"/>
              </a:rPr>
              <a:t/>
            </a:r>
            <a:br>
              <a:rPr lang="cs-CZ" sz="2800" dirty="0" smtClean="0">
                <a:latin typeface="Calibri" pitchFamily="34" charset="0"/>
              </a:rPr>
            </a:br>
            <a:r>
              <a:rPr lang="cs-CZ" sz="2800" dirty="0" smtClean="0">
                <a:latin typeface="Calibri" pitchFamily="34" charset="0"/>
              </a:rPr>
              <a:t>Použité ukázky z programů:</a:t>
            </a:r>
          </a:p>
          <a:p>
            <a:pPr lvl="1"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 CINEMA 4D</a:t>
            </a:r>
          </a:p>
          <a:p>
            <a:pPr lvl="1"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 SPILIN EDITOR</a:t>
            </a:r>
          </a:p>
          <a:p>
            <a:pPr lvl="1"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smtClean="0">
                <a:latin typeface="Calibri" pitchFamily="34" charset="0"/>
              </a:rPr>
              <a:t>VUE 5 INFINITE</a:t>
            </a:r>
          </a:p>
          <a:p>
            <a:pPr lvl="1"/>
            <a:endParaRPr lang="cs-CZ" sz="2800" dirty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dirty="0" smtClean="0">
                <a:latin typeface="Calibri" pitchFamily="34" charset="0"/>
              </a:rPr>
              <a:t>  Internet:   </a:t>
            </a:r>
            <a:r>
              <a:rPr lang="cs-CZ" dirty="0" err="1" smtClean="0">
                <a:latin typeface="Calibri" pitchFamily="34" charset="0"/>
              </a:rPr>
              <a:t>cs</a:t>
            </a:r>
            <a:r>
              <a:rPr lang="cs-CZ" dirty="0" smtClean="0">
                <a:latin typeface="Calibri" pitchFamily="34" charset="0"/>
              </a:rPr>
              <a:t>.</a:t>
            </a:r>
            <a:r>
              <a:rPr lang="cs-CZ" dirty="0" err="1" smtClean="0">
                <a:latin typeface="Calibri" pitchFamily="34" charset="0"/>
              </a:rPr>
              <a:t>wikipedia</a:t>
            </a:r>
            <a:r>
              <a:rPr lang="cs-CZ" dirty="0" smtClean="0">
                <a:latin typeface="Calibri" pitchFamily="34" charset="0"/>
              </a:rPr>
              <a:t>.</a:t>
            </a:r>
            <a:r>
              <a:rPr lang="cs-CZ" dirty="0" err="1" smtClean="0">
                <a:latin typeface="Calibri" pitchFamily="34" charset="0"/>
              </a:rPr>
              <a:t>org</a:t>
            </a:r>
            <a:r>
              <a:rPr lang="cs-CZ" dirty="0" smtClean="0">
                <a:latin typeface="Calibri" pitchFamily="34" charset="0"/>
              </a:rPr>
              <a:t>/</a:t>
            </a:r>
            <a:r>
              <a:rPr lang="cs-CZ" dirty="0" err="1" smtClean="0">
                <a:latin typeface="Calibri" pitchFamily="34" charset="0"/>
              </a:rPr>
              <a:t>wiki</a:t>
            </a:r>
            <a:r>
              <a:rPr lang="cs-CZ" dirty="0" smtClean="0">
                <a:latin typeface="Calibri" pitchFamily="34" charset="0"/>
              </a:rPr>
              <a:t>/Počítačová_3D_grafika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Šablona návrhu s motivem modrých a zelených koulí">
  <a:themeElements>
    <a:clrScheme name="Šablona návrhu s motivem modrých a zelených koulí 1">
      <a:dk1>
        <a:srgbClr val="808080"/>
      </a:dk1>
      <a:lt1>
        <a:srgbClr val="EBF5FF"/>
      </a:lt1>
      <a:dk2>
        <a:srgbClr val="BDDEFF"/>
      </a:dk2>
      <a:lt2>
        <a:srgbClr val="CCECFF"/>
      </a:lt2>
      <a:accent1>
        <a:srgbClr val="339966"/>
      </a:accent1>
      <a:accent2>
        <a:srgbClr val="333399"/>
      </a:accent2>
      <a:accent3>
        <a:srgbClr val="DBECFF"/>
      </a:accent3>
      <a:accent4>
        <a:srgbClr val="C9D1DA"/>
      </a:accent4>
      <a:accent5>
        <a:srgbClr val="ADCAB8"/>
      </a:accent5>
      <a:accent6>
        <a:srgbClr val="2D2D8A"/>
      </a:accent6>
      <a:hlink>
        <a:srgbClr val="66FFFF"/>
      </a:hlink>
      <a:folHlink>
        <a:srgbClr val="99FF99"/>
      </a:folHlink>
    </a:clrScheme>
    <a:fontScheme name="Šablona návrhu s motivem modrých a zelených koulí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Šablona návrhu s motivem modrých a zelených koulí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 motivem modrých a zelených koulí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 motivem modrých a zelených koulí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 motivem modrých a zelených koulí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 motivem modrých a zelených koulí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 motivem modrých a zelených koulí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 motivem modrých a zelených koulí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 motivem modrých a zelených koulí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 motivem modrých a zelených koulí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 motivem modrých a zelených koulí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návrhu s motivem modrých a zelených koulí</Template>
  <TotalTime>0</TotalTime>
  <Words>388</Words>
  <Application>Microsoft Office PowerPoint</Application>
  <PresentationFormat>Předvádění na obrazovce (4:3)</PresentationFormat>
  <Paragraphs>64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Šablona návrhu s motivem modrých a zelených koulí</vt:lpstr>
      <vt:lpstr>Snímek 1</vt:lpstr>
      <vt:lpstr>Co je to 3D grafika?</vt:lpstr>
      <vt:lpstr>Pět základních technologií 3D</vt:lpstr>
      <vt:lpstr>Modelování objektu / scény</vt:lpstr>
      <vt:lpstr>Modelování objektu / scény</vt:lpstr>
      <vt:lpstr>Scéna II.</vt:lpstr>
      <vt:lpstr>Finále scéna II.</vt:lpstr>
      <vt:lpstr>Program Spilin Editor</vt:lpstr>
      <vt:lpstr>Program Cinema 4D</vt:lpstr>
      <vt:lpstr>Program Cinema 4D</vt:lpstr>
      <vt:lpstr>Vue 5 Infinite – 3D příroda</vt:lpstr>
      <vt:lpstr>Závěrem</vt:lpstr>
      <vt:lpstr>Cvičení</vt:lpstr>
      <vt:lpstr>Snímek 14</vt:lpstr>
    </vt:vector>
  </TitlesOfParts>
  <Manager/>
  <Company>Davidius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subject/>
  <dc:creator>David</dc:creator>
  <cp:keywords/>
  <dc:description/>
  <cp:lastModifiedBy>admin</cp:lastModifiedBy>
  <cp:revision>33</cp:revision>
  <dcterms:created xsi:type="dcterms:W3CDTF">2006-12-09T12:40:35Z</dcterms:created>
  <dcterms:modified xsi:type="dcterms:W3CDTF">2012-04-17T17:49:26Z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TC010721201029</vt:lpwstr>
  </property>
</Properties>
</file>