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61" r:id="rId3"/>
    <p:sldId id="262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361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erundaskola.rajce.idnes.cz/DVK_renesance_malirstvi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dejinyumeni.euweb.cz/RENESANCE.HTML" TargetMode="External"/><Relationship Id="rId4" Type="http://schemas.openxmlformats.org/officeDocument/2006/relationships/hyperlink" Target="http://cs.wikipedia.org/wiki/Renesan%C4%8Dn%C3%AD_mal%C3%AD%C5%99stv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050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71538" y="1076316"/>
            <a:ext cx="638078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organizace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Umění a kultura,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výtvarná výchova, Renesance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VY_32_INOVACE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1/IX.SADA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Renesance v malířství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01208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57328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6512511" cy="864096"/>
          </a:xfrm>
        </p:spPr>
        <p:txBody>
          <a:bodyPr/>
          <a:lstStyle/>
          <a:p>
            <a:pPr algn="ctr"/>
            <a:r>
              <a:rPr lang="cs-CZ" dirty="0" smtClean="0"/>
              <a:t>RENESANCE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772816"/>
            <a:ext cx="6400800" cy="390676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období 14.-16. století</a:t>
            </a:r>
            <a:endParaRPr lang="cs-CZ" dirty="0"/>
          </a:p>
          <a:p>
            <a:r>
              <a:rPr lang="cs-CZ" dirty="0" smtClean="0"/>
              <a:t>nejen obrození </a:t>
            </a:r>
            <a:r>
              <a:rPr lang="cs-CZ" dirty="0"/>
              <a:t>antiky, ale </a:t>
            </a:r>
            <a:r>
              <a:rPr lang="cs-CZ" dirty="0" smtClean="0"/>
              <a:t>změny </a:t>
            </a:r>
            <a:r>
              <a:rPr lang="cs-CZ" dirty="0"/>
              <a:t>v celé </a:t>
            </a:r>
            <a:r>
              <a:rPr lang="cs-CZ" dirty="0" smtClean="0"/>
              <a:t>společnosti</a:t>
            </a:r>
          </a:p>
          <a:p>
            <a:r>
              <a:rPr lang="cs-CZ" dirty="0" smtClean="0"/>
              <a:t>vznik </a:t>
            </a:r>
            <a:r>
              <a:rPr lang="cs-CZ" dirty="0"/>
              <a:t>v </a:t>
            </a:r>
            <a:r>
              <a:rPr lang="cs-CZ" dirty="0" err="1" smtClean="0"/>
              <a:t>Itálii,rozšířena</a:t>
            </a:r>
            <a:r>
              <a:rPr lang="cs-CZ" dirty="0" smtClean="0"/>
              <a:t> do </a:t>
            </a:r>
            <a:r>
              <a:rPr lang="cs-CZ" dirty="0"/>
              <a:t>Německa, Francie, Nizozemí, </a:t>
            </a:r>
            <a:r>
              <a:rPr lang="cs-CZ" dirty="0" smtClean="0"/>
              <a:t>Španělska</a:t>
            </a:r>
          </a:p>
          <a:p>
            <a:r>
              <a:rPr lang="cs-CZ" dirty="0"/>
              <a:t>t</a:t>
            </a:r>
            <a:r>
              <a:rPr lang="cs-CZ" dirty="0" smtClean="0"/>
              <a:t>ři období – raná </a:t>
            </a:r>
            <a:r>
              <a:rPr lang="cs-CZ" sz="1600" dirty="0" smtClean="0"/>
              <a:t>(</a:t>
            </a:r>
            <a:r>
              <a:rPr lang="it-IT" sz="1600" dirty="0" smtClean="0"/>
              <a:t>Masaccio</a:t>
            </a:r>
            <a:r>
              <a:rPr lang="it-IT" sz="1600" dirty="0"/>
              <a:t>, Fra Angelico, Piero della </a:t>
            </a:r>
            <a:r>
              <a:rPr lang="it-IT" sz="1600" dirty="0" smtClean="0"/>
              <a:t>Francesca</a:t>
            </a:r>
            <a:r>
              <a:rPr lang="cs-CZ" sz="1600" dirty="0" smtClean="0"/>
              <a:t>)</a:t>
            </a:r>
            <a:r>
              <a:rPr lang="cs-CZ" dirty="0" smtClean="0"/>
              <a:t>, vrcholná, pozdní (přechod v manýrismus)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3135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/>
              <a:t>RENESANCE  V  MALÍŘSTVÍ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484784"/>
            <a:ext cx="6400800" cy="4425672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endParaRPr lang="cs-CZ" sz="2400" dirty="0"/>
          </a:p>
          <a:p>
            <a:r>
              <a:rPr lang="cs-CZ" sz="2400" dirty="0"/>
              <a:t>s</a:t>
            </a:r>
            <a:r>
              <a:rPr lang="cs-CZ" sz="2400" dirty="0" smtClean="0"/>
              <a:t>naha </a:t>
            </a:r>
            <a:r>
              <a:rPr lang="cs-CZ" sz="2400" dirty="0"/>
              <a:t>o vytvoření nového pojetí </a:t>
            </a:r>
            <a:r>
              <a:rPr lang="cs-CZ" sz="2400" dirty="0" smtClean="0"/>
              <a:t>krásy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naha o co největší napodobení skutečnosti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ozvoj olejomalby</a:t>
            </a:r>
            <a:endParaRPr lang="cs-CZ" sz="2400" dirty="0"/>
          </a:p>
          <a:p>
            <a:r>
              <a:rPr lang="cs-CZ" sz="2400" dirty="0" smtClean="0"/>
              <a:t>využití </a:t>
            </a:r>
            <a:r>
              <a:rPr lang="cs-CZ" sz="2400" dirty="0"/>
              <a:t>matematiky, geometrie, </a:t>
            </a:r>
            <a:r>
              <a:rPr lang="cs-CZ" sz="2400" dirty="0" smtClean="0"/>
              <a:t>perspektivy</a:t>
            </a:r>
            <a:endParaRPr lang="cs-CZ" sz="2400" dirty="0"/>
          </a:p>
          <a:p>
            <a:r>
              <a:rPr lang="cs-CZ" sz="2400" dirty="0" smtClean="0"/>
              <a:t>modelace </a:t>
            </a:r>
            <a:r>
              <a:rPr lang="cs-CZ" sz="2400" dirty="0"/>
              <a:t>pomocí světla a stínu – sfumato, </a:t>
            </a:r>
            <a:r>
              <a:rPr lang="cs-CZ" sz="2400" dirty="0" smtClean="0"/>
              <a:t>šerosvit</a:t>
            </a:r>
            <a:endParaRPr lang="cs-CZ" sz="2400" dirty="0"/>
          </a:p>
          <a:p>
            <a:r>
              <a:rPr lang="cs-CZ" sz="2400" dirty="0" smtClean="0"/>
              <a:t>nástěnné techniky -  </a:t>
            </a:r>
            <a:r>
              <a:rPr lang="cs-CZ" sz="2400" dirty="0"/>
              <a:t>freska a </a:t>
            </a:r>
            <a:r>
              <a:rPr lang="cs-CZ" sz="2400" dirty="0" smtClean="0"/>
              <a:t>sgrafito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1600" b="1" dirty="0" smtClean="0"/>
              <a:t>! V internetovém vyhledávači Google zadej heslo „obrázky“ a najdi pod klíčovými slovy „renesanční malířství“ díla renesančních malířů a prohlédni si je.</a:t>
            </a:r>
            <a:endParaRPr lang="cs-CZ" sz="1600" b="1" dirty="0"/>
          </a:p>
          <a:p>
            <a:pPr marL="45720" indent="0">
              <a:buNone/>
            </a:pPr>
            <a:endParaRPr lang="cs-CZ" sz="1600" b="1" dirty="0"/>
          </a:p>
        </p:txBody>
      </p:sp>
    </p:spTree>
    <p:extLst>
      <p:ext uri="{BB962C8B-B14F-4D97-AF65-F5344CB8AC3E}">
        <p14:creationId xmlns="" xmlns:p14="http://schemas.microsoft.com/office/powerpoint/2010/main" val="56642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Renesanční malíři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331640" y="1916832"/>
            <a:ext cx="6400800" cy="3906768"/>
          </a:xfrm>
        </p:spPr>
        <p:txBody>
          <a:bodyPr>
            <a:normAutofit fontScale="85000" lnSpcReduction="10000"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Leonardo da </a:t>
            </a:r>
            <a:r>
              <a:rPr lang="cs-CZ" sz="2400" b="1" dirty="0" smtClean="0">
                <a:solidFill>
                  <a:schemeClr val="tx1"/>
                </a:solidFill>
              </a:rPr>
              <a:t>Vinci </a:t>
            </a:r>
            <a:r>
              <a:rPr lang="cs-CZ" dirty="0" smtClean="0"/>
              <a:t>– Ital, také sochař, architekt, spisovatel, vynálezce</a:t>
            </a:r>
          </a:p>
          <a:p>
            <a:r>
              <a:rPr lang="cs-CZ" sz="2400" b="1" dirty="0" err="1">
                <a:solidFill>
                  <a:schemeClr val="tx1"/>
                </a:solidFill>
              </a:rPr>
              <a:t>Michelangelo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err="1">
                <a:solidFill>
                  <a:schemeClr val="tx1"/>
                </a:solidFill>
              </a:rPr>
              <a:t>Buonarroti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–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Ital, také sochař, architekt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Rafael </a:t>
            </a:r>
            <a:r>
              <a:rPr lang="cs-CZ" sz="2400" b="1" dirty="0" err="1" smtClean="0">
                <a:solidFill>
                  <a:schemeClr val="tx1"/>
                </a:solidFill>
              </a:rPr>
              <a:t>Santi</a:t>
            </a:r>
            <a:r>
              <a:rPr lang="cs-CZ" sz="2400" b="1" dirty="0" smtClean="0">
                <a:solidFill>
                  <a:schemeClr val="tx1"/>
                </a:solidFill>
              </a:rPr>
              <a:t> –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Ital, také sochař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El </a:t>
            </a:r>
            <a:r>
              <a:rPr lang="cs-CZ" sz="2400" b="1" dirty="0" err="1" smtClean="0">
                <a:solidFill>
                  <a:schemeClr val="tx1"/>
                </a:solidFill>
              </a:rPr>
              <a:t>Greco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Španěl, také sochař, architekt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Giuseppe </a:t>
            </a:r>
            <a:r>
              <a:rPr lang="cs-CZ" sz="2400" b="1" dirty="0" err="1" smtClean="0">
                <a:solidFill>
                  <a:schemeClr val="tx1"/>
                </a:solidFill>
              </a:rPr>
              <a:t>Arcimboldo</a:t>
            </a:r>
            <a:r>
              <a:rPr lang="cs-CZ" sz="2400" b="1" dirty="0" smtClean="0">
                <a:solidFill>
                  <a:schemeClr val="tx1"/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Ital, pozván k císařskému dvoru v Praze, alegorické portréty rostlin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Albrecht </a:t>
            </a:r>
            <a:r>
              <a:rPr lang="cs-CZ" sz="2400" b="1" dirty="0" err="1" smtClean="0">
                <a:solidFill>
                  <a:schemeClr val="tx1"/>
                </a:solidFill>
              </a:rPr>
              <a:t>Dürer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Němec, také grafik, teoretik umění</a:t>
            </a:r>
          </a:p>
          <a:p>
            <a:pPr marL="45720" indent="0">
              <a:buNone/>
            </a:pPr>
            <a:r>
              <a:rPr lang="cs-CZ" sz="1700" b="1" dirty="0" smtClean="0">
                <a:solidFill>
                  <a:schemeClr val="tx1"/>
                </a:solidFill>
              </a:rPr>
              <a:t>! V elektronickém slovníku najdi význam slova „alegorický“.</a:t>
            </a:r>
          </a:p>
          <a:p>
            <a:pPr marL="45720" indent="0">
              <a:buNone/>
            </a:pPr>
            <a:r>
              <a:rPr lang="cs-CZ" sz="1700" b="1" dirty="0" smtClean="0">
                <a:solidFill>
                  <a:schemeClr val="tx1"/>
                </a:solidFill>
              </a:rPr>
              <a:t>! Opět v elektronickém vyhledávači pod heslem obrázky najdi díla některých autorů, klíčovým slovem je </a:t>
            </a:r>
            <a:r>
              <a:rPr lang="cs-CZ" sz="1700" b="1" smtClean="0">
                <a:solidFill>
                  <a:schemeClr val="tx1"/>
                </a:solidFill>
              </a:rPr>
              <a:t>jejich jméno.</a:t>
            </a:r>
            <a:endParaRPr lang="cs-CZ" sz="1700" b="1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14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7647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4653136"/>
            <a:ext cx="2002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 7.10.2011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99792" y="113403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http://terundaskola.rajce.idnes.cz/DVK_renesance_malirstvi</a:t>
            </a:r>
            <a:r>
              <a:rPr lang="cs-CZ" dirty="0" smtClean="0">
                <a:hlinkClick r:id="rId3"/>
              </a:rPr>
              <a:t>/#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60982" y="263691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tx2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schemeClr val="tx2"/>
                </a:solidFill>
                <a:hlinkClick r:id="rId4"/>
              </a:rPr>
              <a:t>cs.wikipedia.org/wiki/Renesan%C4%8Dn%C3%AD_mal%C3%AD%C5%99stv%C3%AD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99792" y="179529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dejinyumeni.euweb.cz/RENESANCE.HTML</a:t>
            </a:r>
            <a:endParaRPr lang="cs-CZ" dirty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33463" y="375216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/>
              <a:t>http://www.google.cz/search?tbm=isch&amp;hl=cs&amp;source=hp&amp;biw=1600&amp;bih=728&amp;q=renesan%C4%8Dn%C3%AD+mal%C3%ADstv%C3%AD&amp;btnG=Hledat+obr%C3%A1zky&amp;gbv=2&amp;oq=renesan%C4%8Dn%C3%AD+mal%C3%ADstv%C3%AD&amp;aq=f&amp;aqi=&amp;aql=&amp;</a:t>
            </a:r>
            <a:r>
              <a:rPr lang="cs-CZ" sz="900" dirty="0" smtClean="0"/>
              <a:t>gs_sm=s&amp;gs_upl=1383l10789l0l13752l21l21l1l11l12l0l177l847l6.3l9l0</a:t>
            </a:r>
          </a:p>
          <a:p>
            <a:endParaRPr lang="cs-CZ" sz="900" dirty="0" smtClean="0"/>
          </a:p>
          <a:p>
            <a:endParaRPr lang="cs-CZ" sz="900" dirty="0"/>
          </a:p>
        </p:txBody>
      </p:sp>
    </p:spTree>
    <p:extLst>
      <p:ext uri="{BB962C8B-B14F-4D97-AF65-F5344CB8AC3E}">
        <p14:creationId xmlns="" xmlns:p14="http://schemas.microsoft.com/office/powerpoint/2010/main" val="172800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168</TotalTime>
  <Words>232</Words>
  <Application>Microsoft Office PowerPoint</Application>
  <PresentationFormat>Předvádění na obrazovce (4:3)</PresentationFormat>
  <Paragraphs>46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Snímek 1</vt:lpstr>
      <vt:lpstr>RENESANCE</vt:lpstr>
      <vt:lpstr>RENESANCE  V  MALÍŘSTVÍ</vt:lpstr>
      <vt:lpstr>Renesanční malíři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Rumcajs</cp:lastModifiedBy>
  <cp:revision>26</cp:revision>
  <dcterms:created xsi:type="dcterms:W3CDTF">2011-11-04T09:30:49Z</dcterms:created>
  <dcterms:modified xsi:type="dcterms:W3CDTF">2012-01-03T15:51:48Z</dcterms:modified>
</cp:coreProperties>
</file>