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4" d="100"/>
          <a:sy n="74" d="100"/>
        </p:scale>
        <p:origin x="-1050" y="-7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7F77ED01-D692-4953-8E28-23B57CDF074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29227902"/>
              </p:ext>
            </p:extLst>
          </p:nvPr>
        </p:nvGraphicFramePr>
        <p:xfrm>
          <a:off x="1619672" y="2636912"/>
          <a:ext cx="6264696" cy="1656183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42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38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97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  V_1_13_Způsob oznamovací </a:t>
            </a:r>
          </a:p>
          <a:p>
            <a:r>
              <a:rPr lang="cs-CZ" dirty="0" smtClean="0"/>
              <a:t>                                                                       </a:t>
            </a:r>
            <a:r>
              <a:rPr lang="cs-CZ" dirty="0" smtClean="0"/>
              <a:t>  </a:t>
            </a:r>
            <a:r>
              <a:rPr lang="cs-CZ" dirty="0" smtClean="0"/>
              <a:t>a rozkazovací</a:t>
            </a:r>
          </a:p>
          <a:p>
            <a:r>
              <a:rPr lang="cs-CZ" b="1" dirty="0" smtClean="0"/>
              <a:t>Šablona číslo:  </a:t>
            </a:r>
            <a:r>
              <a:rPr lang="cs-CZ" dirty="0" smtClean="0"/>
              <a:t>V</a:t>
            </a:r>
            <a:r>
              <a:rPr lang="cs-CZ" b="1" dirty="0" smtClean="0"/>
              <a:t>          Sada číslo:  </a:t>
            </a:r>
            <a:r>
              <a:rPr lang="cs-CZ" dirty="0"/>
              <a:t>1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DUM:13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5788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Anotace: Žáci se seznámí se slovesným způsobem.</a:t>
            </a:r>
          </a:p>
          <a:p>
            <a:r>
              <a:rPr lang="cs-CZ" dirty="0" smtClean="0"/>
              <a:t>Očekávaný výstup: Poznají a dovedou utvořit tvary způsobu oznamovacího a rozkazovacího.</a:t>
            </a:r>
          </a:p>
          <a:p>
            <a:r>
              <a:rPr lang="cs-CZ" dirty="0" smtClean="0"/>
              <a:t>Druh učebního materiálu: výklad</a:t>
            </a:r>
          </a:p>
          <a:p>
            <a:r>
              <a:rPr lang="cs-CZ" dirty="0" smtClean="0"/>
              <a:t>Typická věková skupina: 10 – 11 let</a:t>
            </a:r>
          </a:p>
          <a:p>
            <a:r>
              <a:rPr lang="cs-CZ" dirty="0" smtClean="0"/>
              <a:t>Klíčová slova: způsob oznamovací, způsob rozkazovací</a:t>
            </a:r>
          </a:p>
          <a:p>
            <a:r>
              <a:rPr lang="cs-CZ" dirty="0" smtClean="0"/>
              <a:t>Pomůcky a materiál: interaktivní tabule nebo PC</a:t>
            </a:r>
          </a:p>
          <a:p>
            <a:r>
              <a:rPr lang="cs-CZ" dirty="0" smtClean="0"/>
              <a:t>Ověřeno dne: 7. 11. 2011</a:t>
            </a:r>
          </a:p>
          <a:p>
            <a:r>
              <a:rPr lang="cs-CZ" dirty="0" smtClean="0"/>
              <a:t>Ve třídě: 5</a:t>
            </a:r>
            <a:r>
              <a:rPr lang="cs-CZ" dirty="0" smtClean="0"/>
              <a:t>.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9145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755576" y="404664"/>
            <a:ext cx="5256584" cy="14401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Metodické zhodnocení a popis práce</a:t>
            </a:r>
            <a:br>
              <a:rPr lang="cs-CZ" sz="2800" dirty="0" smtClean="0"/>
            </a:br>
            <a:r>
              <a:rPr lang="cs-CZ" sz="2800" dirty="0" smtClean="0"/>
              <a:t>s digitálním učebním materiálem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980728"/>
            <a:ext cx="6400800" cy="5145752"/>
          </a:xfrm>
        </p:spPr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Žáci si připomenou, co vyjadřují slovesa a jejich mluvnické kategorie.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Zapamatují si koncovky přítomného času.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Uvědomí si, že přítomný tvar může vyjadřovat  i čas  budoucí.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Naučí se, že budoucí čas může být vyjádřen dvojím způsobem.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Zvládnou časování zvratných sloves.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3525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6624735" cy="1728192"/>
          </a:xfrm>
        </p:spPr>
        <p:txBody>
          <a:bodyPr/>
          <a:lstStyle/>
          <a:p>
            <a:r>
              <a:rPr lang="cs-CZ" sz="3600" dirty="0" smtClean="0"/>
              <a:t>Způsob oznamovací</a:t>
            </a:r>
            <a:br>
              <a:rPr lang="cs-CZ" sz="3600" dirty="0" smtClean="0"/>
            </a:br>
            <a:r>
              <a:rPr lang="cs-CZ" sz="3600" dirty="0" smtClean="0">
                <a:cs typeface="Times New Roman" pitchFamily="18" charset="0"/>
              </a:rPr>
              <a:t>čas přítomný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6768752" cy="4104456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45720" indent="0"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číst </a:t>
            </a:r>
            <a:r>
              <a:rPr lang="cs-CZ" sz="3200" b="1" dirty="0" smtClean="0"/>
              <a:t>                                </a:t>
            </a:r>
            <a:r>
              <a:rPr lang="cs-CZ" sz="3200" b="1" dirty="0" smtClean="0">
                <a:solidFill>
                  <a:schemeClr val="accent1"/>
                </a:solidFill>
              </a:rPr>
              <a:t>učit se</a:t>
            </a:r>
          </a:p>
          <a:p>
            <a:pPr marL="45720" indent="0">
              <a:buNone/>
            </a:pPr>
            <a:r>
              <a:rPr lang="cs-CZ" sz="3200" b="1" dirty="0"/>
              <a:t>č</a:t>
            </a:r>
            <a:r>
              <a:rPr lang="cs-CZ" sz="3200" b="1" dirty="0" smtClean="0"/>
              <a:t>tu                                 učím se</a:t>
            </a:r>
          </a:p>
          <a:p>
            <a:pPr marL="45720" indent="0">
              <a:buNone/>
            </a:pPr>
            <a:r>
              <a:rPr lang="cs-CZ" sz="3200" b="1" dirty="0"/>
              <a:t>č</a:t>
            </a:r>
            <a:r>
              <a:rPr lang="cs-CZ" sz="3200" b="1" dirty="0" smtClean="0"/>
              <a:t>teš                                učíš se</a:t>
            </a:r>
          </a:p>
          <a:p>
            <a:pPr marL="45720" indent="0">
              <a:buNone/>
            </a:pPr>
            <a:r>
              <a:rPr lang="cs-CZ" sz="3200" b="1" dirty="0"/>
              <a:t>č</a:t>
            </a:r>
            <a:r>
              <a:rPr lang="cs-CZ" sz="3200" b="1" dirty="0" smtClean="0"/>
              <a:t>te                                  učí se</a:t>
            </a:r>
          </a:p>
          <a:p>
            <a:pPr marL="45720" indent="0">
              <a:buNone/>
            </a:pPr>
            <a:r>
              <a:rPr lang="cs-CZ" sz="3200" b="1" dirty="0"/>
              <a:t>č</a:t>
            </a:r>
            <a:r>
              <a:rPr lang="cs-CZ" sz="3200" b="1" dirty="0" smtClean="0"/>
              <a:t>teme                             učíme se</a:t>
            </a:r>
          </a:p>
          <a:p>
            <a:pPr marL="45720" indent="0">
              <a:buNone/>
            </a:pPr>
            <a:r>
              <a:rPr lang="cs-CZ" sz="3200" b="1" dirty="0"/>
              <a:t>č</a:t>
            </a:r>
            <a:r>
              <a:rPr lang="cs-CZ" sz="3200" b="1" dirty="0" smtClean="0"/>
              <a:t>tete                               učíte se</a:t>
            </a:r>
          </a:p>
          <a:p>
            <a:pPr marL="45720" indent="0">
              <a:buNone/>
            </a:pPr>
            <a:r>
              <a:rPr lang="cs-CZ" sz="3200" b="1" dirty="0"/>
              <a:t>č</a:t>
            </a:r>
            <a:r>
              <a:rPr lang="cs-CZ" sz="3200" b="1" dirty="0" smtClean="0"/>
              <a:t>tou                                učí se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600293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6984775" cy="1296144"/>
          </a:xfrm>
        </p:spPr>
        <p:txBody>
          <a:bodyPr/>
          <a:lstStyle/>
          <a:p>
            <a:r>
              <a:rPr lang="cs-CZ" sz="3600" dirty="0" smtClean="0"/>
              <a:t>Způsob oznamovací</a:t>
            </a:r>
            <a:br>
              <a:rPr lang="cs-CZ" sz="3600" dirty="0" smtClean="0"/>
            </a:br>
            <a:r>
              <a:rPr lang="cs-CZ" sz="3600" dirty="0" smtClean="0"/>
              <a:t>čas minulý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844824"/>
            <a:ext cx="6760840" cy="3978776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četl jsem                    učil jsem se</a:t>
            </a:r>
          </a:p>
          <a:p>
            <a:pPr marL="45720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č</a:t>
            </a:r>
            <a:r>
              <a:rPr lang="cs-CZ" sz="3200" b="1" dirty="0" smtClean="0">
                <a:solidFill>
                  <a:schemeClr val="tx1"/>
                </a:solidFill>
              </a:rPr>
              <a:t>etl jsi                        učil ses</a:t>
            </a:r>
          </a:p>
          <a:p>
            <a:pPr marL="45720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č</a:t>
            </a:r>
            <a:r>
              <a:rPr lang="cs-CZ" sz="3200" b="1" dirty="0" smtClean="0">
                <a:solidFill>
                  <a:schemeClr val="tx1"/>
                </a:solidFill>
              </a:rPr>
              <a:t>etl                             učil se</a:t>
            </a:r>
          </a:p>
          <a:p>
            <a:pPr marL="45720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č</a:t>
            </a:r>
            <a:r>
              <a:rPr lang="cs-CZ" sz="3200" b="1" dirty="0" smtClean="0">
                <a:solidFill>
                  <a:schemeClr val="tx1"/>
                </a:solidFill>
              </a:rPr>
              <a:t>etli jsme                   učili jsme se</a:t>
            </a:r>
          </a:p>
          <a:p>
            <a:pPr marL="45720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č</a:t>
            </a:r>
            <a:r>
              <a:rPr lang="cs-CZ" sz="3200" b="1" dirty="0" smtClean="0">
                <a:solidFill>
                  <a:schemeClr val="tx1"/>
                </a:solidFill>
              </a:rPr>
              <a:t>etli jste                     učili jste se</a:t>
            </a:r>
          </a:p>
          <a:p>
            <a:pPr marL="45720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č</a:t>
            </a:r>
            <a:r>
              <a:rPr lang="cs-CZ" sz="3200" b="1" dirty="0" smtClean="0">
                <a:solidFill>
                  <a:schemeClr val="tx1"/>
                </a:solidFill>
              </a:rPr>
              <a:t>etli                            učili se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2956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6512511" cy="1296144"/>
          </a:xfrm>
        </p:spPr>
        <p:txBody>
          <a:bodyPr/>
          <a:lstStyle/>
          <a:p>
            <a:r>
              <a:rPr lang="cs-CZ" sz="3600" dirty="0" smtClean="0"/>
              <a:t>Způsob oznamovací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3600" dirty="0"/>
              <a:t>čas </a:t>
            </a:r>
            <a:r>
              <a:rPr lang="cs-CZ" sz="3600" dirty="0" smtClean="0"/>
              <a:t>budoucí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844824"/>
            <a:ext cx="6984776" cy="3816424"/>
          </a:xfrm>
        </p:spPr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sz="4100" b="1" dirty="0">
                <a:solidFill>
                  <a:schemeClr val="tx1"/>
                </a:solidFill>
              </a:rPr>
              <a:t>b</a:t>
            </a:r>
            <a:r>
              <a:rPr lang="cs-CZ" sz="4100" b="1" dirty="0" smtClean="0">
                <a:solidFill>
                  <a:schemeClr val="tx1"/>
                </a:solidFill>
              </a:rPr>
              <a:t>udu číst                      budu se učit</a:t>
            </a:r>
          </a:p>
          <a:p>
            <a:pPr marL="45720" indent="0">
              <a:buNone/>
            </a:pPr>
            <a:r>
              <a:rPr lang="cs-CZ" sz="4100" b="1" dirty="0">
                <a:solidFill>
                  <a:schemeClr val="tx1"/>
                </a:solidFill>
              </a:rPr>
              <a:t>b</a:t>
            </a:r>
            <a:r>
              <a:rPr lang="cs-CZ" sz="4100" b="1" dirty="0" smtClean="0">
                <a:solidFill>
                  <a:schemeClr val="tx1"/>
                </a:solidFill>
              </a:rPr>
              <a:t>udeš číst                     budeš se učit</a:t>
            </a:r>
          </a:p>
          <a:p>
            <a:pPr marL="45720" indent="0">
              <a:buNone/>
            </a:pPr>
            <a:r>
              <a:rPr lang="cs-CZ" sz="4100" b="1" dirty="0">
                <a:solidFill>
                  <a:schemeClr val="tx1"/>
                </a:solidFill>
              </a:rPr>
              <a:t>b</a:t>
            </a:r>
            <a:r>
              <a:rPr lang="cs-CZ" sz="4100" b="1" dirty="0" smtClean="0">
                <a:solidFill>
                  <a:schemeClr val="tx1"/>
                </a:solidFill>
              </a:rPr>
              <a:t>ude číst                       bude se učit</a:t>
            </a:r>
          </a:p>
          <a:p>
            <a:pPr marL="45720" indent="0">
              <a:buNone/>
            </a:pPr>
            <a:r>
              <a:rPr lang="cs-CZ" sz="4100" b="1" dirty="0">
                <a:solidFill>
                  <a:schemeClr val="tx1"/>
                </a:solidFill>
              </a:rPr>
              <a:t>b</a:t>
            </a:r>
            <a:r>
              <a:rPr lang="cs-CZ" sz="4100" b="1" dirty="0" smtClean="0">
                <a:solidFill>
                  <a:schemeClr val="tx1"/>
                </a:solidFill>
              </a:rPr>
              <a:t>udeme číst                  budeme se učit</a:t>
            </a:r>
          </a:p>
          <a:p>
            <a:pPr marL="45720" indent="0">
              <a:buNone/>
            </a:pPr>
            <a:r>
              <a:rPr lang="cs-CZ" sz="4100" b="1" dirty="0">
                <a:solidFill>
                  <a:schemeClr val="tx1"/>
                </a:solidFill>
              </a:rPr>
              <a:t>b</a:t>
            </a:r>
            <a:r>
              <a:rPr lang="cs-CZ" sz="4100" b="1" dirty="0" smtClean="0">
                <a:solidFill>
                  <a:schemeClr val="tx1"/>
                </a:solidFill>
              </a:rPr>
              <a:t>udete číst                    budete se učit</a:t>
            </a:r>
          </a:p>
          <a:p>
            <a:pPr marL="45720" indent="0">
              <a:buNone/>
            </a:pPr>
            <a:r>
              <a:rPr lang="cs-CZ" sz="4100" b="1" dirty="0">
                <a:solidFill>
                  <a:schemeClr val="tx1"/>
                </a:solidFill>
              </a:rPr>
              <a:t>b</a:t>
            </a:r>
            <a:r>
              <a:rPr lang="cs-CZ" sz="4100" b="1" dirty="0" smtClean="0">
                <a:solidFill>
                  <a:schemeClr val="tx1"/>
                </a:solidFill>
              </a:rPr>
              <a:t>udou číst                     budou se učit</a:t>
            </a:r>
            <a:endParaRPr lang="cs-CZ" sz="41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2705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6512511" cy="1296144"/>
          </a:xfrm>
        </p:spPr>
        <p:txBody>
          <a:bodyPr/>
          <a:lstStyle/>
          <a:p>
            <a:r>
              <a:rPr lang="cs-CZ" sz="3600" dirty="0" smtClean="0"/>
              <a:t>Čas budoucí  vyjádřený </a:t>
            </a:r>
            <a:br>
              <a:rPr lang="cs-CZ" sz="3600" dirty="0" smtClean="0"/>
            </a:br>
            <a:r>
              <a:rPr lang="cs-CZ" sz="3600" dirty="0" smtClean="0"/>
              <a:t>přítomným  tvarem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72816"/>
            <a:ext cx="6400800" cy="3816424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45720" indent="0">
              <a:buNone/>
            </a:pPr>
            <a:r>
              <a:rPr lang="cs-CZ" sz="3500" b="1" dirty="0" smtClean="0">
                <a:solidFill>
                  <a:schemeClr val="tx1"/>
                </a:solidFill>
              </a:rPr>
              <a:t>přečtu                          naučím se</a:t>
            </a:r>
          </a:p>
          <a:p>
            <a:pPr marL="45720" indent="0">
              <a:buNone/>
            </a:pPr>
            <a:r>
              <a:rPr lang="cs-CZ" sz="3500" b="1" dirty="0" smtClean="0">
                <a:solidFill>
                  <a:schemeClr val="tx1"/>
                </a:solidFill>
              </a:rPr>
              <a:t>přečteš                         naučíš se</a:t>
            </a:r>
          </a:p>
          <a:p>
            <a:pPr marL="45720" indent="0">
              <a:buNone/>
            </a:pPr>
            <a:r>
              <a:rPr lang="cs-CZ" sz="3500" b="1" dirty="0" smtClean="0">
                <a:solidFill>
                  <a:schemeClr val="tx1"/>
                </a:solidFill>
              </a:rPr>
              <a:t>přečte                           naučí se</a:t>
            </a:r>
          </a:p>
          <a:p>
            <a:pPr marL="45720" indent="0">
              <a:buNone/>
            </a:pPr>
            <a:r>
              <a:rPr lang="cs-CZ" sz="3500" b="1" dirty="0" smtClean="0">
                <a:solidFill>
                  <a:schemeClr val="tx1"/>
                </a:solidFill>
              </a:rPr>
              <a:t>přečteme                      naučíme se</a:t>
            </a:r>
          </a:p>
          <a:p>
            <a:pPr marL="45720" indent="0">
              <a:buNone/>
            </a:pPr>
            <a:r>
              <a:rPr lang="cs-CZ" sz="3500" b="1" dirty="0" smtClean="0">
                <a:solidFill>
                  <a:schemeClr val="tx1"/>
                </a:solidFill>
              </a:rPr>
              <a:t>přečtete                        naučíte se</a:t>
            </a:r>
          </a:p>
          <a:p>
            <a:pPr marL="45720" indent="0">
              <a:buNone/>
            </a:pPr>
            <a:r>
              <a:rPr lang="cs-CZ" sz="3500" b="1" dirty="0" smtClean="0">
                <a:solidFill>
                  <a:schemeClr val="tx1"/>
                </a:solidFill>
              </a:rPr>
              <a:t>přečtou                         naučí se</a:t>
            </a:r>
            <a:endParaRPr lang="cs-CZ" sz="35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0865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6512511" cy="720080"/>
          </a:xfrm>
        </p:spPr>
        <p:txBody>
          <a:bodyPr/>
          <a:lstStyle/>
          <a:p>
            <a:r>
              <a:rPr lang="cs-CZ" sz="3600" dirty="0" smtClean="0"/>
              <a:t>Způsob rozkazovací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340768"/>
            <a:ext cx="7128792" cy="4680520"/>
          </a:xfrm>
        </p:spPr>
        <p:txBody>
          <a:bodyPr>
            <a:noAutofit/>
          </a:bodyPr>
          <a:lstStyle/>
          <a:p>
            <a:r>
              <a:rPr lang="cs-CZ" sz="2800" dirty="0" smtClean="0"/>
              <a:t>Neurčujeme čas</a:t>
            </a:r>
          </a:p>
          <a:p>
            <a:r>
              <a:rPr lang="cs-CZ" sz="2800" dirty="0" smtClean="0"/>
              <a:t>Má pouze tři tvary – pro 2.osobu čísla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jednotného                        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a pro 1. a 2. osobu čísla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množného</a:t>
            </a:r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r>
              <a:rPr lang="cs-CZ" sz="2800" dirty="0"/>
              <a:t>č</a:t>
            </a:r>
            <a:r>
              <a:rPr lang="cs-CZ" sz="2800" dirty="0" smtClean="0"/>
              <a:t>ti                                  uč se</a:t>
            </a:r>
          </a:p>
          <a:p>
            <a:pPr marL="45720" indent="0">
              <a:buNone/>
            </a:pPr>
            <a:r>
              <a:rPr lang="cs-CZ" sz="2800" dirty="0"/>
              <a:t>č</a:t>
            </a:r>
            <a:r>
              <a:rPr lang="cs-CZ" sz="2800" dirty="0" smtClean="0"/>
              <a:t>těme                             učme se</a:t>
            </a:r>
          </a:p>
          <a:p>
            <a:pPr marL="45720" indent="0">
              <a:buNone/>
            </a:pPr>
            <a:r>
              <a:rPr lang="cs-CZ" sz="2800" dirty="0"/>
              <a:t>č</a:t>
            </a:r>
            <a:r>
              <a:rPr lang="cs-CZ" sz="2800" dirty="0" smtClean="0"/>
              <a:t>těte                               učte se</a:t>
            </a:r>
          </a:p>
        </p:txBody>
      </p:sp>
    </p:spTree>
    <p:extLst>
      <p:ext uri="{BB962C8B-B14F-4D97-AF65-F5344CB8AC3E}">
        <p14:creationId xmlns:p14="http://schemas.microsoft.com/office/powerpoint/2010/main" xmlns="" val="5931263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1259632" y="548680"/>
            <a:ext cx="3024336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Pamatuj: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988840"/>
            <a:ext cx="6400800" cy="356157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dirty="0" smtClean="0"/>
              <a:t>Ve 2.osobě čísla jednotného u zvratných sloves v minulém čase</a:t>
            </a:r>
          </a:p>
          <a:p>
            <a:pPr marL="388620" indent="-342900">
              <a:buFontTx/>
              <a:buChar char="-"/>
            </a:pPr>
            <a:endParaRPr lang="cs-CZ" sz="3200" dirty="0" smtClean="0"/>
          </a:p>
          <a:p>
            <a:pPr marL="4572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učil ses, naučil ses</a:t>
            </a:r>
          </a:p>
          <a:p>
            <a:pPr marL="4572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bál ses, vrátil ses</a:t>
            </a:r>
          </a:p>
          <a:p>
            <a:pPr marL="4572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koupil sis, ublížil sis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041084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115</TotalTime>
  <Words>335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NewsPrint</vt:lpstr>
      <vt:lpstr>Snímek 1</vt:lpstr>
      <vt:lpstr>Snímek 2</vt:lpstr>
      <vt:lpstr>Metodické zhodnocení a popis práce s digitálním učebním materiálem</vt:lpstr>
      <vt:lpstr>Způsob oznamovací čas přítomný</vt:lpstr>
      <vt:lpstr>Způsob oznamovací čas minulý</vt:lpstr>
      <vt:lpstr>Způsob oznamovací čas budoucí</vt:lpstr>
      <vt:lpstr>Čas budoucí  vyjádřený  přítomným  tvarem</vt:lpstr>
      <vt:lpstr>Způsob rozkazovací</vt:lpstr>
      <vt:lpstr>Pamatuj: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ucitel</cp:lastModifiedBy>
  <cp:revision>19</cp:revision>
  <dcterms:created xsi:type="dcterms:W3CDTF">2012-10-28T12:20:09Z</dcterms:created>
  <dcterms:modified xsi:type="dcterms:W3CDTF">2012-11-29T08:50:41Z</dcterms:modified>
</cp:coreProperties>
</file>