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9" r:id="rId3"/>
    <p:sldId id="257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8FD55-F24D-4D40-9CE3-C8A29E5CB969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B6E825-0FAE-4308-A542-34BEB6D2AF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430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B6E825-0FAE-4308-A542-34BEB6D2AF6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611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40050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835696" y="764704"/>
            <a:ext cx="550278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Název školy: ZŠ Varnsdorf, Edisonova 2821, okres Děčín, příspěvková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organizace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Využití ICT, výtvarná výchova, Land art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Autor</a:t>
            </a:r>
            <a:r>
              <a:rPr lang="cs-CZ" dirty="0">
                <a:latin typeface="Arial" pitchFamily="34" charset="0"/>
                <a:cs typeface="Arial" pitchFamily="34" charset="0"/>
              </a:rPr>
              <a:t>: 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Olga Pasovská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VY_32_INOVACE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__17/IX.SADA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Anotace: </a:t>
            </a:r>
            <a:r>
              <a:rPr lang="cs-CZ" dirty="0">
                <a:latin typeface="Arial" pitchFamily="34" charset="0"/>
                <a:cs typeface="Arial" pitchFamily="34" charset="0"/>
              </a:rPr>
              <a:t>Prezentace je určena pro žáky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2. stupně, </a:t>
            </a:r>
            <a:r>
              <a:rPr lang="cs-CZ" dirty="0">
                <a:latin typeface="Arial" pitchFamily="34" charset="0"/>
                <a:cs typeface="Arial" pitchFamily="34" charset="0"/>
              </a:rPr>
              <a:t>slouží k výkladu učiva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Land art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Období: září-prosinec 2011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Obrázek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301208"/>
            <a:ext cx="5718810" cy="12439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3280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LAND ART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dirty="0"/>
              <a:t>u</a:t>
            </a:r>
            <a:r>
              <a:rPr lang="cs-CZ" sz="2400" dirty="0" smtClean="0"/>
              <a:t>mělecký směr vzniklý v USA v 60. letech 20. století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 překladu umění země nebo krajinné umění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rotest proti komerčnímu umění, které je v galeriích a muzeích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íla jsou monumentální, jsou využity přírodní efekty, použity jednoduché formy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ráce se zeminou, hlínou, pískem, kamením, slámou, senem, se suchými větvemi, listím, s vodou v různých podobách – led, sníh, déšť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ěkteří umělci přinášejí do přírody např. lana, plátno, stuhy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lízké fotografii krajiny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200" b="1" dirty="0" smtClean="0"/>
              <a:t>! V elektronickém slovníku najdi význam slova „monumentální“.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val="5393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2">
                    <a:lumMod val="25000"/>
                  </a:schemeClr>
                </a:solidFill>
              </a:rPr>
              <a:t>SVĚTOVÍ  LAND - ARTISTÉ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endParaRPr lang="cs-CZ" sz="6000" b="1" dirty="0" smtClean="0"/>
          </a:p>
          <a:p>
            <a:pPr marL="0" indent="0">
              <a:buNone/>
            </a:pPr>
            <a:r>
              <a:rPr lang="cs-CZ" sz="6400" b="1" dirty="0" smtClean="0"/>
              <a:t>Například:</a:t>
            </a:r>
            <a:endParaRPr lang="cs-CZ" sz="6400" b="1" dirty="0"/>
          </a:p>
          <a:p>
            <a:r>
              <a:rPr lang="cs-CZ" sz="6400" b="1" dirty="0" smtClean="0"/>
              <a:t>Robert </a:t>
            </a:r>
            <a:r>
              <a:rPr lang="cs-CZ" sz="6400" b="1" dirty="0" err="1" smtClean="0"/>
              <a:t>Smithson</a:t>
            </a:r>
            <a:r>
              <a:rPr lang="cs-CZ" sz="6400" b="1" dirty="0" smtClean="0"/>
              <a:t> </a:t>
            </a:r>
            <a:r>
              <a:rPr lang="cs-CZ" sz="6400" dirty="0" smtClean="0"/>
              <a:t>(autor eseje z roku 1968 vysvětlující postoje a myšlenky </a:t>
            </a:r>
            <a:r>
              <a:rPr lang="cs-CZ" sz="6400" dirty="0" err="1" smtClean="0"/>
              <a:t>land</a:t>
            </a:r>
            <a:r>
              <a:rPr lang="cs-CZ" sz="6400" dirty="0" smtClean="0"/>
              <a:t> – </a:t>
            </a:r>
            <a:r>
              <a:rPr lang="cs-CZ" sz="6400" dirty="0" err="1" smtClean="0"/>
              <a:t>artu</a:t>
            </a:r>
            <a:r>
              <a:rPr lang="cs-CZ" sz="6400" dirty="0" smtClean="0"/>
              <a:t>)</a:t>
            </a:r>
          </a:p>
          <a:p>
            <a:pPr marL="0" indent="0">
              <a:buNone/>
            </a:pPr>
            <a:endParaRPr lang="cs-CZ" sz="6400" dirty="0" smtClean="0"/>
          </a:p>
          <a:p>
            <a:r>
              <a:rPr lang="cs-CZ" sz="6400" b="1" dirty="0" smtClean="0"/>
              <a:t>Andrew </a:t>
            </a:r>
            <a:r>
              <a:rPr lang="cs-CZ" sz="6400" b="1" dirty="0" err="1" smtClean="0"/>
              <a:t>Rogers</a:t>
            </a:r>
            <a:r>
              <a:rPr lang="cs-CZ" sz="6400" b="1" dirty="0" smtClean="0"/>
              <a:t> </a:t>
            </a:r>
            <a:r>
              <a:rPr lang="cs-CZ" sz="6400" dirty="0" smtClean="0"/>
              <a:t>(obrovské plastiky ve dvanácti zemích na pěti kontinentech)</a:t>
            </a:r>
          </a:p>
          <a:p>
            <a:pPr marL="0" indent="0">
              <a:buNone/>
            </a:pPr>
            <a:endParaRPr lang="cs-CZ" sz="6400" dirty="0" smtClean="0"/>
          </a:p>
          <a:p>
            <a:r>
              <a:rPr lang="cs-CZ" sz="6400" b="1" dirty="0" smtClean="0"/>
              <a:t>David </a:t>
            </a:r>
            <a:r>
              <a:rPr lang="cs-CZ" sz="6400" b="1" dirty="0" err="1" smtClean="0"/>
              <a:t>Nash</a:t>
            </a:r>
            <a:endParaRPr lang="cs-CZ" sz="6400" b="1" dirty="0" smtClean="0"/>
          </a:p>
          <a:p>
            <a:pPr marL="0" indent="0">
              <a:buNone/>
            </a:pPr>
            <a:endParaRPr lang="cs-CZ" sz="6400" dirty="0" smtClean="0"/>
          </a:p>
          <a:p>
            <a:r>
              <a:rPr lang="cs-CZ" sz="6400" b="1" dirty="0" smtClean="0"/>
              <a:t>Andy </a:t>
            </a:r>
            <a:r>
              <a:rPr lang="cs-CZ" sz="6400" b="1" dirty="0" err="1" smtClean="0"/>
              <a:t>Goldsworthy</a:t>
            </a:r>
            <a:endParaRPr lang="cs-CZ" sz="6400" b="1" dirty="0" smtClean="0"/>
          </a:p>
          <a:p>
            <a:pPr marL="0" indent="0">
              <a:buNone/>
            </a:pPr>
            <a:endParaRPr lang="cs-CZ" sz="6400" dirty="0" smtClean="0"/>
          </a:p>
          <a:p>
            <a:r>
              <a:rPr lang="cs-CZ" sz="6400" b="1" dirty="0" smtClean="0"/>
              <a:t>Jacek </a:t>
            </a:r>
            <a:r>
              <a:rPr lang="cs-CZ" sz="6400" b="1" dirty="0" err="1" smtClean="0"/>
              <a:t>Tylicki</a:t>
            </a:r>
            <a:endParaRPr lang="cs-CZ" sz="6400" b="1" dirty="0" smtClean="0"/>
          </a:p>
          <a:p>
            <a:pPr marL="0" indent="0">
              <a:buNone/>
            </a:pPr>
            <a:endParaRPr lang="cs-CZ" sz="6400" dirty="0" smtClean="0"/>
          </a:p>
          <a:p>
            <a:r>
              <a:rPr lang="cs-CZ" sz="6400" b="1" dirty="0" smtClean="0"/>
              <a:t>Betty </a:t>
            </a:r>
            <a:r>
              <a:rPr lang="cs-CZ" sz="6400" b="1" dirty="0" err="1" smtClean="0"/>
              <a:t>Beaumont</a:t>
            </a:r>
            <a:r>
              <a:rPr lang="cs-CZ" sz="6400" b="1" dirty="0"/>
              <a:t> </a:t>
            </a:r>
            <a:r>
              <a:rPr lang="cs-CZ" sz="6400" b="1" dirty="0" smtClean="0"/>
              <a:t>a další</a:t>
            </a:r>
          </a:p>
          <a:p>
            <a:endParaRPr lang="cs-CZ" sz="6400" b="1" dirty="0"/>
          </a:p>
          <a:p>
            <a:pPr marL="0" indent="0">
              <a:buNone/>
            </a:pPr>
            <a:r>
              <a:rPr lang="cs-CZ" sz="6000" b="1" dirty="0" smtClean="0"/>
              <a:t>! Zkopíruj tuto </a:t>
            </a:r>
            <a:r>
              <a:rPr lang="cs-CZ" sz="6000" b="1" dirty="0" smtClean="0"/>
              <a:t>adresu do internetového vyhledávače Google </a:t>
            </a:r>
            <a:r>
              <a:rPr lang="cs-CZ" sz="6000" b="1" dirty="0" smtClean="0"/>
              <a:t>a prohlédni si ukázky z </a:t>
            </a:r>
            <a:r>
              <a:rPr lang="cs-CZ" sz="6000" b="1" dirty="0" err="1" smtClean="0"/>
              <a:t>land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artu</a:t>
            </a:r>
            <a:r>
              <a:rPr lang="cs-CZ" sz="6000" b="1" dirty="0" smtClean="0"/>
              <a:t>:</a:t>
            </a:r>
          </a:p>
          <a:p>
            <a:pPr marL="0" indent="0">
              <a:buNone/>
            </a:pPr>
            <a:r>
              <a:rPr lang="cs-CZ" sz="3600" dirty="0"/>
              <a:t>www.google.cz/search?tbm=isch&amp;hl=cs&amp;source=hp&amp;biw=1366&amp;bih=608&amp;q=land+art&amp;gbv=2&amp;oq=land+art&amp;aq=f&amp;aqi=g2g-S8&amp;aql=&amp;gs_sm=e&amp;gs_upl=1393l2429l0l3051l8l6l0l1l1l0l91l360l5l5l0#hl=cs&amp;gbv=2&amp;tbm=isch&amp;sa=1&amp;q=land+art&amp;oq=land+art&amp;aq=f&amp;aqi=g2g-S8&amp;aql=&amp;gs_sm=e&amp;gs_upl=10408l10408l0l10773l1l1l0l0l0l0l180l180l0.1l1l0&amp;bav=on.2,or.r_gc.r_pw.,cf.osb&amp;fp=374f696e1ef347ad&amp;biw=1366&amp;bih=608</a:t>
            </a:r>
            <a:endParaRPr lang="cs-CZ" sz="3600" b="1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6000" b="1" dirty="0" smtClean="0"/>
              <a:t>! Pomocí internetového vyhledávače si prohlédni díla </a:t>
            </a:r>
            <a:r>
              <a:rPr lang="cs-CZ" sz="6000" b="1" dirty="0" smtClean="0"/>
              <a:t>uvedených</a:t>
            </a:r>
            <a:r>
              <a:rPr lang="cs-CZ" sz="6000" b="1" dirty="0" smtClean="0"/>
              <a:t> </a:t>
            </a:r>
            <a:r>
              <a:rPr lang="cs-CZ" sz="6000" b="1" dirty="0" smtClean="0"/>
              <a:t>autorů.</a:t>
            </a:r>
          </a:p>
          <a:p>
            <a:pPr marL="0" indent="0">
              <a:buNone/>
            </a:pPr>
            <a:endParaRPr lang="cs-CZ" sz="6000" b="1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</a:t>
            </a:r>
          </a:p>
          <a:p>
            <a:pPr marL="0" indent="0">
              <a:buNone/>
            </a:pPr>
            <a:endParaRPr lang="cs-CZ" sz="2400" dirty="0" smtClean="0"/>
          </a:p>
          <a:p>
            <a:endParaRPr lang="cs-CZ" sz="2400" b="1" dirty="0"/>
          </a:p>
          <a:p>
            <a:pPr>
              <a:buFont typeface="Wingdings" pitchFamily="2" charset="2"/>
              <a:buChar char="q"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>
              <a:buFont typeface="Wingdings" pitchFamily="2" charset="2"/>
              <a:buChar char="ü"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0145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2">
                    <a:lumMod val="25000"/>
                  </a:schemeClr>
                </a:solidFill>
              </a:rPr>
              <a:t>ČEŠTÍ  LAND - ARTISTÉ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Například:</a:t>
            </a:r>
          </a:p>
          <a:p>
            <a:r>
              <a:rPr lang="cs-CZ" sz="2800" dirty="0" smtClean="0"/>
              <a:t>Ladislav Novák </a:t>
            </a:r>
            <a:r>
              <a:rPr lang="cs-CZ" sz="1800" dirty="0" smtClean="0"/>
              <a:t>(průkopník českého </a:t>
            </a:r>
            <a:r>
              <a:rPr lang="cs-CZ" sz="1800" dirty="0" err="1" smtClean="0"/>
              <a:t>land-artu</a:t>
            </a:r>
            <a:r>
              <a:rPr lang="cs-CZ" sz="1800" dirty="0" smtClean="0"/>
              <a:t>)</a:t>
            </a:r>
            <a:endParaRPr lang="cs-CZ" sz="1800" dirty="0"/>
          </a:p>
          <a:p>
            <a:r>
              <a:rPr lang="cs-CZ" sz="2800" dirty="0" smtClean="0"/>
              <a:t>Jiří Šigut</a:t>
            </a:r>
          </a:p>
          <a:p>
            <a:r>
              <a:rPr lang="cs-CZ" sz="2800" dirty="0" smtClean="0"/>
              <a:t>Jan Šimek</a:t>
            </a:r>
          </a:p>
          <a:p>
            <a:r>
              <a:rPr lang="cs-CZ" sz="2800" dirty="0" smtClean="0"/>
              <a:t>Jan Pohribný</a:t>
            </a:r>
          </a:p>
          <a:p>
            <a:pPr marL="0" indent="0">
              <a:buNone/>
            </a:pPr>
            <a:r>
              <a:rPr lang="cs-CZ" sz="1600" dirty="0" smtClean="0"/>
              <a:t>  	</a:t>
            </a:r>
            <a:r>
              <a:rPr lang="cs-CZ" sz="1600" b="1" dirty="0" smtClean="0"/>
              <a:t>! </a:t>
            </a:r>
            <a:r>
              <a:rPr lang="cs-CZ" sz="1600" b="1" dirty="0" smtClean="0"/>
              <a:t>Na této adrese si prohlédni část díla JP :  </a:t>
            </a:r>
            <a:r>
              <a:rPr lang="cs-CZ" sz="1600" b="1" dirty="0" smtClean="0"/>
              <a:t>http</a:t>
            </a:r>
            <a:r>
              <a:rPr lang="cs-CZ" sz="1600" b="1" dirty="0"/>
              <a:t>://www.pohribny.cz/</a:t>
            </a:r>
            <a:endParaRPr lang="cs-CZ" sz="1600" b="1" dirty="0" smtClean="0"/>
          </a:p>
          <a:p>
            <a:r>
              <a:rPr lang="cs-CZ" sz="2800" dirty="0" smtClean="0"/>
              <a:t>Petr Štembera a další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1800" b="1" dirty="0" smtClean="0"/>
              <a:t>! Opět si pomocí internetového vyhledávače prohlédni tvorbu těchto autorů.</a:t>
            </a:r>
            <a:endParaRPr lang="cs-CZ" sz="1800" b="1" dirty="0"/>
          </a:p>
        </p:txBody>
      </p:sp>
      <p:sp>
        <p:nvSpPr>
          <p:cNvPr id="4" name="Obdélník 3"/>
          <p:cNvSpPr/>
          <p:nvPr/>
        </p:nvSpPr>
        <p:spPr>
          <a:xfrm>
            <a:off x="2314937" y="548117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2975686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2">
                    <a:lumMod val="25000"/>
                  </a:schemeClr>
                </a:solidFill>
              </a:rPr>
              <a:t>ZNÁŠ  ODPOVĚĎ?</a:t>
            </a:r>
            <a:endParaRPr lang="cs-CZ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Kdo </a:t>
            </a:r>
            <a:r>
              <a:rPr lang="cs-CZ" dirty="0" smtClean="0"/>
              <a:t>je autorem Spirálového mola?</a:t>
            </a:r>
          </a:p>
          <a:p>
            <a:r>
              <a:rPr lang="cs-CZ" dirty="0" smtClean="0"/>
              <a:t>S jakými </a:t>
            </a:r>
            <a:r>
              <a:rPr lang="cs-CZ" dirty="0" err="1" smtClean="0"/>
              <a:t>materály</a:t>
            </a:r>
            <a:r>
              <a:rPr lang="cs-CZ" dirty="0" smtClean="0"/>
              <a:t> pracují </a:t>
            </a:r>
            <a:r>
              <a:rPr lang="cs-CZ" dirty="0" err="1" smtClean="0"/>
              <a:t>land</a:t>
            </a:r>
            <a:r>
              <a:rPr lang="cs-CZ" dirty="0" smtClean="0"/>
              <a:t>-artisté?</a:t>
            </a:r>
          </a:p>
          <a:p>
            <a:r>
              <a:rPr lang="cs-CZ" dirty="0" smtClean="0"/>
              <a:t>Jakým způsobem </a:t>
            </a:r>
            <a:r>
              <a:rPr lang="cs-CZ" dirty="0" err="1" smtClean="0"/>
              <a:t>land</a:t>
            </a:r>
            <a:r>
              <a:rPr lang="cs-CZ" dirty="0" smtClean="0"/>
              <a:t>-artisté uchovají </a:t>
            </a:r>
            <a:r>
              <a:rPr lang="cs-CZ" dirty="0" smtClean="0"/>
              <a:t> svá díla pro oko diváka?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173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5718810" cy="124396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971600" y="76470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691187" y="2439580"/>
            <a:ext cx="2650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http://artlist.cz/?id=157</a:t>
            </a:r>
          </a:p>
        </p:txBody>
      </p:sp>
      <p:sp>
        <p:nvSpPr>
          <p:cNvPr id="5" name="Obdélník 4"/>
          <p:cNvSpPr/>
          <p:nvPr/>
        </p:nvSpPr>
        <p:spPr>
          <a:xfrm>
            <a:off x="2691187" y="1155070"/>
            <a:ext cx="4007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http://cs.wikipedia.org/wiki/Land_art</a:t>
            </a:r>
          </a:p>
        </p:txBody>
      </p:sp>
      <p:sp>
        <p:nvSpPr>
          <p:cNvPr id="6" name="Obdélník 5"/>
          <p:cNvSpPr/>
          <p:nvPr/>
        </p:nvSpPr>
        <p:spPr>
          <a:xfrm>
            <a:off x="2691187" y="15244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900" dirty="0"/>
              <a:t>www.google.cz/search?tbm=isch&amp;hl=cs&amp;source=hp&amp;biw=1366&amp;bih=608&amp;q=land+art&amp;gbv=2&amp;oq=land+art&amp;aq=f&amp;aqi=g2g-S8&amp;aql=&amp;gs_sm=e&amp;gs_upl=1393l2429l0l3051l8l6l0l1l1l0l91l360l5l5l0#hl=cs&amp;gbv=2&amp;tbm=isch&amp;sa=1&amp;q=land+art&amp;oq=land+art&amp;aq=f&amp;aqi=g2g-S8&amp;aql=&amp;gs_sm=e&amp;gs_upl=10408l10408l0l10773l1l1l0l0l0l0l180l180l0.1l1l0&amp;bav=on.2,or.r_gc.r_pw.,cf.osb&amp;fp=374f696e1ef347ad&amp;biw=1366&amp;bih=608</a:t>
            </a:r>
            <a:endParaRPr lang="cs-CZ" sz="9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79833" y="3419708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 31.10.2011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691187" y="2875002"/>
            <a:ext cx="27072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http://www.pohribny.cz/</a:t>
            </a:r>
          </a:p>
        </p:txBody>
      </p:sp>
    </p:spTree>
    <p:extLst>
      <p:ext uri="{BB962C8B-B14F-4D97-AF65-F5344CB8AC3E}">
        <p14:creationId xmlns:p14="http://schemas.microsoft.com/office/powerpoint/2010/main" val="1728009821"/>
      </p:ext>
    </p:extLst>
  </p:cSld>
  <p:clrMapOvr>
    <a:masterClrMapping/>
  </p:clrMapOvr>
</p:sld>
</file>

<file path=ppt/theme/theme1.xml><?xml version="1.0" encoding="utf-8"?>
<a:theme xmlns:a="http://schemas.openxmlformats.org/drawingml/2006/main" name="Welcom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Welcome">
      <a:fillStyleLst>
        <a:solidFill>
          <a:schemeClr val="phClr">
            <a:tint val="100000"/>
            <a:shade val="100000"/>
            <a:hueMod val="100000"/>
            <a:satMod val="15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300000"/>
              </a:schemeClr>
            </a:gs>
          </a:gsLst>
          <a:lin ang="16200000" scaled="1"/>
        </a:gradFill>
        <a:gradFill flip="none" rotWithShape="1">
          <a:gsLst>
            <a:gs pos="0">
              <a:schemeClr val="phClr">
                <a:tint val="70000"/>
              </a:schemeClr>
            </a:gs>
            <a:gs pos="30000">
              <a:schemeClr val="phClr">
                <a:tint val="90000"/>
              </a:schemeClr>
            </a:gs>
            <a:gs pos="88000">
              <a:schemeClr val="phClr">
                <a:shade val="30000"/>
              </a:schemeClr>
            </a:gs>
            <a:gs pos="100000">
              <a:schemeClr val="phClr">
                <a:shade val="20000"/>
              </a:schemeClr>
            </a:gs>
          </a:gsLst>
          <a:lin ang="5400000" scaled="1"/>
          <a:tileRect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outerShdw blurRad="39000" dist="25400" dir="5400000">
              <a:srgbClr val="000000">
                <a:alpha val="40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TC010219416[[fn=Motiv přivítání]]</Template>
  <TotalTime>333</TotalTime>
  <Words>248</Words>
  <Application>Microsoft Office PowerPoint</Application>
  <PresentationFormat>Předvádění na obrazovce (4:3)</PresentationFormat>
  <Paragraphs>68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Welcome</vt:lpstr>
      <vt:lpstr>Prezentace aplikace PowerPoint</vt:lpstr>
      <vt:lpstr>LAND ART</vt:lpstr>
      <vt:lpstr>SVĚTOVÍ  LAND - ARTISTÉ</vt:lpstr>
      <vt:lpstr>ČEŠTÍ  LAND - ARTISTÉ</vt:lpstr>
      <vt:lpstr>ZNÁŠ  ODPOVĚĎ?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Jazyk Autor: Mgr. Olga Pasovská Název materiálu: VY_32_INOVACE_01/IV. SADA</dc:title>
  <dc:creator>Ucitele4</dc:creator>
  <cp:lastModifiedBy>Ucitele4</cp:lastModifiedBy>
  <cp:revision>39</cp:revision>
  <dcterms:created xsi:type="dcterms:W3CDTF">2011-11-04T09:30:49Z</dcterms:created>
  <dcterms:modified xsi:type="dcterms:W3CDTF">2011-12-20T17:40:19Z</dcterms:modified>
</cp:coreProperties>
</file>