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3" r:id="rId2"/>
    <p:sldId id="265" r:id="rId3"/>
    <p:sldId id="257" r:id="rId4"/>
    <p:sldId id="258" r:id="rId5"/>
    <p:sldId id="260" r:id="rId6"/>
    <p:sldId id="259" r:id="rId7"/>
    <p:sldId id="261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Petr Vejrosta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VY_32_INOVACE_04_19 </a:t>
          </a:r>
          <a:r>
            <a:rPr lang="cs-CZ" sz="1200" baseline="0" dirty="0" smtClean="0"/>
            <a:t>Finanční </a:t>
          </a:r>
          <a:r>
            <a:rPr lang="cs-CZ" sz="1200" baseline="0" dirty="0" smtClean="0"/>
            <a:t>matematika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Matematika 9. </a:t>
          </a:r>
          <a:r>
            <a:rPr lang="cs-CZ" sz="1000" dirty="0" err="1" smtClean="0"/>
            <a:t>roč</a:t>
          </a:r>
          <a:r>
            <a:rPr lang="cs-CZ" sz="1000" smtClean="0"/>
            <a:t>.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C50FB7A9-54CB-4B1C-A507-91E1EE79FFA7}" type="presOf" srcId="{1D895EAB-76A7-41C6-9C6C-7D303AD4C23C}" destId="{94413E88-B296-45A5-9057-6B5765B63A8F}" srcOrd="1" destOrd="0" presId="urn:microsoft.com/office/officeart/2005/8/layout/target3"/>
    <dgm:cxn modelId="{D183229E-EE2C-4C9D-8AF6-D8900856FF2D}" type="presOf" srcId="{A4836DAF-3E6B-4198-A089-B3C0D0384F2B}" destId="{36B74B1E-3C18-4C06-BA03-CB2EB266F8FF}" srcOrd="1" destOrd="0" presId="urn:microsoft.com/office/officeart/2005/8/layout/target3"/>
    <dgm:cxn modelId="{5B9E0F75-787D-47B6-B6E9-12D425639BE6}" type="presOf" srcId="{FFA013E9-5C5D-404D-8688-08171EA7A387}" destId="{359A210A-E8C9-4FD6-9BC7-434F4455A6B5}" srcOrd="1" destOrd="0" presId="urn:microsoft.com/office/officeart/2005/8/layout/target3"/>
    <dgm:cxn modelId="{53D1E9E0-1347-4640-A194-6343980F1E54}" type="presOf" srcId="{DAAD5A11-3EBC-47AE-AB1C-4F1B938732A7}" destId="{2D933DCE-BBEA-46A5-98BC-CA41A7DBB761}" srcOrd="0" destOrd="0" presId="urn:microsoft.com/office/officeart/2005/8/layout/target3"/>
    <dgm:cxn modelId="{B25467CF-7709-4F68-ABAB-DECF7569DD93}" type="presOf" srcId="{D9242A4C-F33A-42E2-BFA4-EC80805DCD32}" destId="{5A434D34-FA65-40B0-A4CE-3A1E2B14A215}" srcOrd="1" destOrd="0" presId="urn:microsoft.com/office/officeart/2005/8/layout/target3"/>
    <dgm:cxn modelId="{C4B8E899-A667-41B4-B3F9-D160B261F590}" type="presOf" srcId="{1D895EAB-76A7-41C6-9C6C-7D303AD4C23C}" destId="{347D85BD-7382-4413-9298-D06CC996458A}" srcOrd="0" destOrd="0" presId="urn:microsoft.com/office/officeart/2005/8/layout/target3"/>
    <dgm:cxn modelId="{6E0623E5-1DE7-40CF-8D6B-14DC7CC87BF0}" type="presOf" srcId="{FFA013E9-5C5D-404D-8688-08171EA7A387}" destId="{E1DA18CB-4B0A-4D0C-9459-15C4B327891F}" srcOrd="0" destOrd="0" presId="urn:microsoft.com/office/officeart/2005/8/layout/target3"/>
    <dgm:cxn modelId="{6D659686-38DD-478A-B06D-A124A3735B82}" type="presOf" srcId="{D9242A4C-F33A-42E2-BFA4-EC80805DCD32}" destId="{7DDB6D97-C311-42E1-B77C-B194BAE75773}" srcOrd="0" destOrd="0" presId="urn:microsoft.com/office/officeart/2005/8/layout/target3"/>
    <dgm:cxn modelId="{30347CCC-4011-4AA7-9A5F-DFC05CA67AFA}" type="presOf" srcId="{ABD4D77B-BA54-4DFB-A762-4C734220F9AA}" destId="{A6703DA5-6D74-4C8B-9C82-31DC93531BC2}" srcOrd="1" destOrd="0" presId="urn:microsoft.com/office/officeart/2005/8/layout/target3"/>
    <dgm:cxn modelId="{43BBD758-921C-4946-81A7-3CF2598CD487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4272C45E-BF42-4FF2-B78F-8C307ABF1BA5}" type="presOf" srcId="{ABD4D77B-BA54-4DFB-A762-4C734220F9AA}" destId="{AAB7E4A6-9D01-402C-9D7A-6D30767F0B58}" srcOrd="0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78F519A6-F3DA-495B-8173-96E1FE13A22F}" type="presParOf" srcId="{2D933DCE-BBEA-46A5-98BC-CA41A7DBB761}" destId="{D3A73299-62A4-4767-8E25-C16133A0B902}" srcOrd="0" destOrd="0" presId="urn:microsoft.com/office/officeart/2005/8/layout/target3"/>
    <dgm:cxn modelId="{C404FCB9-1920-46B2-9252-0A7D8653FD4D}" type="presParOf" srcId="{2D933DCE-BBEA-46A5-98BC-CA41A7DBB761}" destId="{EE30B2AF-DDC9-42DB-9092-5595C6257A57}" srcOrd="1" destOrd="0" presId="urn:microsoft.com/office/officeart/2005/8/layout/target3"/>
    <dgm:cxn modelId="{ADEBC0A7-40AC-4EE0-9D67-ABCD029CA574}" type="presParOf" srcId="{2D933DCE-BBEA-46A5-98BC-CA41A7DBB761}" destId="{E1DA18CB-4B0A-4D0C-9459-15C4B327891F}" srcOrd="2" destOrd="0" presId="urn:microsoft.com/office/officeart/2005/8/layout/target3"/>
    <dgm:cxn modelId="{7B4713F6-7537-4100-A845-013185F6351E}" type="presParOf" srcId="{2D933DCE-BBEA-46A5-98BC-CA41A7DBB761}" destId="{29996EEB-8589-4AED-9C98-E2204A026234}" srcOrd="3" destOrd="0" presId="urn:microsoft.com/office/officeart/2005/8/layout/target3"/>
    <dgm:cxn modelId="{2ED8587E-1286-49A1-B512-553951B4C7AE}" type="presParOf" srcId="{2D933DCE-BBEA-46A5-98BC-CA41A7DBB761}" destId="{056AE7B2-579D-40D1-A57C-4E33BFED76BE}" srcOrd="4" destOrd="0" presId="urn:microsoft.com/office/officeart/2005/8/layout/target3"/>
    <dgm:cxn modelId="{8DE75CC3-0245-48F4-8264-3B69C0C628EB}" type="presParOf" srcId="{2D933DCE-BBEA-46A5-98BC-CA41A7DBB761}" destId="{4F0AD45D-7E6A-4C4A-90DF-90E27C4B175D}" srcOrd="5" destOrd="0" presId="urn:microsoft.com/office/officeart/2005/8/layout/target3"/>
    <dgm:cxn modelId="{18D62290-3F62-47D1-9D4E-78F8C7014CD5}" type="presParOf" srcId="{2D933DCE-BBEA-46A5-98BC-CA41A7DBB761}" destId="{1804A346-BBD3-438B-AE0F-7BEBB1E2AF96}" srcOrd="6" destOrd="0" presId="urn:microsoft.com/office/officeart/2005/8/layout/target3"/>
    <dgm:cxn modelId="{5D516492-457C-4DDA-AD74-14FF496923B8}" type="presParOf" srcId="{2D933DCE-BBEA-46A5-98BC-CA41A7DBB761}" destId="{60CB9877-708D-4C64-AA73-CFD3F3076BC2}" srcOrd="7" destOrd="0" presId="urn:microsoft.com/office/officeart/2005/8/layout/target3"/>
    <dgm:cxn modelId="{0B256A27-66E2-4DA2-B6F0-A24B3BE79879}" type="presParOf" srcId="{2D933DCE-BBEA-46A5-98BC-CA41A7DBB761}" destId="{347D85BD-7382-4413-9298-D06CC996458A}" srcOrd="8" destOrd="0" presId="urn:microsoft.com/office/officeart/2005/8/layout/target3"/>
    <dgm:cxn modelId="{017D2D89-E76A-452C-A2BC-A4628E076EBC}" type="presParOf" srcId="{2D933DCE-BBEA-46A5-98BC-CA41A7DBB761}" destId="{C4DD5B9C-4D9E-449D-A063-107A759DF3D1}" srcOrd="9" destOrd="0" presId="urn:microsoft.com/office/officeart/2005/8/layout/target3"/>
    <dgm:cxn modelId="{F8AFD3C2-DEBE-4F2A-BA60-107BDE77844B}" type="presParOf" srcId="{2D933DCE-BBEA-46A5-98BC-CA41A7DBB761}" destId="{CD515E15-5457-47F2-8109-A2A59D66C930}" srcOrd="10" destOrd="0" presId="urn:microsoft.com/office/officeart/2005/8/layout/target3"/>
    <dgm:cxn modelId="{18C31C8F-5B22-48C7-8841-0EF08B5F5395}" type="presParOf" srcId="{2D933DCE-BBEA-46A5-98BC-CA41A7DBB761}" destId="{7DDB6D97-C311-42E1-B77C-B194BAE75773}" srcOrd="11" destOrd="0" presId="urn:microsoft.com/office/officeart/2005/8/layout/target3"/>
    <dgm:cxn modelId="{15CA3042-B50C-4570-A9DE-84FB71675103}" type="presParOf" srcId="{2D933DCE-BBEA-46A5-98BC-CA41A7DBB761}" destId="{DE2B4424-17B1-4404-A13F-04051C43B79D}" srcOrd="12" destOrd="0" presId="urn:microsoft.com/office/officeart/2005/8/layout/target3"/>
    <dgm:cxn modelId="{D1FEAB78-A273-4FFA-B51B-C6BD46E0326E}" type="presParOf" srcId="{2D933DCE-BBEA-46A5-98BC-CA41A7DBB761}" destId="{555607BD-8A1D-4EBB-825A-8C74A1FB0FFC}" srcOrd="13" destOrd="0" presId="urn:microsoft.com/office/officeart/2005/8/layout/target3"/>
    <dgm:cxn modelId="{1F447836-F5D9-419D-B9CC-D8E98DBEC016}" type="presParOf" srcId="{2D933DCE-BBEA-46A5-98BC-CA41A7DBB761}" destId="{AAB7E4A6-9D01-402C-9D7A-6D30767F0B58}" srcOrd="14" destOrd="0" presId="urn:microsoft.com/office/officeart/2005/8/layout/target3"/>
    <dgm:cxn modelId="{9E9EAF6B-4D86-4B15-89DB-C525B00AD130}" type="presParOf" srcId="{2D933DCE-BBEA-46A5-98BC-CA41A7DBB761}" destId="{359A210A-E8C9-4FD6-9BC7-434F4455A6B5}" srcOrd="15" destOrd="0" presId="urn:microsoft.com/office/officeart/2005/8/layout/target3"/>
    <dgm:cxn modelId="{2D5A441D-7D94-49D3-8E27-F419A4C0A7BB}" type="presParOf" srcId="{2D933DCE-BBEA-46A5-98BC-CA41A7DBB761}" destId="{36B74B1E-3C18-4C06-BA03-CB2EB266F8FF}" srcOrd="16" destOrd="0" presId="urn:microsoft.com/office/officeart/2005/8/layout/target3"/>
    <dgm:cxn modelId="{F95AC599-9DFB-42D4-B11F-51A9FE668F63}" type="presParOf" srcId="{2D933DCE-BBEA-46A5-98BC-CA41A7DBB761}" destId="{94413E88-B296-45A5-9057-6B5765B63A8F}" srcOrd="17" destOrd="0" presId="urn:microsoft.com/office/officeart/2005/8/layout/target3"/>
    <dgm:cxn modelId="{85FCD7A9-EA42-49D2-8DEA-39062CC412D7}" type="presParOf" srcId="{2D933DCE-BBEA-46A5-98BC-CA41A7DBB761}" destId="{5A434D34-FA65-40B0-A4CE-3A1E2B14A215}" srcOrd="18" destOrd="0" presId="urn:microsoft.com/office/officeart/2005/8/layout/target3"/>
    <dgm:cxn modelId="{E6CAF534-A8FE-46C9-90F8-6E482DCC6BC2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Petr Vejrosta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VY_32_04_19 Finanční matematika 9. tř.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8111" y="967787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Finanční matematika</a:t>
          </a:r>
          <a:endParaRPr lang="cs-CZ" sz="1000" kern="1200" dirty="0"/>
        </a:p>
      </dsp:txBody>
      <dsp:txXfrm>
        <a:off x="1008111" y="967787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22072-CCA2-42FF-BAD6-E9C4DE5ACEF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CFCB16D-E6CA-4DF6-ACCF-61210013826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993967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14846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08463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08660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75944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78330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860880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10017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656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973125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13493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36280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F9B200-E31A-4D2A-92D8-C35B045F6B5B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5F9862-E97F-4C78-ACD7-662E6AD28D4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49981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82604024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13297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Po obtížnějších tématech je zpravidla toto téma přijímáno v devátém ročníku jako téma příjemné. Zvládají zpravidla všichni, k výpočtům užijí kalkulačky.</a:t>
            </a:r>
          </a:p>
          <a:p>
            <a:r>
              <a:rPr lang="cs-CZ" sz="1600" dirty="0" smtClean="0"/>
              <a:t>Než přistoupíme k užití tohoto materiálu, je potřeba už znát pojmy, které jsou uvedeny na následujícím listě. Vyplatí se i zopakovat (v jedné hodině) počty s procenty.</a:t>
            </a:r>
          </a:p>
          <a:p>
            <a:r>
              <a:rPr lang="cs-CZ" sz="1600" dirty="0" smtClean="0"/>
              <a:t>Vyzkoušel jsem v devátém ročníku 15. 5. 2012, bylo to dobré.</a:t>
            </a:r>
            <a:endParaRPr lang="cs-CZ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Pojmy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kapitál – jistina</a:t>
            </a:r>
          </a:p>
          <a:p>
            <a:r>
              <a:rPr lang="cs-CZ" dirty="0" smtClean="0"/>
              <a:t>úroková míra (</a:t>
            </a:r>
            <a:r>
              <a:rPr lang="cs-CZ" b="1" dirty="0" smtClean="0"/>
              <a:t>p. a., </a:t>
            </a:r>
            <a:r>
              <a:rPr lang="cs-CZ" dirty="0" smtClean="0"/>
              <a:t>p. s., p. q., p. m.)</a:t>
            </a:r>
          </a:p>
          <a:p>
            <a:r>
              <a:rPr lang="cs-CZ" dirty="0" smtClean="0"/>
              <a:t>úrok</a:t>
            </a:r>
          </a:p>
          <a:p>
            <a:r>
              <a:rPr lang="cs-CZ" dirty="0" smtClean="0"/>
              <a:t>daň z úroku</a:t>
            </a:r>
          </a:p>
          <a:p>
            <a:r>
              <a:rPr lang="cs-CZ" dirty="0" smtClean="0"/>
              <a:t>čas – doba úročení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36827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1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 Odehnal si bude půjčovat v bance 250 tisíc Kč na jeden rok. Banka má pro tuto půjčku stanovenou úrokovou míru 6,1% p. a. Kolik korun bude pan Odehnal platit bance navíc?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44004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2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Zdeněk s Jardou se dohodli, že si budou hrát na bankéře. Zdeněk bude bankéř a Jarda si v bance uloží tři miliony € na celý rok. Chvíli se domlouvali, kolik bude činit úroková míra, a dohodli se na 5 procentech p. a. Kolik eur vyplatí po roce bankéř Zdeněk Jardovi? Jarda si ale vzpomněl, že Zdeněk si musí odečíst 15% daň a odvést ji státu. Jaká bude tedy daň a kolik vyplatí „banka“ Jardovi?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98909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7920880" cy="11430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Úloha 3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Paní Pokorná má „zbytečné“ peníze a ráda by je zhodnotila. Banka nabízí úrokovou míru 3,5% p. a. Kolik korun by paní Pokorné přibylo, kdyby uložila 160000 Kč na jeden rok? Daň z úroku je 15%.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806661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4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Tonda bude opravovat dům. Má sice svoje peníze, ale potřebuje si ještě půjčil 120 tisíc Kč v bance. Banka mu půjčí tyto peníze přesně na jeden rok. Úroková míra bude 5,2% p. a. Kolik bude Tonda platit bance, až bude půjčku vracet?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797693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Úloha 5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Paní Nováková koupila v bance certifikát v hodnotě 25000 Kč. Doba splatnosti certifikátu je jeden rok, roční úroková míra 4,6% a daň 25%. Kolik vyplatí po roce banka paní Novákové za </a:t>
            </a:r>
            <a:r>
              <a:rPr lang="cs-CZ" smtClean="0"/>
              <a:t>tento certifikát?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92845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Citace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Archiv autora.</a:t>
            </a:r>
            <a:endParaRPr lang="cs-CZ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</TotalTime>
  <Words>436</Words>
  <Application>Microsoft Office PowerPoint</Application>
  <PresentationFormat>Předvádění na obrazovce (4:3)</PresentationFormat>
  <Paragraphs>29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Anotace</vt:lpstr>
      <vt:lpstr>Pojmy</vt:lpstr>
      <vt:lpstr>Úloha 1</vt:lpstr>
      <vt:lpstr>Úloha 2</vt:lpstr>
      <vt:lpstr>Úloha 3</vt:lpstr>
      <vt:lpstr>Úloha 4</vt:lpstr>
      <vt:lpstr>Úloha 5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matematika</dc:title>
  <dc:creator>user</dc:creator>
  <cp:lastModifiedBy>Petr Vejrosta</cp:lastModifiedBy>
  <cp:revision>9</cp:revision>
  <dcterms:created xsi:type="dcterms:W3CDTF">2012-02-07T07:00:16Z</dcterms:created>
  <dcterms:modified xsi:type="dcterms:W3CDTF">2012-06-27T11:46:03Z</dcterms:modified>
</cp:coreProperties>
</file>