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VY_32_INOVACE_04_12 </a:t>
          </a:r>
          <a:r>
            <a:rPr lang="cs-CZ" sz="1200" baseline="0" dirty="0" smtClean="0"/>
            <a:t>Slovní úlohy na procenta </a:t>
          </a:r>
          <a:r>
            <a:rPr lang="cs-CZ" sz="1200" baseline="0" dirty="0" smtClean="0"/>
            <a:t>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7.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8A41B47-9A6B-476E-810E-938A3B4E6DB5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DC01F41-4ED0-41CD-8526-6FDFB87F5031}" type="presOf" srcId="{FFA013E9-5C5D-404D-8688-08171EA7A387}" destId="{359A210A-E8C9-4FD6-9BC7-434F4455A6B5}" srcOrd="1" destOrd="0" presId="urn:microsoft.com/office/officeart/2005/8/layout/target3"/>
    <dgm:cxn modelId="{E16E2797-949D-45C3-896C-252F7C609565}" type="presOf" srcId="{D9242A4C-F33A-42E2-BFA4-EC80805DCD32}" destId="{7DDB6D97-C311-42E1-B77C-B194BAE75773}" srcOrd="0" destOrd="0" presId="urn:microsoft.com/office/officeart/2005/8/layout/target3"/>
    <dgm:cxn modelId="{4E86CD55-F794-4BC5-BFF8-C75D6D67298F}" type="presOf" srcId="{A4836DAF-3E6B-4198-A089-B3C0D0384F2B}" destId="{36B74B1E-3C18-4C06-BA03-CB2EB266F8FF}" srcOrd="1" destOrd="0" presId="urn:microsoft.com/office/officeart/2005/8/layout/target3"/>
    <dgm:cxn modelId="{7886901C-1F26-4788-A5A2-E7DD0BC91807}" type="presOf" srcId="{A4836DAF-3E6B-4198-A089-B3C0D0384F2B}" destId="{4F0AD45D-7E6A-4C4A-90DF-90E27C4B175D}" srcOrd="0" destOrd="0" presId="urn:microsoft.com/office/officeart/2005/8/layout/target3"/>
    <dgm:cxn modelId="{25E7CF31-0C24-4810-B383-E6B41064C507}" type="presOf" srcId="{ABD4D77B-BA54-4DFB-A762-4C734220F9AA}" destId="{AAB7E4A6-9D01-402C-9D7A-6D30767F0B58}" srcOrd="0" destOrd="0" presId="urn:microsoft.com/office/officeart/2005/8/layout/target3"/>
    <dgm:cxn modelId="{85EF41A8-CC08-4031-9DF4-96CCA4F80C50}" type="presOf" srcId="{ABD4D77B-BA54-4DFB-A762-4C734220F9AA}" destId="{A6703DA5-6D74-4C8B-9C82-31DC93531BC2}" srcOrd="1" destOrd="0" presId="urn:microsoft.com/office/officeart/2005/8/layout/target3"/>
    <dgm:cxn modelId="{B2414F3F-D893-415A-9F0D-4601B037BC58}" type="presOf" srcId="{D9242A4C-F33A-42E2-BFA4-EC80805DCD32}" destId="{5A434D34-FA65-40B0-A4CE-3A1E2B14A215}" srcOrd="1" destOrd="0" presId="urn:microsoft.com/office/officeart/2005/8/layout/target3"/>
    <dgm:cxn modelId="{ED00FFA9-0053-4B5C-B1AD-1047240A9095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C66EE14-BD6D-4284-B904-6A46CF855639}" type="presOf" srcId="{DAAD5A11-3EBC-47AE-AB1C-4F1B938732A7}" destId="{2D933DCE-BBEA-46A5-98BC-CA41A7DBB761}" srcOrd="0" destOrd="0" presId="urn:microsoft.com/office/officeart/2005/8/layout/target3"/>
    <dgm:cxn modelId="{22930E71-448B-4FD6-A21D-E803C3282037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C5B35DD-5570-4933-8614-E3F7CFA25A8C}" type="presParOf" srcId="{2D933DCE-BBEA-46A5-98BC-CA41A7DBB761}" destId="{D3A73299-62A4-4767-8E25-C16133A0B902}" srcOrd="0" destOrd="0" presId="urn:microsoft.com/office/officeart/2005/8/layout/target3"/>
    <dgm:cxn modelId="{0F491A5D-2A90-41A3-954F-ED1E349FFB4D}" type="presParOf" srcId="{2D933DCE-BBEA-46A5-98BC-CA41A7DBB761}" destId="{EE30B2AF-DDC9-42DB-9092-5595C6257A57}" srcOrd="1" destOrd="0" presId="urn:microsoft.com/office/officeart/2005/8/layout/target3"/>
    <dgm:cxn modelId="{92919EEC-7162-438C-9C04-282497D7337E}" type="presParOf" srcId="{2D933DCE-BBEA-46A5-98BC-CA41A7DBB761}" destId="{E1DA18CB-4B0A-4D0C-9459-15C4B327891F}" srcOrd="2" destOrd="0" presId="urn:microsoft.com/office/officeart/2005/8/layout/target3"/>
    <dgm:cxn modelId="{A0CD2E3E-6CA9-4D00-AF2F-D3B5C64269B1}" type="presParOf" srcId="{2D933DCE-BBEA-46A5-98BC-CA41A7DBB761}" destId="{29996EEB-8589-4AED-9C98-E2204A026234}" srcOrd="3" destOrd="0" presId="urn:microsoft.com/office/officeart/2005/8/layout/target3"/>
    <dgm:cxn modelId="{C5B2D21F-3C09-474C-B311-12E500016A5A}" type="presParOf" srcId="{2D933DCE-BBEA-46A5-98BC-CA41A7DBB761}" destId="{056AE7B2-579D-40D1-A57C-4E33BFED76BE}" srcOrd="4" destOrd="0" presId="urn:microsoft.com/office/officeart/2005/8/layout/target3"/>
    <dgm:cxn modelId="{586EAA57-D10A-45EE-B66D-F8EFD8B9CB68}" type="presParOf" srcId="{2D933DCE-BBEA-46A5-98BC-CA41A7DBB761}" destId="{4F0AD45D-7E6A-4C4A-90DF-90E27C4B175D}" srcOrd="5" destOrd="0" presId="urn:microsoft.com/office/officeart/2005/8/layout/target3"/>
    <dgm:cxn modelId="{C8400799-5A90-4904-B778-B979F8FA23CE}" type="presParOf" srcId="{2D933DCE-BBEA-46A5-98BC-CA41A7DBB761}" destId="{1804A346-BBD3-438B-AE0F-7BEBB1E2AF96}" srcOrd="6" destOrd="0" presId="urn:microsoft.com/office/officeart/2005/8/layout/target3"/>
    <dgm:cxn modelId="{8F3CFD61-8B11-4F12-9EBF-0385B9A65E8D}" type="presParOf" srcId="{2D933DCE-BBEA-46A5-98BC-CA41A7DBB761}" destId="{60CB9877-708D-4C64-AA73-CFD3F3076BC2}" srcOrd="7" destOrd="0" presId="urn:microsoft.com/office/officeart/2005/8/layout/target3"/>
    <dgm:cxn modelId="{40D68513-003A-4CDE-93F9-5228F2B83D9C}" type="presParOf" srcId="{2D933DCE-BBEA-46A5-98BC-CA41A7DBB761}" destId="{347D85BD-7382-4413-9298-D06CC996458A}" srcOrd="8" destOrd="0" presId="urn:microsoft.com/office/officeart/2005/8/layout/target3"/>
    <dgm:cxn modelId="{54F84811-07AA-40CC-B087-F06E09DC53F2}" type="presParOf" srcId="{2D933DCE-BBEA-46A5-98BC-CA41A7DBB761}" destId="{C4DD5B9C-4D9E-449D-A063-107A759DF3D1}" srcOrd="9" destOrd="0" presId="urn:microsoft.com/office/officeart/2005/8/layout/target3"/>
    <dgm:cxn modelId="{E0098613-61CD-423C-B53B-D8D3E5A5AA54}" type="presParOf" srcId="{2D933DCE-BBEA-46A5-98BC-CA41A7DBB761}" destId="{CD515E15-5457-47F2-8109-A2A59D66C930}" srcOrd="10" destOrd="0" presId="urn:microsoft.com/office/officeart/2005/8/layout/target3"/>
    <dgm:cxn modelId="{5077F663-AD03-4401-8C8F-9CCB2D495A55}" type="presParOf" srcId="{2D933DCE-BBEA-46A5-98BC-CA41A7DBB761}" destId="{7DDB6D97-C311-42E1-B77C-B194BAE75773}" srcOrd="11" destOrd="0" presId="urn:microsoft.com/office/officeart/2005/8/layout/target3"/>
    <dgm:cxn modelId="{C7D070C8-DE55-4952-84B3-E7E8F60835AD}" type="presParOf" srcId="{2D933DCE-BBEA-46A5-98BC-CA41A7DBB761}" destId="{DE2B4424-17B1-4404-A13F-04051C43B79D}" srcOrd="12" destOrd="0" presId="urn:microsoft.com/office/officeart/2005/8/layout/target3"/>
    <dgm:cxn modelId="{BDE911C5-96A1-4A1B-BD4B-A44803E5EF75}" type="presParOf" srcId="{2D933DCE-BBEA-46A5-98BC-CA41A7DBB761}" destId="{555607BD-8A1D-4EBB-825A-8C74A1FB0FFC}" srcOrd="13" destOrd="0" presId="urn:microsoft.com/office/officeart/2005/8/layout/target3"/>
    <dgm:cxn modelId="{3B5FA91B-0199-4879-AC20-D15ABA1C0EE3}" type="presParOf" srcId="{2D933DCE-BBEA-46A5-98BC-CA41A7DBB761}" destId="{AAB7E4A6-9D01-402C-9D7A-6D30767F0B58}" srcOrd="14" destOrd="0" presId="urn:microsoft.com/office/officeart/2005/8/layout/target3"/>
    <dgm:cxn modelId="{37831E9E-78D8-4BDB-9D8F-EDC27499B737}" type="presParOf" srcId="{2D933DCE-BBEA-46A5-98BC-CA41A7DBB761}" destId="{359A210A-E8C9-4FD6-9BC7-434F4455A6B5}" srcOrd="15" destOrd="0" presId="urn:microsoft.com/office/officeart/2005/8/layout/target3"/>
    <dgm:cxn modelId="{DDFC0236-58F8-4685-A307-80C638FDB207}" type="presParOf" srcId="{2D933DCE-BBEA-46A5-98BC-CA41A7DBB761}" destId="{36B74B1E-3C18-4C06-BA03-CB2EB266F8FF}" srcOrd="16" destOrd="0" presId="urn:microsoft.com/office/officeart/2005/8/layout/target3"/>
    <dgm:cxn modelId="{D7DEFF8E-F8D9-432A-86BC-140C711611FF}" type="presParOf" srcId="{2D933DCE-BBEA-46A5-98BC-CA41A7DBB761}" destId="{94413E88-B296-45A5-9057-6B5765B63A8F}" srcOrd="17" destOrd="0" presId="urn:microsoft.com/office/officeart/2005/8/layout/target3"/>
    <dgm:cxn modelId="{AC456255-18FC-47AE-BD55-15ED431F2DA5}" type="presParOf" srcId="{2D933DCE-BBEA-46A5-98BC-CA41A7DBB761}" destId="{5A434D34-FA65-40B0-A4CE-3A1E2B14A215}" srcOrd="18" destOrd="0" presId="urn:microsoft.com/office/officeart/2005/8/layout/target3"/>
    <dgm:cxn modelId="{0CCAF799-FC79-4C01-B37B-D3D8D94D010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VY_32_04_12 Slovní úlohy na procenta I 7.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Slovní úlohy na procenta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4C768-67CF-4924-A257-1C02E7A3664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D41F-DE21-40D2-84BA-C06BA5EE8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D2355-235A-452A-914F-A4CAB7278F1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2D553-5759-4DFB-BAF0-77FB81B0D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Už mnoho let u tématu procenta zadávám jako domácí úkol žákům, aby vyhledali vhodné podklady (tisk, televize, rozhlas, internet, letáky) a z nich pak sestavili a následně vyřešili slovní úlohu. Zde jich několik nabízím.</a:t>
            </a:r>
          </a:p>
          <a:p>
            <a:r>
              <a:rPr lang="cs-CZ" sz="1600" dirty="0" smtClean="0"/>
              <a:t>Ověřil jsem 20. 3. 2012 , žákům se nejen dařilo s kalkulátorem počítat, ale měl jsem pocit, že se jim to i líbilo.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Slovní úlohy na procenta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Vklady sportky vzrostly oproti minulému týdnu o 49% na přibližně 154 milionů Kč. Jakou hodnotu měly vklady před navýšením?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Nejprve výsledek úlohy Jana Brázdy: 103,3 milionu Kč.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Lyžařská bunda stála 1999 Kč. Prodavači ji zlevnili o 25%. Kolik stojí po zlevnění? Zaokrouhli na celé koruny.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úlohy Nikoly </a:t>
            </a:r>
            <a:r>
              <a:rPr lang="cs-CZ" sz="3200" dirty="0" err="1" smtClean="0"/>
              <a:t>Brackové</a:t>
            </a:r>
            <a:r>
              <a:rPr lang="cs-CZ" sz="3200" smtClean="0"/>
              <a:t>: 1499 </a:t>
            </a:r>
            <a:r>
              <a:rPr lang="cs-CZ" sz="3200" dirty="0" smtClean="0"/>
              <a:t>Kč.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Během ledna proběhne v obchodním centru výprodej zimního oblečení. Původní cena soupravy byla 3400 Kč, výše slevy je 25%. Kolik činí sleva? Jaká je nová cena?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Výsledek úlohy Jakuba Zelinky: sleva 850 Kč, nová cena 2550 Kč.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Cena kalhot před zdražením byla 299 Kč. Prodavač zvedl cenu o 16%. O kolik se kalhoty zdražily? Zaokrouhli na celé koruny.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Výsledek úlohy Adély Válkové: 48 Kč.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Zimní kabát stál 2450 Kč. Potom byl zlevněn o 35%. Kolik stál po zlevnění? Zaokrouhli na celky.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Výsledek úlohy Evy Chalupníkové: 1593 Kč.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Vstupenka na vystoupení stojí 60 Kč včetně 20% DPH. Kolik by stála vstupenka bez daně? Kolik korun tvoří daň?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Výsledek úlohy Simony </a:t>
            </a:r>
            <a:r>
              <a:rPr lang="cs-CZ" sz="3200" dirty="0" err="1" smtClean="0">
                <a:solidFill>
                  <a:srgbClr val="7030A0"/>
                </a:solidFill>
              </a:rPr>
              <a:t>Kožnarové</a:t>
            </a:r>
            <a:r>
              <a:rPr lang="cs-CZ" sz="3200" dirty="0" smtClean="0">
                <a:solidFill>
                  <a:srgbClr val="7030A0"/>
                </a:solidFill>
              </a:rPr>
              <a:t>: daň je 10 Kč, cena bez daně 50 Kč.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Cena bot byla 4500 Kč. Byly ale zlevněny o 40%. Kolik stály po slevě?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úlohy Michala Sedláka: 2700 Kč.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Plavky stály 1532 Kč. Později byly zlevněny o 25%. Kolik stály plavky po zlevnění?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Výsledek úlohy Pavly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Krejzkové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: 1149 Kč.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</a:t>
            </a:r>
            <a:r>
              <a:rPr lang="cs-CZ" smtClean="0"/>
              <a:t>úlohy zase </a:t>
            </a:r>
            <a:r>
              <a:rPr lang="cs-CZ" dirty="0" smtClean="0"/>
              <a:t>někdy příště.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Na tomto materiálu se kromě mě podíleli žáci 7. třídy ve </a:t>
            </a:r>
            <a:r>
              <a:rPr lang="cs-CZ" sz="1600" smtClean="0"/>
              <a:t>školním roce 2011-12, </a:t>
            </a:r>
            <a:r>
              <a:rPr lang="cs-CZ" sz="1600" dirty="0" smtClean="0"/>
              <a:t>kteří jsou uvedeni u jednotlivých úloh: Jan Brázda, Nikola Bracková, Jakub Zelinka, Adéla Válková, Eva Chalupníková, Simona Kožnarová, Michal Sedlák, Pavla Krejzková.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451</Words>
  <Application>Microsoft Office PowerPoint</Application>
  <PresentationFormat>Předvádění na obrazovce (4:3)</PresentationFormat>
  <Paragraphs>30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Slovní úlohy na procenta</vt:lpstr>
      <vt:lpstr>Nejprve výsledek úlohy Jana Brázdy: 103,3 milionu Kč.</vt:lpstr>
      <vt:lpstr>Výsledek úlohy Nikoly Brackové: 1499 Kč.</vt:lpstr>
      <vt:lpstr>Výsledek úlohy Jakuba Zelinky: sleva 850 Kč, nová cena 2550 Kč.</vt:lpstr>
      <vt:lpstr>Výsledek úlohy Adély Válkové: 48 Kč.</vt:lpstr>
      <vt:lpstr>Výsledek úlohy Evy Chalupníkové: 1593 Kč.</vt:lpstr>
      <vt:lpstr>Výsledek úlohy Simony Kožnarové: daň je 10 Kč, cena bez daně 50 Kč.</vt:lpstr>
      <vt:lpstr>Výsledek úlohy Michala Sedláka: 2700 Kč.</vt:lpstr>
      <vt:lpstr>Výsledek úlohy Pavly Krejzkové: 1149 Kč.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na procenta</dc:title>
  <dc:creator>Petr Vejrosta</dc:creator>
  <cp:lastModifiedBy>Petr Vejrosta</cp:lastModifiedBy>
  <cp:revision>10</cp:revision>
  <dcterms:created xsi:type="dcterms:W3CDTF">2012-02-29T16:38:23Z</dcterms:created>
  <dcterms:modified xsi:type="dcterms:W3CDTF">2012-06-27T11:49:37Z</dcterms:modified>
</cp:coreProperties>
</file>