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VY_32_INOVACE_04_15 </a:t>
          </a:r>
          <a:r>
            <a:rPr lang="cs-CZ" sz="1200" baseline="0" dirty="0" smtClean="0"/>
            <a:t>Statistická </a:t>
          </a:r>
          <a:r>
            <a:rPr lang="cs-CZ" sz="1200" baseline="0" dirty="0" smtClean="0"/>
            <a:t>šetření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8.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E3EA75C-E138-4FDD-B93E-39C36F97E962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BF1509C-6439-4EF7-95BD-61728B15A83F}" type="presOf" srcId="{ABD4D77B-BA54-4DFB-A762-4C734220F9AA}" destId="{A6703DA5-6D74-4C8B-9C82-31DC93531BC2}" srcOrd="1" destOrd="0" presId="urn:microsoft.com/office/officeart/2005/8/layout/target3"/>
    <dgm:cxn modelId="{EF4DF597-3468-4C69-B30A-999D1596EE99}" type="presOf" srcId="{DAAD5A11-3EBC-47AE-AB1C-4F1B938732A7}" destId="{2D933DCE-BBEA-46A5-98BC-CA41A7DBB761}" srcOrd="0" destOrd="0" presId="urn:microsoft.com/office/officeart/2005/8/layout/target3"/>
    <dgm:cxn modelId="{F29272AE-4CE9-441E-829B-B03D407B962A}" type="presOf" srcId="{A4836DAF-3E6B-4198-A089-B3C0D0384F2B}" destId="{4F0AD45D-7E6A-4C4A-90DF-90E27C4B175D}" srcOrd="0" destOrd="0" presId="urn:microsoft.com/office/officeart/2005/8/layout/target3"/>
    <dgm:cxn modelId="{CABFC575-1258-4693-92C2-A4899375D069}" type="presOf" srcId="{D9242A4C-F33A-42E2-BFA4-EC80805DCD32}" destId="{5A434D34-FA65-40B0-A4CE-3A1E2B14A215}" srcOrd="1" destOrd="0" presId="urn:microsoft.com/office/officeart/2005/8/layout/target3"/>
    <dgm:cxn modelId="{92B666A0-E967-4811-BE98-23DEA9468386}" type="presOf" srcId="{1D895EAB-76A7-41C6-9C6C-7D303AD4C23C}" destId="{347D85BD-7382-4413-9298-D06CC996458A}" srcOrd="0" destOrd="0" presId="urn:microsoft.com/office/officeart/2005/8/layout/target3"/>
    <dgm:cxn modelId="{0EAE7D61-9D96-46B1-8AD9-07A2EC8574C6}" type="presOf" srcId="{A4836DAF-3E6B-4198-A089-B3C0D0384F2B}" destId="{36B74B1E-3C18-4C06-BA03-CB2EB266F8FF}" srcOrd="1" destOrd="0" presId="urn:microsoft.com/office/officeart/2005/8/layout/target3"/>
    <dgm:cxn modelId="{14C3C5DB-A38F-4DA9-91C1-893AAA3B9AD2}" type="presOf" srcId="{ABD4D77B-BA54-4DFB-A762-4C734220F9AA}" destId="{AAB7E4A6-9D01-402C-9D7A-6D30767F0B58}" srcOrd="0" destOrd="0" presId="urn:microsoft.com/office/officeart/2005/8/layout/target3"/>
    <dgm:cxn modelId="{1A1F0FB4-B73F-415E-A995-4324CD9B6D23}" type="presOf" srcId="{1D895EAB-76A7-41C6-9C6C-7D303AD4C23C}" destId="{94413E88-B296-45A5-9057-6B5765B63A8F}" srcOrd="1" destOrd="0" presId="urn:microsoft.com/office/officeart/2005/8/layout/target3"/>
    <dgm:cxn modelId="{609F6057-25DF-4CBF-8695-D0920B506C58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12B521B5-366F-478A-8395-0FCE6E1FA5B4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F9B602A-D5AB-4759-97ED-C2F1E5EF4A58}" type="presParOf" srcId="{2D933DCE-BBEA-46A5-98BC-CA41A7DBB761}" destId="{D3A73299-62A4-4767-8E25-C16133A0B902}" srcOrd="0" destOrd="0" presId="urn:microsoft.com/office/officeart/2005/8/layout/target3"/>
    <dgm:cxn modelId="{2CD845AC-8549-4EB4-BA92-99F47EC643F0}" type="presParOf" srcId="{2D933DCE-BBEA-46A5-98BC-CA41A7DBB761}" destId="{EE30B2AF-DDC9-42DB-9092-5595C6257A57}" srcOrd="1" destOrd="0" presId="urn:microsoft.com/office/officeart/2005/8/layout/target3"/>
    <dgm:cxn modelId="{E1BC1196-0814-417B-910F-5B7592C71B4A}" type="presParOf" srcId="{2D933DCE-BBEA-46A5-98BC-CA41A7DBB761}" destId="{E1DA18CB-4B0A-4D0C-9459-15C4B327891F}" srcOrd="2" destOrd="0" presId="urn:microsoft.com/office/officeart/2005/8/layout/target3"/>
    <dgm:cxn modelId="{BDF2FF22-D3A9-425E-BF8B-323F764A23B9}" type="presParOf" srcId="{2D933DCE-BBEA-46A5-98BC-CA41A7DBB761}" destId="{29996EEB-8589-4AED-9C98-E2204A026234}" srcOrd="3" destOrd="0" presId="urn:microsoft.com/office/officeart/2005/8/layout/target3"/>
    <dgm:cxn modelId="{D802156D-32C4-4BBE-B14C-5A484F6EAEA3}" type="presParOf" srcId="{2D933DCE-BBEA-46A5-98BC-CA41A7DBB761}" destId="{056AE7B2-579D-40D1-A57C-4E33BFED76BE}" srcOrd="4" destOrd="0" presId="urn:microsoft.com/office/officeart/2005/8/layout/target3"/>
    <dgm:cxn modelId="{D94D8920-1BCB-4F30-86E3-D8581C288F74}" type="presParOf" srcId="{2D933DCE-BBEA-46A5-98BC-CA41A7DBB761}" destId="{4F0AD45D-7E6A-4C4A-90DF-90E27C4B175D}" srcOrd="5" destOrd="0" presId="urn:microsoft.com/office/officeart/2005/8/layout/target3"/>
    <dgm:cxn modelId="{FBBE8AA7-14DD-4540-BF68-7D6A91AB07F7}" type="presParOf" srcId="{2D933DCE-BBEA-46A5-98BC-CA41A7DBB761}" destId="{1804A346-BBD3-438B-AE0F-7BEBB1E2AF96}" srcOrd="6" destOrd="0" presId="urn:microsoft.com/office/officeart/2005/8/layout/target3"/>
    <dgm:cxn modelId="{B49C6DD2-C6D8-4ED8-BE61-4B93F0190ECF}" type="presParOf" srcId="{2D933DCE-BBEA-46A5-98BC-CA41A7DBB761}" destId="{60CB9877-708D-4C64-AA73-CFD3F3076BC2}" srcOrd="7" destOrd="0" presId="urn:microsoft.com/office/officeart/2005/8/layout/target3"/>
    <dgm:cxn modelId="{572F0DF5-703C-438C-96FA-370304FCAF8E}" type="presParOf" srcId="{2D933DCE-BBEA-46A5-98BC-CA41A7DBB761}" destId="{347D85BD-7382-4413-9298-D06CC996458A}" srcOrd="8" destOrd="0" presId="urn:microsoft.com/office/officeart/2005/8/layout/target3"/>
    <dgm:cxn modelId="{D44439AD-73B0-4981-9FC2-304CD6F794B6}" type="presParOf" srcId="{2D933DCE-BBEA-46A5-98BC-CA41A7DBB761}" destId="{C4DD5B9C-4D9E-449D-A063-107A759DF3D1}" srcOrd="9" destOrd="0" presId="urn:microsoft.com/office/officeart/2005/8/layout/target3"/>
    <dgm:cxn modelId="{3863F7AF-A776-46F1-BDFC-ECE1D476E254}" type="presParOf" srcId="{2D933DCE-BBEA-46A5-98BC-CA41A7DBB761}" destId="{CD515E15-5457-47F2-8109-A2A59D66C930}" srcOrd="10" destOrd="0" presId="urn:microsoft.com/office/officeart/2005/8/layout/target3"/>
    <dgm:cxn modelId="{89635E5C-2A30-471F-BC05-A143EE654DEC}" type="presParOf" srcId="{2D933DCE-BBEA-46A5-98BC-CA41A7DBB761}" destId="{7DDB6D97-C311-42E1-B77C-B194BAE75773}" srcOrd="11" destOrd="0" presId="urn:microsoft.com/office/officeart/2005/8/layout/target3"/>
    <dgm:cxn modelId="{75553B3A-52CF-45CE-81A4-02F774129F0E}" type="presParOf" srcId="{2D933DCE-BBEA-46A5-98BC-CA41A7DBB761}" destId="{DE2B4424-17B1-4404-A13F-04051C43B79D}" srcOrd="12" destOrd="0" presId="urn:microsoft.com/office/officeart/2005/8/layout/target3"/>
    <dgm:cxn modelId="{22E94A51-8F29-4780-8700-05DD944D19D5}" type="presParOf" srcId="{2D933DCE-BBEA-46A5-98BC-CA41A7DBB761}" destId="{555607BD-8A1D-4EBB-825A-8C74A1FB0FFC}" srcOrd="13" destOrd="0" presId="urn:microsoft.com/office/officeart/2005/8/layout/target3"/>
    <dgm:cxn modelId="{C4416239-7985-4F1B-91C8-D6F9B0D2548F}" type="presParOf" srcId="{2D933DCE-BBEA-46A5-98BC-CA41A7DBB761}" destId="{AAB7E4A6-9D01-402C-9D7A-6D30767F0B58}" srcOrd="14" destOrd="0" presId="urn:microsoft.com/office/officeart/2005/8/layout/target3"/>
    <dgm:cxn modelId="{B3F1E9E3-6616-410F-8197-251DA73E1C29}" type="presParOf" srcId="{2D933DCE-BBEA-46A5-98BC-CA41A7DBB761}" destId="{359A210A-E8C9-4FD6-9BC7-434F4455A6B5}" srcOrd="15" destOrd="0" presId="urn:microsoft.com/office/officeart/2005/8/layout/target3"/>
    <dgm:cxn modelId="{2F2EB594-F6E8-4946-9842-D6B2A5808E67}" type="presParOf" srcId="{2D933DCE-BBEA-46A5-98BC-CA41A7DBB761}" destId="{36B74B1E-3C18-4C06-BA03-CB2EB266F8FF}" srcOrd="16" destOrd="0" presId="urn:microsoft.com/office/officeart/2005/8/layout/target3"/>
    <dgm:cxn modelId="{67A80A97-0CFE-4C46-A081-8277C23ADAD0}" type="presParOf" srcId="{2D933DCE-BBEA-46A5-98BC-CA41A7DBB761}" destId="{94413E88-B296-45A5-9057-6B5765B63A8F}" srcOrd="17" destOrd="0" presId="urn:microsoft.com/office/officeart/2005/8/layout/target3"/>
    <dgm:cxn modelId="{A5432896-CC0F-428C-A1FF-EE494EBD9C7F}" type="presParOf" srcId="{2D933DCE-BBEA-46A5-98BC-CA41A7DBB761}" destId="{5A434D34-FA65-40B0-A4CE-3A1E2B14A215}" srcOrd="18" destOrd="0" presId="urn:microsoft.com/office/officeart/2005/8/layout/target3"/>
    <dgm:cxn modelId="{1B015DBF-DDFB-4631-A354-E57F1EA682A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VY_32_04_15 Statistická šetření 8.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Statistická šetření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6DC11D-E13C-4C33-8062-37B091E3251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34EEE3-1632-4046-A14A-9F99FCDFF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E3FB1-823C-484A-9091-3336DA2819B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45445-8A22-4688-93BF-AF2F410DE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K nejoblíbenějším tématům v matematice na základní škole patří práce statistika, statistická šetření.</a:t>
            </a:r>
          </a:p>
          <a:p>
            <a:r>
              <a:rPr lang="cs-CZ" sz="1600" dirty="0" smtClean="0"/>
              <a:t>Tento materiál je „vodítkem“, jak prožít příjemnou hodinu v osmém ročníku.</a:t>
            </a:r>
          </a:p>
          <a:p>
            <a:r>
              <a:rPr lang="cs-CZ" sz="1600" dirty="0" smtClean="0"/>
              <a:t>Je potřeba připravit  klasickou hrací kostku (nejlépe pro každého žáka) a kelímek (buď ze „žluté soupravy“ ze sedmdesátých let, nebo nastřádat stejné kelímky od jogurtů).</a:t>
            </a:r>
          </a:p>
          <a:p>
            <a:r>
              <a:rPr lang="cs-CZ" sz="1600" dirty="0" smtClean="0"/>
              <a:t>Kalkulačky urychlí některé výpočty.</a:t>
            </a:r>
          </a:p>
          <a:p>
            <a:r>
              <a:rPr lang="cs-CZ" sz="1600" dirty="0" smtClean="0"/>
              <a:t>Tuto hodinu jsem s žáky osmého ročníku absolvoval 15. 5. 2012, byla to skutečně příjemná hodina (pro žáky i pro učitele).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Statistická šetření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 jaké souvislosti jste slyšeli nebo četli slovo statistika?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Příklady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Ekonomické zprávy.</a:t>
            </a:r>
          </a:p>
          <a:p>
            <a:r>
              <a:rPr lang="cs-CZ" dirty="0" smtClean="0"/>
              <a:t>Sportovní výsledky.</a:t>
            </a:r>
          </a:p>
          <a:p>
            <a:r>
              <a:rPr lang="cs-CZ" dirty="0" smtClean="0"/>
              <a:t>Karetní hry.</a:t>
            </a:r>
          </a:p>
          <a:p>
            <a:r>
              <a:rPr lang="cs-CZ" dirty="0" smtClean="0"/>
              <a:t>Člověče, nezlob se!</a:t>
            </a:r>
          </a:p>
          <a:p>
            <a:r>
              <a:rPr lang="cs-CZ" dirty="0" smtClean="0"/>
              <a:t>Budu vyvolán, nebudu vyvolán?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Házení kostkou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Klasická kostka s šesti různými stěnami, házet pokud možno stejným způsobem. Připrav si pro psaní výsledků hodů:</a:t>
            </a:r>
          </a:p>
          <a:p>
            <a:r>
              <a:rPr lang="cs-CZ" dirty="0" smtClean="0"/>
              <a:t>1:</a:t>
            </a:r>
          </a:p>
          <a:p>
            <a:r>
              <a:rPr lang="cs-CZ" dirty="0" smtClean="0"/>
              <a:t>2:</a:t>
            </a:r>
          </a:p>
          <a:p>
            <a:r>
              <a:rPr lang="cs-CZ" dirty="0" smtClean="0"/>
              <a:t>3:</a:t>
            </a:r>
          </a:p>
          <a:p>
            <a:r>
              <a:rPr lang="cs-CZ" dirty="0" smtClean="0"/>
              <a:t>4:</a:t>
            </a:r>
          </a:p>
          <a:p>
            <a:r>
              <a:rPr lang="cs-CZ" dirty="0" smtClean="0"/>
              <a:t>5:</a:t>
            </a:r>
          </a:p>
          <a:p>
            <a:r>
              <a:rPr lang="cs-CZ" dirty="0" smtClean="0"/>
              <a:t>6: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Zpracování výsledků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Absolutní počet hodů 200, z toho</a:t>
            </a:r>
          </a:p>
          <a:p>
            <a:r>
              <a:rPr lang="cs-CZ" dirty="0" smtClean="0"/>
              <a:t>1:</a:t>
            </a:r>
          </a:p>
          <a:p>
            <a:r>
              <a:rPr lang="cs-CZ" dirty="0" smtClean="0"/>
              <a:t>2:</a:t>
            </a:r>
          </a:p>
          <a:p>
            <a:r>
              <a:rPr lang="cs-CZ" dirty="0" smtClean="0"/>
              <a:t>3:</a:t>
            </a:r>
          </a:p>
          <a:p>
            <a:r>
              <a:rPr lang="cs-CZ" dirty="0" smtClean="0"/>
              <a:t>4:</a:t>
            </a:r>
          </a:p>
          <a:p>
            <a:r>
              <a:rPr lang="cs-CZ" dirty="0" smtClean="0"/>
              <a:t>5:</a:t>
            </a:r>
          </a:p>
          <a:p>
            <a:r>
              <a:rPr lang="cs-CZ" dirty="0" smtClean="0"/>
              <a:t>6: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Jiná vyjádření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Výsledek vyjádři zlomky a v procentech.</a:t>
            </a:r>
          </a:p>
          <a:p>
            <a:r>
              <a:rPr lang="cs-CZ" dirty="0" smtClean="0"/>
              <a:t>Vypočítej aritmetický průměr statistického zpracování v procentech. Jaký zlomek průměrné hodnotě odpovídá? Porovnej, jak se liší jednotlivé výsledky </a:t>
            </a:r>
            <a:r>
              <a:rPr lang="cs-CZ" smtClean="0"/>
              <a:t>od průměrné hodnoty.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Možné pokračování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je ještě čas, může se zvýšit počet hodů a zkoumat, zda se při větším počtu hodů blíží výsledek více teoretické hodnotě.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306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Statistická šetření</vt:lpstr>
      <vt:lpstr>Příklady</vt:lpstr>
      <vt:lpstr>Házení kostkou</vt:lpstr>
      <vt:lpstr>Zpracování výsledků</vt:lpstr>
      <vt:lpstr>Jiná vyjádření</vt:lpstr>
      <vt:lpstr>Možné pokračování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Statistická šetření</dc:title>
  <dc:creator>Petr Vejrosta</dc:creator>
  <cp:lastModifiedBy>Petr Vejrosta</cp:lastModifiedBy>
  <cp:revision>9</cp:revision>
  <dcterms:created xsi:type="dcterms:W3CDTF">2012-05-11T12:54:24Z</dcterms:created>
  <dcterms:modified xsi:type="dcterms:W3CDTF">2012-06-27T11:50:43Z</dcterms:modified>
</cp:coreProperties>
</file>