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Petr Vejrosta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VY_32_INOVACE_04_02 Úhel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Matematika 6. </a:t>
          </a:r>
          <a:r>
            <a:rPr lang="cs-CZ" sz="1000" dirty="0" err="1" smtClean="0"/>
            <a:t>roč</a:t>
          </a:r>
          <a:r>
            <a:rPr lang="cs-CZ" sz="1000" smtClean="0"/>
            <a:t>.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CD1484D2-B077-4D8B-A41F-A3F01DE177EF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F543E8BC-ECA6-4BAD-9099-0DF5963353D1}" type="presOf" srcId="{FFA013E9-5C5D-404D-8688-08171EA7A387}" destId="{E1DA18CB-4B0A-4D0C-9459-15C4B327891F}" srcOrd="0" destOrd="0" presId="urn:microsoft.com/office/officeart/2005/8/layout/target3"/>
    <dgm:cxn modelId="{B4A6F9DD-D888-4664-B143-C820F46AD2D1}" type="presOf" srcId="{1D895EAB-76A7-41C6-9C6C-7D303AD4C23C}" destId="{94413E88-B296-45A5-9057-6B5765B63A8F}" srcOrd="1" destOrd="0" presId="urn:microsoft.com/office/officeart/2005/8/layout/target3"/>
    <dgm:cxn modelId="{D8305D0A-BA0A-4A1B-BDDE-09163401DBEA}" type="presOf" srcId="{ABD4D77B-BA54-4DFB-A762-4C734220F9AA}" destId="{A6703DA5-6D74-4C8B-9C82-31DC93531BC2}" srcOrd="1" destOrd="0" presId="urn:microsoft.com/office/officeart/2005/8/layout/target3"/>
    <dgm:cxn modelId="{265E20E2-0440-4426-A2D0-D3A5FB8F6261}" type="presOf" srcId="{A4836DAF-3E6B-4198-A089-B3C0D0384F2B}" destId="{36B74B1E-3C18-4C06-BA03-CB2EB266F8FF}" srcOrd="1" destOrd="0" presId="urn:microsoft.com/office/officeart/2005/8/layout/target3"/>
    <dgm:cxn modelId="{3722A577-E62D-4BB9-B56A-AC89CA06FDD5}" type="presOf" srcId="{FFA013E9-5C5D-404D-8688-08171EA7A387}" destId="{359A210A-E8C9-4FD6-9BC7-434F4455A6B5}" srcOrd="1" destOrd="0" presId="urn:microsoft.com/office/officeart/2005/8/layout/target3"/>
    <dgm:cxn modelId="{75463A7B-6CD7-4F91-84A6-A7AEA7FAC18A}" type="presOf" srcId="{D9242A4C-F33A-42E2-BFA4-EC80805DCD32}" destId="{7DDB6D97-C311-42E1-B77C-B194BAE75773}" srcOrd="0" destOrd="0" presId="urn:microsoft.com/office/officeart/2005/8/layout/target3"/>
    <dgm:cxn modelId="{BA63CDE8-11F1-4795-B10F-BA4760DCC00D}" type="presOf" srcId="{DAAD5A11-3EBC-47AE-AB1C-4F1B938732A7}" destId="{2D933DCE-BBEA-46A5-98BC-CA41A7DBB761}" srcOrd="0" destOrd="0" presId="urn:microsoft.com/office/officeart/2005/8/layout/target3"/>
    <dgm:cxn modelId="{09F2059A-9E55-47A4-9D78-7B39A506C602}" type="presOf" srcId="{1D895EAB-76A7-41C6-9C6C-7D303AD4C23C}" destId="{347D85BD-7382-4413-9298-D06CC996458A}" srcOrd="0" destOrd="0" presId="urn:microsoft.com/office/officeart/2005/8/layout/target3"/>
    <dgm:cxn modelId="{C7DE4E97-59D0-4939-B48C-54E8BC417F52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2E5A0770-DCB7-4889-A11E-E7ABC64C9F64}" type="presOf" srcId="{D9242A4C-F33A-42E2-BFA4-EC80805DCD32}" destId="{5A434D34-FA65-40B0-A4CE-3A1E2B14A21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D8255B83-C2D1-4D23-9325-D69801E6DCB8}" type="presParOf" srcId="{2D933DCE-BBEA-46A5-98BC-CA41A7DBB761}" destId="{D3A73299-62A4-4767-8E25-C16133A0B902}" srcOrd="0" destOrd="0" presId="urn:microsoft.com/office/officeart/2005/8/layout/target3"/>
    <dgm:cxn modelId="{03B3A835-505F-4B7B-8B18-1A3B0CB92948}" type="presParOf" srcId="{2D933DCE-BBEA-46A5-98BC-CA41A7DBB761}" destId="{EE30B2AF-DDC9-42DB-9092-5595C6257A57}" srcOrd="1" destOrd="0" presId="urn:microsoft.com/office/officeart/2005/8/layout/target3"/>
    <dgm:cxn modelId="{69ACE02E-F0A2-4FD9-8A48-DCC056687E96}" type="presParOf" srcId="{2D933DCE-BBEA-46A5-98BC-CA41A7DBB761}" destId="{E1DA18CB-4B0A-4D0C-9459-15C4B327891F}" srcOrd="2" destOrd="0" presId="urn:microsoft.com/office/officeart/2005/8/layout/target3"/>
    <dgm:cxn modelId="{3B3E345A-CE1F-4AA7-A23F-6B39B2D4FD83}" type="presParOf" srcId="{2D933DCE-BBEA-46A5-98BC-CA41A7DBB761}" destId="{29996EEB-8589-4AED-9C98-E2204A026234}" srcOrd="3" destOrd="0" presId="urn:microsoft.com/office/officeart/2005/8/layout/target3"/>
    <dgm:cxn modelId="{5D4451A3-041E-41C9-9738-825575BF73AB}" type="presParOf" srcId="{2D933DCE-BBEA-46A5-98BC-CA41A7DBB761}" destId="{056AE7B2-579D-40D1-A57C-4E33BFED76BE}" srcOrd="4" destOrd="0" presId="urn:microsoft.com/office/officeart/2005/8/layout/target3"/>
    <dgm:cxn modelId="{9355993B-F982-433A-A724-C23A670C32E9}" type="presParOf" srcId="{2D933DCE-BBEA-46A5-98BC-CA41A7DBB761}" destId="{4F0AD45D-7E6A-4C4A-90DF-90E27C4B175D}" srcOrd="5" destOrd="0" presId="urn:microsoft.com/office/officeart/2005/8/layout/target3"/>
    <dgm:cxn modelId="{F6CAF606-2787-411A-9EA7-5975FEF3B6BA}" type="presParOf" srcId="{2D933DCE-BBEA-46A5-98BC-CA41A7DBB761}" destId="{1804A346-BBD3-438B-AE0F-7BEBB1E2AF96}" srcOrd="6" destOrd="0" presId="urn:microsoft.com/office/officeart/2005/8/layout/target3"/>
    <dgm:cxn modelId="{84634CCC-7C02-4ED2-9F89-036952ECA184}" type="presParOf" srcId="{2D933DCE-BBEA-46A5-98BC-CA41A7DBB761}" destId="{60CB9877-708D-4C64-AA73-CFD3F3076BC2}" srcOrd="7" destOrd="0" presId="urn:microsoft.com/office/officeart/2005/8/layout/target3"/>
    <dgm:cxn modelId="{FD2589BD-ECD2-47F1-9712-9B7B57677147}" type="presParOf" srcId="{2D933DCE-BBEA-46A5-98BC-CA41A7DBB761}" destId="{347D85BD-7382-4413-9298-D06CC996458A}" srcOrd="8" destOrd="0" presId="urn:microsoft.com/office/officeart/2005/8/layout/target3"/>
    <dgm:cxn modelId="{C085E729-2CD5-4629-9166-612A8720B96C}" type="presParOf" srcId="{2D933DCE-BBEA-46A5-98BC-CA41A7DBB761}" destId="{C4DD5B9C-4D9E-449D-A063-107A759DF3D1}" srcOrd="9" destOrd="0" presId="urn:microsoft.com/office/officeart/2005/8/layout/target3"/>
    <dgm:cxn modelId="{43A250FB-01AF-42A4-AD51-1AFE683C06AF}" type="presParOf" srcId="{2D933DCE-BBEA-46A5-98BC-CA41A7DBB761}" destId="{CD515E15-5457-47F2-8109-A2A59D66C930}" srcOrd="10" destOrd="0" presId="urn:microsoft.com/office/officeart/2005/8/layout/target3"/>
    <dgm:cxn modelId="{99BFFDC3-83ED-4CD7-A20A-16D485BD1732}" type="presParOf" srcId="{2D933DCE-BBEA-46A5-98BC-CA41A7DBB761}" destId="{7DDB6D97-C311-42E1-B77C-B194BAE75773}" srcOrd="11" destOrd="0" presId="urn:microsoft.com/office/officeart/2005/8/layout/target3"/>
    <dgm:cxn modelId="{1EA183E4-9D6A-428E-8D5E-FCD2D31710D6}" type="presParOf" srcId="{2D933DCE-BBEA-46A5-98BC-CA41A7DBB761}" destId="{DE2B4424-17B1-4404-A13F-04051C43B79D}" srcOrd="12" destOrd="0" presId="urn:microsoft.com/office/officeart/2005/8/layout/target3"/>
    <dgm:cxn modelId="{0EAF48AC-1FF3-4D7C-89EE-C556CF7CC4F4}" type="presParOf" srcId="{2D933DCE-BBEA-46A5-98BC-CA41A7DBB761}" destId="{555607BD-8A1D-4EBB-825A-8C74A1FB0FFC}" srcOrd="13" destOrd="0" presId="urn:microsoft.com/office/officeart/2005/8/layout/target3"/>
    <dgm:cxn modelId="{B061BC85-1B08-4E6B-87C9-7363E13B8444}" type="presParOf" srcId="{2D933DCE-BBEA-46A5-98BC-CA41A7DBB761}" destId="{AAB7E4A6-9D01-402C-9D7A-6D30767F0B58}" srcOrd="14" destOrd="0" presId="urn:microsoft.com/office/officeart/2005/8/layout/target3"/>
    <dgm:cxn modelId="{3D55F965-8AF2-46E5-9681-C74BCEA6A006}" type="presParOf" srcId="{2D933DCE-BBEA-46A5-98BC-CA41A7DBB761}" destId="{359A210A-E8C9-4FD6-9BC7-434F4455A6B5}" srcOrd="15" destOrd="0" presId="urn:microsoft.com/office/officeart/2005/8/layout/target3"/>
    <dgm:cxn modelId="{16DE0345-9A1F-4CBB-8128-584F49D20206}" type="presParOf" srcId="{2D933DCE-BBEA-46A5-98BC-CA41A7DBB761}" destId="{36B74B1E-3C18-4C06-BA03-CB2EB266F8FF}" srcOrd="16" destOrd="0" presId="urn:microsoft.com/office/officeart/2005/8/layout/target3"/>
    <dgm:cxn modelId="{8772AB8B-7362-4E6E-A1FF-AF597D647FF2}" type="presParOf" srcId="{2D933DCE-BBEA-46A5-98BC-CA41A7DBB761}" destId="{94413E88-B296-45A5-9057-6B5765B63A8F}" srcOrd="17" destOrd="0" presId="urn:microsoft.com/office/officeart/2005/8/layout/target3"/>
    <dgm:cxn modelId="{36FA3036-C553-4A58-A3DF-B6FB210F0EAE}" type="presParOf" srcId="{2D933DCE-BBEA-46A5-98BC-CA41A7DBB761}" destId="{5A434D34-FA65-40B0-A4CE-3A1E2B14A215}" srcOrd="18" destOrd="0" presId="urn:microsoft.com/office/officeart/2005/8/layout/target3"/>
    <dgm:cxn modelId="{799AFD5B-2DF7-46BF-A7F9-0F2194C1AB6F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Petr Vejrosta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VY_32_04_02 Úhel 6. tř.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Úhel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9C69BD-5A1A-46C1-985C-8D904F9D281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D6A9F0-EFA2-4C15-ADEF-1D048DF4E38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AAE51-BF94-425C-B0C5-15BF9BB2A97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DB3F4-CB46-4B7B-8674-6994EE7CA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AAE51-BF94-425C-B0C5-15BF9BB2A97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DB3F4-CB46-4B7B-8674-6994EE7CA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AAE51-BF94-425C-B0C5-15BF9BB2A97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DB3F4-CB46-4B7B-8674-6994EE7CA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AAE51-BF94-425C-B0C5-15BF9BB2A97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DB3F4-CB46-4B7B-8674-6994EE7CA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AAE51-BF94-425C-B0C5-15BF9BB2A97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DB3F4-CB46-4B7B-8674-6994EE7CA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AAE51-BF94-425C-B0C5-15BF9BB2A97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DB3F4-CB46-4B7B-8674-6994EE7CA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AAE51-BF94-425C-B0C5-15BF9BB2A97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DB3F4-CB46-4B7B-8674-6994EE7CA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AAE51-BF94-425C-B0C5-15BF9BB2A97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DB3F4-CB46-4B7B-8674-6994EE7CA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AAE51-BF94-425C-B0C5-15BF9BB2A97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DB3F4-CB46-4B7B-8674-6994EE7CA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AAE51-BF94-425C-B0C5-15BF9BB2A97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DB3F4-CB46-4B7B-8674-6994EE7CA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AAE51-BF94-425C-B0C5-15BF9BB2A97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DB3F4-CB46-4B7B-8674-6994EE7CA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1AAE51-BF94-425C-B0C5-15BF9BB2A97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DB3F4-CB46-4B7B-8674-6994EE7CA0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2398235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Učivo o úhlech působí části žáků v šestém ročníku obtíže – neumějí si představit či porovnat velikosti úhlů. I proto je každá příležitost k průpravě důležitá.</a:t>
            </a:r>
          </a:p>
          <a:p>
            <a:r>
              <a:rPr lang="cs-CZ" sz="1600" dirty="0" smtClean="0"/>
              <a:t>Žáci musí mít k dispozici obvyklé rýsovací pomůcky a učivo už nesmí být pro ně úplně nové.</a:t>
            </a:r>
          </a:p>
          <a:p>
            <a:r>
              <a:rPr lang="cs-CZ" sz="1600" dirty="0" smtClean="0"/>
              <a:t> Při praktickém zkoušení tohoto </a:t>
            </a:r>
            <a:r>
              <a:rPr lang="cs-CZ" sz="1600" dirty="0" err="1" smtClean="0"/>
              <a:t>DUMu</a:t>
            </a:r>
            <a:r>
              <a:rPr lang="cs-CZ" sz="1600" dirty="0" smtClean="0"/>
              <a:t> 21. 2. 2012 jsem měl dobrý pocit, zdálo se mi, že plnění úkolů žáky baví, tradičně ovšem zejména práce s úhloměrem nebyla příliš úspěšná.</a:t>
            </a: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Úhel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Co je to úhel?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Narýsuj do sešitu libovolný úhel, označ jej </a:t>
            </a:r>
            <a:r>
              <a:rPr lang="el-GR" dirty="0" smtClean="0">
                <a:solidFill>
                  <a:schemeClr val="tx1"/>
                </a:solidFill>
              </a:rPr>
              <a:t>α</a:t>
            </a:r>
            <a:r>
              <a:rPr lang="cs-CZ" dirty="0" smtClean="0">
                <a:solidFill>
                  <a:schemeClr val="tx1"/>
                </a:solidFill>
              </a:rPr>
              <a:t>. Změř úhloměrem jeho velikost a zapiš.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Jednotky velikosti úhlu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Převeď na minuty:		Převeď na stupně:</a:t>
            </a:r>
          </a:p>
          <a:p>
            <a:r>
              <a:rPr lang="cs-CZ" dirty="0" smtClean="0"/>
              <a:t>2°					180´</a:t>
            </a:r>
          </a:p>
          <a:p>
            <a:r>
              <a:rPr lang="cs-CZ" dirty="0" smtClean="0"/>
              <a:t>4°					360´</a:t>
            </a:r>
          </a:p>
          <a:p>
            <a:r>
              <a:rPr lang="cs-CZ" dirty="0" smtClean="0"/>
              <a:t>8°					540´</a:t>
            </a:r>
          </a:p>
          <a:p>
            <a:r>
              <a:rPr lang="cs-CZ" dirty="0" smtClean="0"/>
              <a:t>12°					150´</a:t>
            </a:r>
          </a:p>
          <a:p>
            <a:r>
              <a:rPr lang="cs-CZ" dirty="0" smtClean="0"/>
              <a:t>5°					420´</a:t>
            </a:r>
          </a:p>
          <a:p>
            <a:r>
              <a:rPr lang="cs-CZ" dirty="0" smtClean="0"/>
              <a:t>1,5°				780´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Rýsuj: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Narýsuj postupně úhly a označ je:</a:t>
            </a:r>
          </a:p>
          <a:p>
            <a:r>
              <a:rPr lang="el-GR" dirty="0" smtClean="0"/>
              <a:t>α</a:t>
            </a:r>
            <a:r>
              <a:rPr lang="cs-CZ" dirty="0" smtClean="0"/>
              <a:t> = 45°</a:t>
            </a:r>
          </a:p>
          <a:p>
            <a:r>
              <a:rPr lang="el-GR" dirty="0" smtClean="0"/>
              <a:t>β</a:t>
            </a:r>
            <a:r>
              <a:rPr lang="cs-CZ" dirty="0" smtClean="0"/>
              <a:t> = 115°</a:t>
            </a:r>
          </a:p>
          <a:p>
            <a:r>
              <a:rPr lang="el-GR" dirty="0" smtClean="0"/>
              <a:t>γ</a:t>
            </a:r>
            <a:r>
              <a:rPr lang="cs-CZ" dirty="0" smtClean="0"/>
              <a:t> = 90°</a:t>
            </a:r>
          </a:p>
          <a:p>
            <a:r>
              <a:rPr lang="el-GR" dirty="0" smtClean="0"/>
              <a:t>δ</a:t>
            </a:r>
            <a:r>
              <a:rPr lang="cs-CZ" dirty="0" smtClean="0"/>
              <a:t> = 142°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Názvy některých úhlů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úhel ostrý</a:t>
            </a:r>
          </a:p>
          <a:p>
            <a:r>
              <a:rPr lang="cs-CZ" dirty="0" smtClean="0"/>
              <a:t>úhel pravý</a:t>
            </a:r>
          </a:p>
          <a:p>
            <a:r>
              <a:rPr lang="cs-CZ" dirty="0" smtClean="0"/>
              <a:t>úhel tupý</a:t>
            </a:r>
          </a:p>
          <a:p>
            <a:r>
              <a:rPr lang="cs-CZ" dirty="0" smtClean="0"/>
              <a:t>úhel přímý</a:t>
            </a:r>
          </a:p>
          <a:p>
            <a:endParaRPr lang="cs-CZ" dirty="0" smtClean="0"/>
          </a:p>
          <a:p>
            <a:r>
              <a:rPr lang="cs-CZ" dirty="0" smtClean="0"/>
              <a:t>Narýsuj libovolný jeden úhel každého druhu</a:t>
            </a:r>
            <a:r>
              <a:rPr lang="cs-CZ" smtClean="0"/>
              <a:t>, označ jej, změř </a:t>
            </a:r>
            <a:r>
              <a:rPr lang="cs-CZ" dirty="0" smtClean="0"/>
              <a:t>jeho velikost </a:t>
            </a:r>
            <a:r>
              <a:rPr lang="cs-CZ" smtClean="0"/>
              <a:t>a zapiš.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Další pojmenování úhlů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Narýsuj dvojici úhlů vedlejších tak, aby jeden z nich byl </a:t>
            </a:r>
            <a:r>
              <a:rPr lang="el-GR" dirty="0" smtClean="0"/>
              <a:t>α</a:t>
            </a:r>
            <a:r>
              <a:rPr lang="cs-CZ" dirty="0" smtClean="0"/>
              <a:t> = 32</a:t>
            </a:r>
            <a:r>
              <a:rPr lang="el-GR" dirty="0" smtClean="0"/>
              <a:t>°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Narýsuj dvojici vrcholových úhlů. Co o nich platí? </a:t>
            </a:r>
            <a:r>
              <a:rPr lang="cs-CZ" smtClean="0"/>
              <a:t>Přesvědč se měřením.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710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Archiv autora.</a:t>
            </a: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261</Words>
  <Application>Microsoft Office PowerPoint</Application>
  <PresentationFormat>Předvádění na obrazovce (4:3)</PresentationFormat>
  <Paragraphs>40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Úhel</vt:lpstr>
      <vt:lpstr>Jednotky velikosti úhlu</vt:lpstr>
      <vt:lpstr>Rýsuj:</vt:lpstr>
      <vt:lpstr>Názvy některých úhlů</vt:lpstr>
      <vt:lpstr>Další pojmenování úhlů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Úhel</dc:title>
  <dc:creator>Petr Vejrosta</dc:creator>
  <cp:lastModifiedBy>Petr Vejrosta</cp:lastModifiedBy>
  <cp:revision>13</cp:revision>
  <dcterms:created xsi:type="dcterms:W3CDTF">2012-01-14T15:26:14Z</dcterms:created>
  <dcterms:modified xsi:type="dcterms:W3CDTF">2012-06-27T11:51:50Z</dcterms:modified>
</cp:coreProperties>
</file>