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VY_32_INOVACE_04_16 Výrazy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8.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5EFFE7-64F1-4F16-A80C-9E9026070593}" type="presOf" srcId="{D9242A4C-F33A-42E2-BFA4-EC80805DCD32}" destId="{5A434D34-FA65-40B0-A4CE-3A1E2B14A215}" srcOrd="1" destOrd="0" presId="urn:microsoft.com/office/officeart/2005/8/layout/target3"/>
    <dgm:cxn modelId="{57172DCE-6109-4077-82D5-65EA4BC97A8A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BAC812C-0325-4C54-B6E7-D8250DF6CA7E}" type="presOf" srcId="{FFA013E9-5C5D-404D-8688-08171EA7A387}" destId="{E1DA18CB-4B0A-4D0C-9459-15C4B327891F}" srcOrd="0" destOrd="0" presId="urn:microsoft.com/office/officeart/2005/8/layout/target3"/>
    <dgm:cxn modelId="{83F3B0BC-1D16-48DB-BB6A-85021AC74996}" type="presOf" srcId="{ABD4D77B-BA54-4DFB-A762-4C734220F9AA}" destId="{AAB7E4A6-9D01-402C-9D7A-6D30767F0B58}" srcOrd="0" destOrd="0" presId="urn:microsoft.com/office/officeart/2005/8/layout/target3"/>
    <dgm:cxn modelId="{217037A4-40D6-4768-87DF-19AFEC87C36B}" type="presOf" srcId="{D9242A4C-F33A-42E2-BFA4-EC80805DCD32}" destId="{7DDB6D97-C311-42E1-B77C-B194BAE75773}" srcOrd="0" destOrd="0" presId="urn:microsoft.com/office/officeart/2005/8/layout/target3"/>
    <dgm:cxn modelId="{FE88AAD5-41BE-420D-BE32-5E15807F8876}" type="presOf" srcId="{FFA013E9-5C5D-404D-8688-08171EA7A387}" destId="{359A210A-E8C9-4FD6-9BC7-434F4455A6B5}" srcOrd="1" destOrd="0" presId="urn:microsoft.com/office/officeart/2005/8/layout/target3"/>
    <dgm:cxn modelId="{DC181C37-B60D-49A2-8B42-F862FE155CAD}" type="presOf" srcId="{1D895EAB-76A7-41C6-9C6C-7D303AD4C23C}" destId="{94413E88-B296-45A5-9057-6B5765B63A8F}" srcOrd="1" destOrd="0" presId="urn:microsoft.com/office/officeart/2005/8/layout/target3"/>
    <dgm:cxn modelId="{B06EA910-FA8F-4F07-B535-307650D9C639}" type="presOf" srcId="{ABD4D77B-BA54-4DFB-A762-4C734220F9AA}" destId="{A6703DA5-6D74-4C8B-9C82-31DC93531BC2}" srcOrd="1" destOrd="0" presId="urn:microsoft.com/office/officeart/2005/8/layout/target3"/>
    <dgm:cxn modelId="{F01610B4-6519-49AE-B1AD-95C92CAECD6A}" type="presOf" srcId="{DAAD5A11-3EBC-47AE-AB1C-4F1B938732A7}" destId="{2D933DCE-BBEA-46A5-98BC-CA41A7DBB761}" srcOrd="0" destOrd="0" presId="urn:microsoft.com/office/officeart/2005/8/layout/target3"/>
    <dgm:cxn modelId="{5053BC33-0C31-44A4-9512-D31F877DE513}" type="presOf" srcId="{A4836DAF-3E6B-4198-A089-B3C0D0384F2B}" destId="{36B74B1E-3C18-4C06-BA03-CB2EB266F8FF}" srcOrd="1" destOrd="0" presId="urn:microsoft.com/office/officeart/2005/8/layout/target3"/>
    <dgm:cxn modelId="{2EB4A6DE-99A5-485B-821F-B467CB2E4963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047E743-A0CA-427A-86E9-2A71005BE57A}" type="presParOf" srcId="{2D933DCE-BBEA-46A5-98BC-CA41A7DBB761}" destId="{D3A73299-62A4-4767-8E25-C16133A0B902}" srcOrd="0" destOrd="0" presId="urn:microsoft.com/office/officeart/2005/8/layout/target3"/>
    <dgm:cxn modelId="{6FC7A4E8-D95D-470E-9E58-17A4DF02F65E}" type="presParOf" srcId="{2D933DCE-BBEA-46A5-98BC-CA41A7DBB761}" destId="{EE30B2AF-DDC9-42DB-9092-5595C6257A57}" srcOrd="1" destOrd="0" presId="urn:microsoft.com/office/officeart/2005/8/layout/target3"/>
    <dgm:cxn modelId="{502E9E26-9DFE-4F7A-BED2-B3CF061BCD5F}" type="presParOf" srcId="{2D933DCE-BBEA-46A5-98BC-CA41A7DBB761}" destId="{E1DA18CB-4B0A-4D0C-9459-15C4B327891F}" srcOrd="2" destOrd="0" presId="urn:microsoft.com/office/officeart/2005/8/layout/target3"/>
    <dgm:cxn modelId="{5B12A383-D251-4611-BDA2-6CAE2A89B007}" type="presParOf" srcId="{2D933DCE-BBEA-46A5-98BC-CA41A7DBB761}" destId="{29996EEB-8589-4AED-9C98-E2204A026234}" srcOrd="3" destOrd="0" presId="urn:microsoft.com/office/officeart/2005/8/layout/target3"/>
    <dgm:cxn modelId="{28E57321-CCD1-47A3-9749-03BBB68C7611}" type="presParOf" srcId="{2D933DCE-BBEA-46A5-98BC-CA41A7DBB761}" destId="{056AE7B2-579D-40D1-A57C-4E33BFED76BE}" srcOrd="4" destOrd="0" presId="urn:microsoft.com/office/officeart/2005/8/layout/target3"/>
    <dgm:cxn modelId="{37841A72-D9DE-4998-A42D-C82740067408}" type="presParOf" srcId="{2D933DCE-BBEA-46A5-98BC-CA41A7DBB761}" destId="{4F0AD45D-7E6A-4C4A-90DF-90E27C4B175D}" srcOrd="5" destOrd="0" presId="urn:microsoft.com/office/officeart/2005/8/layout/target3"/>
    <dgm:cxn modelId="{A10B1ACE-DCE5-4233-8A1C-B76BA212E863}" type="presParOf" srcId="{2D933DCE-BBEA-46A5-98BC-CA41A7DBB761}" destId="{1804A346-BBD3-438B-AE0F-7BEBB1E2AF96}" srcOrd="6" destOrd="0" presId="urn:microsoft.com/office/officeart/2005/8/layout/target3"/>
    <dgm:cxn modelId="{E0F1722E-4AC7-4EE4-AD7F-1DB1F0D94671}" type="presParOf" srcId="{2D933DCE-BBEA-46A5-98BC-CA41A7DBB761}" destId="{60CB9877-708D-4C64-AA73-CFD3F3076BC2}" srcOrd="7" destOrd="0" presId="urn:microsoft.com/office/officeart/2005/8/layout/target3"/>
    <dgm:cxn modelId="{E885136D-7386-4E21-9EB2-07EE83A47B99}" type="presParOf" srcId="{2D933DCE-BBEA-46A5-98BC-CA41A7DBB761}" destId="{347D85BD-7382-4413-9298-D06CC996458A}" srcOrd="8" destOrd="0" presId="urn:microsoft.com/office/officeart/2005/8/layout/target3"/>
    <dgm:cxn modelId="{8496AA72-F248-47CE-99F4-9D73DFDBDB39}" type="presParOf" srcId="{2D933DCE-BBEA-46A5-98BC-CA41A7DBB761}" destId="{C4DD5B9C-4D9E-449D-A063-107A759DF3D1}" srcOrd="9" destOrd="0" presId="urn:microsoft.com/office/officeart/2005/8/layout/target3"/>
    <dgm:cxn modelId="{D086EE88-DDB8-4DD5-88E0-4FDAE1D2277E}" type="presParOf" srcId="{2D933DCE-BBEA-46A5-98BC-CA41A7DBB761}" destId="{CD515E15-5457-47F2-8109-A2A59D66C930}" srcOrd="10" destOrd="0" presId="urn:microsoft.com/office/officeart/2005/8/layout/target3"/>
    <dgm:cxn modelId="{B04CBF54-6BAE-4B5F-8B0F-FF75BFCAC597}" type="presParOf" srcId="{2D933DCE-BBEA-46A5-98BC-CA41A7DBB761}" destId="{7DDB6D97-C311-42E1-B77C-B194BAE75773}" srcOrd="11" destOrd="0" presId="urn:microsoft.com/office/officeart/2005/8/layout/target3"/>
    <dgm:cxn modelId="{A34DE413-F41C-4517-BDFB-DA9AB0A5D4FC}" type="presParOf" srcId="{2D933DCE-BBEA-46A5-98BC-CA41A7DBB761}" destId="{DE2B4424-17B1-4404-A13F-04051C43B79D}" srcOrd="12" destOrd="0" presId="urn:microsoft.com/office/officeart/2005/8/layout/target3"/>
    <dgm:cxn modelId="{E0868015-56F9-4DC8-A978-8CE44DC78AD0}" type="presParOf" srcId="{2D933DCE-BBEA-46A5-98BC-CA41A7DBB761}" destId="{555607BD-8A1D-4EBB-825A-8C74A1FB0FFC}" srcOrd="13" destOrd="0" presId="urn:microsoft.com/office/officeart/2005/8/layout/target3"/>
    <dgm:cxn modelId="{A3A43BA2-BC95-4973-B053-85457FEA259A}" type="presParOf" srcId="{2D933DCE-BBEA-46A5-98BC-CA41A7DBB761}" destId="{AAB7E4A6-9D01-402C-9D7A-6D30767F0B58}" srcOrd="14" destOrd="0" presId="urn:microsoft.com/office/officeart/2005/8/layout/target3"/>
    <dgm:cxn modelId="{6344CE87-667C-4E30-A965-97AAFE315BC5}" type="presParOf" srcId="{2D933DCE-BBEA-46A5-98BC-CA41A7DBB761}" destId="{359A210A-E8C9-4FD6-9BC7-434F4455A6B5}" srcOrd="15" destOrd="0" presId="urn:microsoft.com/office/officeart/2005/8/layout/target3"/>
    <dgm:cxn modelId="{1707B238-9AB9-4653-B145-D837CE8E0754}" type="presParOf" srcId="{2D933DCE-BBEA-46A5-98BC-CA41A7DBB761}" destId="{36B74B1E-3C18-4C06-BA03-CB2EB266F8FF}" srcOrd="16" destOrd="0" presId="urn:microsoft.com/office/officeart/2005/8/layout/target3"/>
    <dgm:cxn modelId="{4FDF7E0F-FF73-4114-897F-5A3F1B73CC81}" type="presParOf" srcId="{2D933DCE-BBEA-46A5-98BC-CA41A7DBB761}" destId="{94413E88-B296-45A5-9057-6B5765B63A8F}" srcOrd="17" destOrd="0" presId="urn:microsoft.com/office/officeart/2005/8/layout/target3"/>
    <dgm:cxn modelId="{77B071F1-B266-486B-9998-74E6097DBCA5}" type="presParOf" srcId="{2D933DCE-BBEA-46A5-98BC-CA41A7DBB761}" destId="{5A434D34-FA65-40B0-A4CE-3A1E2B14A215}" srcOrd="18" destOrd="0" presId="urn:microsoft.com/office/officeart/2005/8/layout/target3"/>
    <dgm:cxn modelId="{0B51CAE1-C899-44CF-A9E2-CAF43D8E696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VY_32_04_16 Výrazy 8.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Výrazy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FA6053-0166-4CC2-98BF-35C83B6B797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91D0D8-1495-4EC0-A895-A6FB9B780D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4492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2A809-BFA3-4510-AE4D-968471F167B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0B053-F7AD-4FD0-8FE3-2B8927638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2604024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297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Když je počítání s čísly nahrazováno obecnými výpočty, snižuje se zpravidla procento úspěšnosti v matematických dovednostech žáků. Motivovat žáky k „obecnější matematice“, k základům algebry, nebývá snadné.</a:t>
            </a:r>
          </a:p>
          <a:p>
            <a:r>
              <a:rPr lang="cs-CZ" sz="1600" dirty="0" smtClean="0"/>
              <a:t>Tento materiál nabízí žákům několik příkladů, na nichž si úpravy mnohočlenů procvičit.</a:t>
            </a:r>
          </a:p>
          <a:p>
            <a:r>
              <a:rPr lang="cs-CZ" sz="1600" dirty="0" smtClean="0"/>
              <a:t>Ve vyučovací hodině v 8. ročníku jsem využil 30. 4. 2012, dařilo se.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Výrazy (algebra)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Sčítej, odčítej mnohočleny: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(7x³ – 2x² + 5x) + (3x² + x³ – 1) =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(9a + 6b – 4) – (6b + 4a +11) =  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Proveď násobení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(7h² – 5h + 4) . (– 6h³) =</a:t>
            </a:r>
          </a:p>
          <a:p>
            <a:r>
              <a:rPr lang="cs-CZ" dirty="0" smtClean="0"/>
              <a:t>10m . (5m – 9m³ + 7m²) =</a:t>
            </a:r>
          </a:p>
          <a:p>
            <a:r>
              <a:rPr lang="cs-CZ" dirty="0" smtClean="0"/>
              <a:t>(8k + 5) . (2 – 5k) =</a:t>
            </a:r>
          </a:p>
          <a:p>
            <a:r>
              <a:rPr lang="cs-CZ" dirty="0" smtClean="0"/>
              <a:t>(12z – 7) . (12z + 7) =</a:t>
            </a:r>
          </a:p>
          <a:p>
            <a:r>
              <a:rPr lang="cs-CZ" dirty="0" smtClean="0"/>
              <a:t>(1 + 6p) . (1 + 6p) =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Připomeň si tři algebraické vzorce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/>
          <a:lstStyle/>
          <a:p>
            <a:r>
              <a:rPr lang="cs-CZ" dirty="0" smtClean="0"/>
              <a:t>Uprav podle vzorců:</a:t>
            </a:r>
          </a:p>
          <a:p>
            <a:r>
              <a:rPr lang="cs-CZ" dirty="0" smtClean="0"/>
              <a:t>(8j + 3)² =</a:t>
            </a:r>
          </a:p>
          <a:p>
            <a:r>
              <a:rPr lang="cs-CZ" dirty="0" smtClean="0"/>
              <a:t>(4 – 5q)² =</a:t>
            </a:r>
          </a:p>
          <a:p>
            <a:r>
              <a:rPr lang="cs-CZ" dirty="0" smtClean="0"/>
              <a:t>(9w – 1)² =</a:t>
            </a:r>
          </a:p>
          <a:p>
            <a:r>
              <a:rPr lang="cs-CZ" dirty="0" smtClean="0"/>
              <a:t>(1 + 6t)² =</a:t>
            </a:r>
          </a:p>
          <a:p>
            <a:r>
              <a:rPr lang="cs-CZ" dirty="0" smtClean="0"/>
              <a:t>(5a + 3) . (5a – 3) =</a:t>
            </a:r>
          </a:p>
          <a:p>
            <a:r>
              <a:rPr lang="cs-CZ" dirty="0" smtClean="0"/>
              <a:t>(14 – 3s) . (14 + 3s) =</a:t>
            </a:r>
          </a:p>
          <a:p>
            <a:r>
              <a:rPr lang="cs-CZ" dirty="0" smtClean="0"/>
              <a:t>(5 + 7d) . (7d – 5) =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Rozlož na součin (i mocnina je „utajený součin“)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/>
          <a:lstStyle/>
          <a:p>
            <a:r>
              <a:rPr lang="cs-CZ" dirty="0" smtClean="0"/>
              <a:t>55e² + 44e³ – 99e =</a:t>
            </a:r>
          </a:p>
          <a:p>
            <a:r>
              <a:rPr lang="cs-CZ" dirty="0" smtClean="0"/>
              <a:t>16 – 40f + 25f² =</a:t>
            </a:r>
          </a:p>
          <a:p>
            <a:r>
              <a:rPr lang="cs-CZ" dirty="0" smtClean="0"/>
              <a:t>49r² + 154r + 121 =</a:t>
            </a:r>
          </a:p>
          <a:p>
            <a:r>
              <a:rPr lang="cs-CZ" dirty="0" smtClean="0"/>
              <a:t>9u² – 6u + 1 =</a:t>
            </a:r>
          </a:p>
          <a:p>
            <a:r>
              <a:rPr lang="cs-CZ" dirty="0" smtClean="0"/>
              <a:t>169 + 52k + 4k² =</a:t>
            </a:r>
          </a:p>
          <a:p>
            <a:r>
              <a:rPr lang="cs-CZ" dirty="0" smtClean="0"/>
              <a:t>196c² – 84c + 9 =</a:t>
            </a:r>
          </a:p>
          <a:p>
            <a:r>
              <a:rPr lang="cs-CZ" dirty="0" smtClean="0"/>
              <a:t>289x² – 9 =</a:t>
            </a:r>
          </a:p>
          <a:p>
            <a:r>
              <a:rPr lang="cs-CZ" dirty="0" smtClean="0"/>
              <a:t>1 – 16y² =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Ještě jednou rozklady na součin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64a² – 121b² =</a:t>
            </a:r>
          </a:p>
          <a:p>
            <a:r>
              <a:rPr lang="cs-CZ" dirty="0" smtClean="0"/>
              <a:t>25 + 30n + 9n² =</a:t>
            </a:r>
          </a:p>
          <a:p>
            <a:r>
              <a:rPr lang="cs-CZ" dirty="0" smtClean="0"/>
              <a:t>25 – 9m² =</a:t>
            </a:r>
          </a:p>
          <a:p>
            <a:r>
              <a:rPr lang="cs-CZ" dirty="0" smtClean="0"/>
              <a:t>14 + 25g³ =</a:t>
            </a:r>
          </a:p>
          <a:p>
            <a:r>
              <a:rPr lang="cs-CZ" dirty="0" smtClean="0"/>
              <a:t>100 + 140v + 49v² =</a:t>
            </a:r>
          </a:p>
          <a:p>
            <a:r>
              <a:rPr lang="cs-CZ" dirty="0" smtClean="0"/>
              <a:t>(225q² – 1)² =</a:t>
            </a:r>
          </a:p>
          <a:p>
            <a:r>
              <a:rPr lang="cs-CZ" smtClean="0"/>
              <a:t>144w² – 312tw + 169t² =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390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Výrazy (algebra)</vt:lpstr>
      <vt:lpstr>Proveď násobení</vt:lpstr>
      <vt:lpstr>Připomeň si tři algebraické vzorce</vt:lpstr>
      <vt:lpstr>Rozlož na součin (i mocnina je „utajený součin“)</vt:lpstr>
      <vt:lpstr>Ještě jednou rozklady na součin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 (algebra)</dc:title>
  <dc:creator>Petr Vejrosta</dc:creator>
  <cp:lastModifiedBy>Petr Vejrosta</cp:lastModifiedBy>
  <cp:revision>9</cp:revision>
  <dcterms:created xsi:type="dcterms:W3CDTF">2012-03-30T11:12:50Z</dcterms:created>
  <dcterms:modified xsi:type="dcterms:W3CDTF">2012-06-27T11:52:57Z</dcterms:modified>
</cp:coreProperties>
</file>