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2" r:id="rId8"/>
    <p:sldId id="261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5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 smtClean="0"/>
            <a:t>: Základní škola a Mateřská škola Troskotovice, příspěvková organizace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Matra Drozdová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VY_32_INOVACE_15AJ_5tr_SLOVICKA5.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Procvičování slovíček </a:t>
          </a:r>
          <a:r>
            <a:rPr lang="cs-CZ" dirty="0" smtClean="0"/>
            <a:t>5.lekce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 01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Vytvořeno: </a:t>
          </a:r>
          <a:r>
            <a:rPr lang="cs-CZ" dirty="0" smtClean="0"/>
            <a:t>29.10.2012 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B541546-39A7-4633-AED0-6028788110D7}" type="pres">
      <dgm:prSet presAssocID="{445C7998-7549-48B0-BD68-D4F0167F02E5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9314F6-85CC-4C49-B24D-6AF5DF05D800}" type="pres">
      <dgm:prSet presAssocID="{C846DAC9-9D22-4975-84AF-8D4E4FA8DA5C}" presName="spacer" presStyleCnt="0"/>
      <dgm:spPr/>
    </dgm:pt>
    <dgm:pt modelId="{ACAD381E-21DC-4C07-8FDD-119C2EC3BB2E}" type="pres">
      <dgm:prSet presAssocID="{FBBFC3EA-9D9D-4F3A-BEA6-9C2C0E46BF2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8194AD-7544-4854-B7A4-4A67E5453B54}" type="pres">
      <dgm:prSet presAssocID="{83B48451-91B6-4E15-99C9-0FE713D5286E}" presName="spacer" presStyleCnt="0"/>
      <dgm:spPr/>
    </dgm:pt>
    <dgm:pt modelId="{ABF03533-6AD0-44CD-A08E-C9977356B6A8}" type="pres">
      <dgm:prSet presAssocID="{019433A1-1324-4DE1-9E6F-32B851095F74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E42310-8BB6-41EA-B44F-0BAC7EFC9B2E}" type="pres">
      <dgm:prSet presAssocID="{2716416C-EF69-44CA-AEFE-14F7FF081354}" presName="spacer" presStyleCnt="0"/>
      <dgm:spPr/>
    </dgm:pt>
    <dgm:pt modelId="{1C4BCB69-D3A6-4CCF-9871-D9B9359B8159}" type="pres">
      <dgm:prSet presAssocID="{C73C7642-F245-4585-8F88-243F9FAEF6CA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DE5943-AAB5-4DC3-B765-99B35FCB6ECD}" type="pres">
      <dgm:prSet presAssocID="{C6F235C3-B62B-4F7C-8AF0-6D3C84052041}" presName="spacer" presStyleCnt="0"/>
      <dgm:spPr/>
    </dgm:pt>
    <dgm:pt modelId="{97CBBA99-26B9-4E2D-BA76-BF47FEBF0134}" type="pres">
      <dgm:prSet presAssocID="{EBC41103-E2E5-4D48-9B4B-425520D3D098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22653A-B2DB-4D9E-A633-AD2EC219A723}" type="pres">
      <dgm:prSet presAssocID="{CD7C273C-2CBB-488A-8BF2-5D00DBC541E5}" presName="spacer" presStyleCnt="0"/>
      <dgm:spPr/>
    </dgm:pt>
    <dgm:pt modelId="{B1DDF1AD-3BC2-43B8-A8D0-A33120EFAF7C}" type="pres">
      <dgm:prSet presAssocID="{6B0205A6-422D-4956-AD89-0CEBCAE4530D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8405491-7F1E-43B2-AC90-E5BF4FDAB7DF}" type="presOf" srcId="{C73C7642-F245-4585-8F88-243F9FAEF6CA}" destId="{1C4BCB69-D3A6-4CCF-9871-D9B9359B8159}" srcOrd="0" destOrd="0" presId="urn:microsoft.com/office/officeart/2005/8/layout/vList2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8F061DED-BD85-4926-A8C5-C39CBD683909}" type="presOf" srcId="{EBC41103-E2E5-4D48-9B4B-425520D3D098}" destId="{97CBBA99-26B9-4E2D-BA76-BF47FEBF0134}" srcOrd="0" destOrd="0" presId="urn:microsoft.com/office/officeart/2005/8/layout/vList2"/>
    <dgm:cxn modelId="{2C6F4331-A4C0-4153-B169-966145EAD68A}" type="presOf" srcId="{019433A1-1324-4DE1-9E6F-32B851095F74}" destId="{ABF03533-6AD0-44CD-A08E-C9977356B6A8}" srcOrd="0" destOrd="0" presId="urn:microsoft.com/office/officeart/2005/8/layout/vList2"/>
    <dgm:cxn modelId="{74DEAA30-A8CD-4FF2-B1FF-748D58FB5D74}" srcId="{39F8B381-5807-488E-AC22-73DD4140ED4A}" destId="{6B0205A6-422D-4956-AD89-0CEBCAE4530D}" srcOrd="5" destOrd="0" parTransId="{168864D7-72A0-4608-BC44-F4D46F72FF3E}" sibTransId="{DB2C7C4B-FB0B-47FC-A6BD-4D152DC3D0CB}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845DC48-E4D7-4963-9D98-03CC38774BA3}" type="presOf" srcId="{39F8B381-5807-488E-AC22-73DD4140ED4A}" destId="{612116FE-9061-44B1-A457-8F1AFBD162E0}" srcOrd="0" destOrd="0" presId="urn:microsoft.com/office/officeart/2005/8/layout/vList2"/>
    <dgm:cxn modelId="{5993019B-94F7-488E-A34B-96BB7D355915}" type="presOf" srcId="{FBBFC3EA-9D9D-4F3A-BEA6-9C2C0E46BF20}" destId="{ACAD381E-21DC-4C07-8FDD-119C2EC3BB2E}" srcOrd="0" destOrd="0" presId="urn:microsoft.com/office/officeart/2005/8/layout/vList2"/>
    <dgm:cxn modelId="{57665A45-A8A0-439F-89FD-C5930215D107}" type="presOf" srcId="{445C7998-7549-48B0-BD68-D4F0167F02E5}" destId="{7B541546-39A7-4633-AED0-6028788110D7}" srcOrd="0" destOrd="0" presId="urn:microsoft.com/office/officeart/2005/8/layout/vList2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137846F1-756B-4C42-BF00-029B24B8418F}" type="presOf" srcId="{6B0205A6-422D-4956-AD89-0CEBCAE4530D}" destId="{B1DDF1AD-3BC2-43B8-A8D0-A33120EFAF7C}" srcOrd="0" destOrd="0" presId="urn:microsoft.com/office/officeart/2005/8/layout/vList2"/>
    <dgm:cxn modelId="{5CB66F7F-3CDF-4A84-93AB-763F983C01D1}" type="presParOf" srcId="{612116FE-9061-44B1-A457-8F1AFBD162E0}" destId="{7B541546-39A7-4633-AED0-6028788110D7}" srcOrd="0" destOrd="0" presId="urn:microsoft.com/office/officeart/2005/8/layout/vList2"/>
    <dgm:cxn modelId="{8FD12188-D362-4F7E-8AD7-D63C8CB5BB09}" type="presParOf" srcId="{612116FE-9061-44B1-A457-8F1AFBD162E0}" destId="{9B9314F6-85CC-4C49-B24D-6AF5DF05D800}" srcOrd="1" destOrd="0" presId="urn:microsoft.com/office/officeart/2005/8/layout/vList2"/>
    <dgm:cxn modelId="{30284357-0BC1-414E-82AA-E07F0C1F62D1}" type="presParOf" srcId="{612116FE-9061-44B1-A457-8F1AFBD162E0}" destId="{ACAD381E-21DC-4C07-8FDD-119C2EC3BB2E}" srcOrd="2" destOrd="0" presId="urn:microsoft.com/office/officeart/2005/8/layout/vList2"/>
    <dgm:cxn modelId="{CC82FAC3-FE17-4514-AC27-7AEA7E867B4E}" type="presParOf" srcId="{612116FE-9061-44B1-A457-8F1AFBD162E0}" destId="{208194AD-7544-4854-B7A4-4A67E5453B54}" srcOrd="3" destOrd="0" presId="urn:microsoft.com/office/officeart/2005/8/layout/vList2"/>
    <dgm:cxn modelId="{312C5C0C-EEC6-4918-9628-AD026D251FBC}" type="presParOf" srcId="{612116FE-9061-44B1-A457-8F1AFBD162E0}" destId="{ABF03533-6AD0-44CD-A08E-C9977356B6A8}" srcOrd="4" destOrd="0" presId="urn:microsoft.com/office/officeart/2005/8/layout/vList2"/>
    <dgm:cxn modelId="{4B5A8B1B-BDAB-4AF3-9E2A-20227F5A5DF3}" type="presParOf" srcId="{612116FE-9061-44B1-A457-8F1AFBD162E0}" destId="{60E42310-8BB6-41EA-B44F-0BAC7EFC9B2E}" srcOrd="5" destOrd="0" presId="urn:microsoft.com/office/officeart/2005/8/layout/vList2"/>
    <dgm:cxn modelId="{EF05C115-B6F1-41C6-BE9C-FD6B2D8400B1}" type="presParOf" srcId="{612116FE-9061-44B1-A457-8F1AFBD162E0}" destId="{1C4BCB69-D3A6-4CCF-9871-D9B9359B8159}" srcOrd="6" destOrd="0" presId="urn:microsoft.com/office/officeart/2005/8/layout/vList2"/>
    <dgm:cxn modelId="{BD4B0849-4895-45CC-9C70-53953E5ACB36}" type="presParOf" srcId="{612116FE-9061-44B1-A457-8F1AFBD162E0}" destId="{34DE5943-AAB5-4DC3-B765-99B35FCB6ECD}" srcOrd="7" destOrd="0" presId="urn:microsoft.com/office/officeart/2005/8/layout/vList2"/>
    <dgm:cxn modelId="{6DAFD89A-DC2A-4B1A-976B-22696AD2696B}" type="presParOf" srcId="{612116FE-9061-44B1-A457-8F1AFBD162E0}" destId="{97CBBA99-26B9-4E2D-BA76-BF47FEBF0134}" srcOrd="8" destOrd="0" presId="urn:microsoft.com/office/officeart/2005/8/layout/vList2"/>
    <dgm:cxn modelId="{F687B0E6-D24C-46D4-A8D5-4464199FBF83}" type="presParOf" srcId="{612116FE-9061-44B1-A457-8F1AFBD162E0}" destId="{9A22653A-B2DB-4D9E-A633-AD2EC219A723}" srcOrd="9" destOrd="0" presId="urn:microsoft.com/office/officeart/2005/8/layout/vList2"/>
    <dgm:cxn modelId="{7E0DDF4B-B14D-4949-95BE-2FCDD751F7AA}" type="presParOf" srcId="{612116FE-9061-44B1-A457-8F1AFBD162E0}" destId="{B1DDF1AD-3BC2-43B8-A8D0-A33120EFAF7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541546-39A7-4633-AED0-6028788110D7}">
      <dsp:nvSpPr>
        <dsp:cNvPr id="0" name=""/>
        <dsp:cNvSpPr/>
      </dsp:nvSpPr>
      <dsp:spPr>
        <a:xfrm>
          <a:off x="0" y="116892"/>
          <a:ext cx="8208912" cy="673920"/>
        </a:xfrm>
        <a:prstGeom prst="round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b="1" kern="1200" dirty="0" smtClean="0"/>
            <a:t>: Základní škola a Mateřská škola Troskotovice, příspěvková organizace</a:t>
          </a:r>
          <a:endParaRPr lang="cs-CZ" sz="1800" kern="1200" dirty="0"/>
        </a:p>
      </dsp:txBody>
      <dsp:txXfrm>
        <a:off x="32898" y="149790"/>
        <a:ext cx="8143116" cy="608124"/>
      </dsp:txXfrm>
    </dsp:sp>
    <dsp:sp modelId="{ACAD381E-21DC-4C07-8FDD-119C2EC3BB2E}">
      <dsp:nvSpPr>
        <dsp:cNvPr id="0" name=""/>
        <dsp:cNvSpPr/>
      </dsp:nvSpPr>
      <dsp:spPr>
        <a:xfrm>
          <a:off x="0" y="842652"/>
          <a:ext cx="8208912" cy="673920"/>
        </a:xfrm>
        <a:prstGeom prst="roundRect">
          <a:avLst/>
        </a:prstGeom>
        <a:solidFill>
          <a:schemeClr val="accent1">
            <a:shade val="50000"/>
            <a:hueOff val="62296"/>
            <a:satOff val="-1492"/>
            <a:lumOff val="14036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Matra Drozdová </a:t>
          </a:r>
          <a:endParaRPr lang="cs-CZ" sz="1800" kern="1200" dirty="0"/>
        </a:p>
      </dsp:txBody>
      <dsp:txXfrm>
        <a:off x="32898" y="875550"/>
        <a:ext cx="8143116" cy="608124"/>
      </dsp:txXfrm>
    </dsp:sp>
    <dsp:sp modelId="{ABF03533-6AD0-44CD-A08E-C9977356B6A8}">
      <dsp:nvSpPr>
        <dsp:cNvPr id="0" name=""/>
        <dsp:cNvSpPr/>
      </dsp:nvSpPr>
      <dsp:spPr>
        <a:xfrm>
          <a:off x="0" y="1568412"/>
          <a:ext cx="8208912" cy="673920"/>
        </a:xfrm>
        <a:prstGeom prst="roundRect">
          <a:avLst/>
        </a:prstGeom>
        <a:solidFill>
          <a:schemeClr val="accent1">
            <a:shade val="50000"/>
            <a:hueOff val="124591"/>
            <a:satOff val="-2984"/>
            <a:lumOff val="28073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VY_32_INOVACE_15AJ_5tr_SLOVICKA5.</a:t>
          </a:r>
          <a:endParaRPr lang="cs-CZ" sz="1800" kern="1200" dirty="0"/>
        </a:p>
      </dsp:txBody>
      <dsp:txXfrm>
        <a:off x="32898" y="1601310"/>
        <a:ext cx="8143116" cy="608124"/>
      </dsp:txXfrm>
    </dsp:sp>
    <dsp:sp modelId="{1C4BCB69-D3A6-4CCF-9871-D9B9359B8159}">
      <dsp:nvSpPr>
        <dsp:cNvPr id="0" name=""/>
        <dsp:cNvSpPr/>
      </dsp:nvSpPr>
      <dsp:spPr>
        <a:xfrm>
          <a:off x="0" y="2294172"/>
          <a:ext cx="8208912" cy="673920"/>
        </a:xfrm>
        <a:prstGeom prst="roundRect">
          <a:avLst/>
        </a:prstGeom>
        <a:solidFill>
          <a:schemeClr val="accent1">
            <a:shade val="50000"/>
            <a:hueOff val="186887"/>
            <a:satOff val="-4476"/>
            <a:lumOff val="42109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Procvičování slovíček </a:t>
          </a:r>
          <a:r>
            <a:rPr lang="cs-CZ" sz="1800" kern="1200" dirty="0" smtClean="0"/>
            <a:t>5.lekce</a:t>
          </a:r>
          <a:endParaRPr lang="cs-CZ" sz="1800" kern="1200" dirty="0"/>
        </a:p>
      </dsp:txBody>
      <dsp:txXfrm>
        <a:off x="32898" y="2327070"/>
        <a:ext cx="8143116" cy="608124"/>
      </dsp:txXfrm>
    </dsp:sp>
    <dsp:sp modelId="{97CBBA99-26B9-4E2D-BA76-BF47FEBF0134}">
      <dsp:nvSpPr>
        <dsp:cNvPr id="0" name=""/>
        <dsp:cNvSpPr/>
      </dsp:nvSpPr>
      <dsp:spPr>
        <a:xfrm>
          <a:off x="0" y="3019932"/>
          <a:ext cx="8208912" cy="673920"/>
        </a:xfrm>
        <a:prstGeom prst="roundRect">
          <a:avLst/>
        </a:prstGeom>
        <a:solidFill>
          <a:schemeClr val="accent1">
            <a:shade val="50000"/>
            <a:hueOff val="124591"/>
            <a:satOff val="-2984"/>
            <a:lumOff val="28073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 01</a:t>
          </a:r>
          <a:endParaRPr lang="cs-CZ" sz="1800" kern="1200" dirty="0"/>
        </a:p>
      </dsp:txBody>
      <dsp:txXfrm>
        <a:off x="32898" y="3052830"/>
        <a:ext cx="8143116" cy="608124"/>
      </dsp:txXfrm>
    </dsp:sp>
    <dsp:sp modelId="{B1DDF1AD-3BC2-43B8-A8D0-A33120EFAF7C}">
      <dsp:nvSpPr>
        <dsp:cNvPr id="0" name=""/>
        <dsp:cNvSpPr/>
      </dsp:nvSpPr>
      <dsp:spPr>
        <a:xfrm>
          <a:off x="0" y="3745692"/>
          <a:ext cx="8208912" cy="673920"/>
        </a:xfrm>
        <a:prstGeom prst="roundRect">
          <a:avLst/>
        </a:prstGeom>
        <a:solidFill>
          <a:schemeClr val="accent1">
            <a:shade val="50000"/>
            <a:hueOff val="62296"/>
            <a:satOff val="-1492"/>
            <a:lumOff val="14036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Vytvořeno: </a:t>
          </a:r>
          <a:r>
            <a:rPr lang="cs-CZ" sz="1800" kern="1200" dirty="0" smtClean="0"/>
            <a:t>29.10.2012 </a:t>
          </a:r>
          <a:endParaRPr lang="cs-CZ" sz="1800" kern="1200" dirty="0"/>
        </a:p>
      </dsp:txBody>
      <dsp:txXfrm>
        <a:off x="32898" y="3778590"/>
        <a:ext cx="8143116" cy="6081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CDAF337-3B2D-441F-8564-58BB384C524F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CDAF337-3B2D-441F-8564-58BB384C524F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9CDAF337-3B2D-441F-8564-58BB384C524F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59556766"/>
              </p:ext>
            </p:extLst>
          </p:nvPr>
        </p:nvGraphicFramePr>
        <p:xfrm>
          <a:off x="467544" y="681059"/>
          <a:ext cx="8208912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267852"/>
            <a:ext cx="4024666" cy="784026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141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/>
              <a:t>Pro </a:t>
            </a:r>
            <a:r>
              <a:rPr lang="cs-CZ" dirty="0" smtClean="0"/>
              <a:t>5. </a:t>
            </a:r>
            <a:r>
              <a:rPr lang="cs-CZ" dirty="0"/>
              <a:t>ročník ZŠ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Interaktivní procvičování slovíček </a:t>
            </a:r>
            <a:r>
              <a:rPr lang="cs-CZ" dirty="0" smtClean="0"/>
              <a:t>5.lekce </a:t>
            </a:r>
            <a:r>
              <a:rPr lang="cs-CZ" dirty="0"/>
              <a:t>(učebnice </a:t>
            </a:r>
            <a:r>
              <a:rPr lang="cs-CZ" dirty="0" err="1"/>
              <a:t>Chatterbox</a:t>
            </a:r>
            <a:r>
              <a:rPr lang="cs-CZ" dirty="0"/>
              <a:t> </a:t>
            </a:r>
            <a:r>
              <a:rPr lang="cs-CZ" dirty="0" smtClean="0"/>
              <a:t>3)</a:t>
            </a: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Pomůcky:  fixy na interaktivní tabuli, počítače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Inovace: motivační interaktivní procvičování slovní zásoby na interaktivní tabuli či samostatná práce na PC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Metodické pokyny: doplňování slovíček, spojování slovíček, přiřazování slovíček k obrázkům, napiš co vidíš. 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6047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700808"/>
            <a:ext cx="7408333" cy="4425355"/>
          </a:xfrm>
        </p:spPr>
        <p:txBody>
          <a:bodyPr numCol="1"/>
          <a:lstStyle/>
          <a:p>
            <a:pPr algn="ctr"/>
            <a:endParaRPr lang="cs-CZ" dirty="0" smtClean="0"/>
          </a:p>
          <a:p>
            <a:pPr marL="0" indent="0" algn="ctr">
              <a:buNone/>
            </a:pPr>
            <a:endParaRPr lang="cs-CZ" sz="4800" dirty="0"/>
          </a:p>
          <a:p>
            <a:pPr algn="ctr"/>
            <a:r>
              <a:rPr lang="cs-CZ" sz="4800" dirty="0" smtClean="0"/>
              <a:t> Doplň tabulku slovíček</a:t>
            </a:r>
            <a:endParaRPr lang="cs-CZ" sz="4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Vocabulary</a:t>
            </a:r>
            <a:r>
              <a:rPr lang="cs-CZ" dirty="0" smtClean="0"/>
              <a:t> unit </a:t>
            </a:r>
            <a:r>
              <a:rPr lang="cs-CZ" dirty="0" smtClean="0"/>
              <a:t>5</a:t>
            </a:r>
            <a:endParaRPr lang="cs-CZ" dirty="0"/>
          </a:p>
        </p:txBody>
      </p:sp>
      <p:pic>
        <p:nvPicPr>
          <p:cNvPr id="3074" name="Picture 2" descr="C:\Users\0MGM\AppData\Local\Microsoft\Windows\Temporary Internet Files\Content.IE5\S7687CZ2\MP90044218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149080"/>
            <a:ext cx="1277888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406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Vocabulary</a:t>
            </a:r>
            <a:r>
              <a:rPr lang="cs-CZ" dirty="0" smtClean="0"/>
              <a:t> unit </a:t>
            </a:r>
            <a:r>
              <a:rPr lang="cs-CZ" dirty="0" smtClean="0"/>
              <a:t>5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5155135"/>
              </p:ext>
            </p:extLst>
          </p:nvPr>
        </p:nvGraphicFramePr>
        <p:xfrm>
          <a:off x="755576" y="2348880"/>
          <a:ext cx="7560840" cy="34023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0210"/>
                <a:gridCol w="1890210"/>
                <a:gridCol w="1890210"/>
                <a:gridCol w="1890210"/>
              </a:tblGrid>
              <a:tr h="378042">
                <a:tc>
                  <a:txBody>
                    <a:bodyPr/>
                    <a:lstStyle/>
                    <a:p>
                      <a:r>
                        <a:rPr lang="cs-CZ" dirty="0" smtClean="0"/>
                        <a:t>Czech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English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Czech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English</a:t>
                      </a:r>
                      <a:endParaRPr lang="cs-CZ" dirty="0"/>
                    </a:p>
                  </a:txBody>
                  <a:tcPr/>
                </a:tc>
              </a:tr>
              <a:tr h="378042">
                <a:tc>
                  <a:txBody>
                    <a:bodyPr/>
                    <a:lstStyle/>
                    <a:p>
                      <a:r>
                        <a:rPr lang="cs-CZ" dirty="0" smtClean="0"/>
                        <a:t>sčítat, přidat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heslo, kód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804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wrong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tomorrow</a:t>
                      </a:r>
                      <a:endParaRPr lang="cs-CZ" dirty="0"/>
                    </a:p>
                  </a:txBody>
                  <a:tcPr/>
                </a:tc>
              </a:tr>
              <a:tr h="378042">
                <a:tc>
                  <a:txBody>
                    <a:bodyPr/>
                    <a:lstStyle/>
                    <a:p>
                      <a:r>
                        <a:rPr lang="cs-CZ" dirty="0" smtClean="0"/>
                        <a:t>počítat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suchý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804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cookie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dinner</a:t>
                      </a:r>
                      <a:endParaRPr lang="cs-CZ" dirty="0"/>
                    </a:p>
                  </a:txBody>
                  <a:tcPr/>
                </a:tc>
              </a:tr>
              <a:tr h="378042">
                <a:tc>
                  <a:txBody>
                    <a:bodyPr/>
                    <a:lstStyle/>
                    <a:p>
                      <a:r>
                        <a:rPr lang="cs-CZ" dirty="0" smtClean="0"/>
                        <a:t>plný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směšný, legrační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804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finished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jar</a:t>
                      </a:r>
                      <a:endParaRPr lang="cs-CZ" dirty="0"/>
                    </a:p>
                  </a:txBody>
                  <a:tcPr/>
                </a:tc>
              </a:tr>
              <a:tr h="378042">
                <a:tc>
                  <a:txBody>
                    <a:bodyPr/>
                    <a:lstStyle/>
                    <a:p>
                      <a:r>
                        <a:rPr lang="cs-CZ" dirty="0" smtClean="0"/>
                        <a:t>klíč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ladder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804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steal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strange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231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700808"/>
            <a:ext cx="7408333" cy="442535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4400" dirty="0" smtClean="0"/>
          </a:p>
          <a:p>
            <a:pPr algn="ctr"/>
            <a:r>
              <a:rPr lang="cs-CZ" sz="4400" dirty="0" smtClean="0"/>
              <a:t>Přiřaď k sobě správná slovíčka (k dvojici napiš stejná čísla )</a:t>
            </a:r>
            <a:endParaRPr lang="cs-CZ" sz="4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Vocabulary</a:t>
            </a:r>
            <a:r>
              <a:rPr lang="cs-CZ" dirty="0" smtClean="0"/>
              <a:t> unit </a:t>
            </a:r>
            <a:r>
              <a:rPr lang="cs-CZ" dirty="0" smtClean="0"/>
              <a:t>5</a:t>
            </a:r>
            <a:endParaRPr lang="cs-CZ" dirty="0"/>
          </a:p>
        </p:txBody>
      </p:sp>
      <p:pic>
        <p:nvPicPr>
          <p:cNvPr id="4098" name="Picture 2" descr="C:\Users\0MGM\AppData\Local\Microsoft\Windows\Temporary Internet Files\Content.IE5\HP0FEHII\MP90043119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941168"/>
            <a:ext cx="1556792" cy="1556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062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27584" y="1628800"/>
            <a:ext cx="7408333" cy="4464496"/>
          </a:xfrm>
        </p:spPr>
        <p:txBody>
          <a:bodyPr numCol="2">
            <a:noAutofit/>
          </a:bodyPr>
          <a:lstStyle/>
          <a:p>
            <a:r>
              <a:rPr lang="cs-CZ" sz="2000" dirty="0" smtClean="0"/>
              <a:t> </a:t>
            </a:r>
            <a:r>
              <a:rPr lang="cs-CZ" sz="2000" dirty="0" err="1" smtClean="0"/>
              <a:t>wrong</a:t>
            </a:r>
            <a:r>
              <a:rPr lang="cs-CZ" sz="2000" dirty="0" smtClean="0"/>
              <a:t> </a:t>
            </a:r>
            <a:endParaRPr lang="cs-CZ" sz="2000" dirty="0"/>
          </a:p>
          <a:p>
            <a:r>
              <a:rPr lang="cs-CZ" sz="2000" dirty="0" smtClean="0"/>
              <a:t> </a:t>
            </a:r>
            <a:r>
              <a:rPr lang="cs-CZ" sz="2000" dirty="0" err="1" smtClean="0"/>
              <a:t>key</a:t>
            </a:r>
            <a:endParaRPr lang="cs-CZ" sz="2000" dirty="0" smtClean="0"/>
          </a:p>
          <a:p>
            <a:r>
              <a:rPr lang="cs-CZ" dirty="0" smtClean="0"/>
              <a:t> dry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 err="1" smtClean="0"/>
              <a:t>cookie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 err="1" smtClean="0"/>
              <a:t>finished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 err="1" smtClean="0"/>
              <a:t>ladder</a:t>
            </a:r>
            <a:r>
              <a:rPr lang="cs-CZ" sz="2000" dirty="0" smtClean="0"/>
              <a:t>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err="1" smtClean="0"/>
              <a:t>add</a:t>
            </a:r>
            <a:r>
              <a:rPr lang="cs-CZ" sz="2000" dirty="0" smtClean="0"/>
              <a:t>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err="1" smtClean="0"/>
              <a:t>funny</a:t>
            </a:r>
            <a:r>
              <a:rPr lang="cs-CZ" sz="2000" dirty="0" smtClean="0"/>
              <a:t>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err="1" smtClean="0"/>
              <a:t>dinner</a:t>
            </a:r>
            <a:r>
              <a:rPr lang="cs-CZ" sz="2000" dirty="0" smtClean="0"/>
              <a:t>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err="1" smtClean="0"/>
              <a:t>tomorrow</a:t>
            </a:r>
            <a:r>
              <a:rPr lang="cs-CZ" sz="2000" dirty="0" smtClean="0"/>
              <a:t> 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 err="1" smtClean="0"/>
              <a:t>code</a:t>
            </a:r>
            <a:r>
              <a:rPr lang="cs-CZ" sz="2000" dirty="0" smtClean="0"/>
              <a:t>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err="1" smtClean="0"/>
              <a:t>count</a:t>
            </a:r>
            <a:r>
              <a:rPr lang="cs-CZ" sz="2000" dirty="0" smtClean="0"/>
              <a:t> 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 smtClean="0"/>
              <a:t>počítat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 smtClean="0"/>
              <a:t>sčítat, přidat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dirty="0" smtClean="0"/>
              <a:t>hlavní jídlo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 smtClean="0"/>
              <a:t>zítra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heslo, kód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špatný, chybný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klíč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dokončený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 smtClean="0"/>
              <a:t>cukroví 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 smtClean="0"/>
              <a:t>žebřík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 smtClean="0"/>
              <a:t>suchý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</a:t>
            </a:r>
            <a:r>
              <a:rPr lang="cs-CZ" sz="2000" dirty="0" smtClean="0"/>
              <a:t>směšný, legrační</a:t>
            </a:r>
            <a:endParaRPr lang="cs-CZ" sz="2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Vocabulary</a:t>
            </a:r>
            <a:r>
              <a:rPr lang="cs-CZ" dirty="0" smtClean="0"/>
              <a:t> unit </a:t>
            </a:r>
            <a:r>
              <a:rPr lang="cs-CZ" dirty="0" smtClean="0"/>
              <a:t>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5594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3284983"/>
            <a:ext cx="7408333" cy="2841179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/>
              <a:t>Napiš k obrázkům anglický význam</a:t>
            </a:r>
            <a:endParaRPr lang="cs-CZ" sz="3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Vocabulary</a:t>
            </a:r>
            <a:r>
              <a:rPr lang="cs-CZ" dirty="0" smtClean="0"/>
              <a:t> unit </a:t>
            </a:r>
            <a:r>
              <a:rPr lang="cs-CZ" dirty="0" smtClean="0"/>
              <a:t>5</a:t>
            </a:r>
            <a:endParaRPr lang="cs-CZ" dirty="0"/>
          </a:p>
        </p:txBody>
      </p:sp>
      <p:pic>
        <p:nvPicPr>
          <p:cNvPr id="5122" name="Picture 2" descr="C:\Users\0MGM\AppData\Local\Microsoft\Windows\Temporary Internet Files\Content.IE5\IAUGW1VP\MP90043306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797152"/>
            <a:ext cx="2011277" cy="146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010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772816"/>
            <a:ext cx="7408333" cy="435334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282356"/>
            <a:ext cx="8229600" cy="1252728"/>
          </a:xfrm>
        </p:spPr>
        <p:txBody>
          <a:bodyPr/>
          <a:lstStyle/>
          <a:p>
            <a:pPr algn="ctr"/>
            <a:r>
              <a:rPr lang="cs-CZ" dirty="0" err="1" smtClean="0"/>
              <a:t>Vocabulary</a:t>
            </a:r>
            <a:r>
              <a:rPr lang="cs-CZ" dirty="0" smtClean="0"/>
              <a:t> unit </a:t>
            </a:r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7" y="3197139"/>
            <a:ext cx="1615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645251" y="325362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724551" y="3226884"/>
            <a:ext cx="1436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39552" y="6093296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____________________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428660" y="6099534"/>
            <a:ext cx="2237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_________________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591779" y="6082947"/>
            <a:ext cx="1912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______________</a:t>
            </a:r>
            <a:endParaRPr lang="cs-CZ" dirty="0"/>
          </a:p>
        </p:txBody>
      </p:sp>
      <p:pic>
        <p:nvPicPr>
          <p:cNvPr id="1026" name="Picture 2" descr="C:\Users\0MGM\AppData\Local\Microsoft\Windows\Temporary Internet Files\Content.IE5\87VJMC98\MP90031569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5173"/>
            <a:ext cx="1903541" cy="135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MGM\AppData\Local\Microsoft\Windows\Temporary Internet Files\Content.IE5\AM1I8PN9\MP9004005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913" y="4051047"/>
            <a:ext cx="1464180" cy="1830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MGM\AppData\Local\Microsoft\Windows\Temporary Internet Files\Content.IE5\8AB5DCJO\MP90043734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662" y="1722351"/>
            <a:ext cx="1808208" cy="1207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0MGM\AppData\Local\Microsoft\Windows\Temporary Internet Files\Content.IE5\FPVXPGLK\MP90017490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233" y="3945511"/>
            <a:ext cx="1358797" cy="2038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0MGM\AppData\Local\Microsoft\Windows\Temporary Internet Files\Content.IE5\IAUGW1VP\MC90023367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051047"/>
            <a:ext cx="1323465" cy="1952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0MGM\AppData\Local\Microsoft\Windows\Temporary Internet Files\Content.IE5\AM1I8PN9\MC90042446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297" y="1797684"/>
            <a:ext cx="1424071" cy="133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552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755576" y="2708920"/>
            <a:ext cx="7488832" cy="2398212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/>
              <a:t>Napiš anglicky </a:t>
            </a:r>
            <a:r>
              <a:rPr lang="cs-CZ" sz="3600" dirty="0" smtClean="0"/>
              <a:t>všechno co </a:t>
            </a:r>
            <a:r>
              <a:rPr lang="cs-CZ" sz="3600" dirty="0" smtClean="0"/>
              <a:t>vidíš</a:t>
            </a:r>
            <a:endParaRPr lang="cs-CZ" sz="3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Vocabulary</a:t>
            </a:r>
            <a:r>
              <a:rPr lang="cs-CZ" dirty="0" smtClean="0"/>
              <a:t> unit </a:t>
            </a:r>
            <a:r>
              <a:rPr lang="cs-CZ" dirty="0" smtClean="0"/>
              <a:t>5</a:t>
            </a:r>
            <a:endParaRPr lang="cs-CZ" dirty="0"/>
          </a:p>
        </p:txBody>
      </p:sp>
      <p:pic>
        <p:nvPicPr>
          <p:cNvPr id="6146" name="Picture 2" descr="C:\Users\0MGM\AppData\Local\Microsoft\Windows\Temporary Internet Files\Content.IE5\FPVXPGLK\MP90043937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149080"/>
            <a:ext cx="2264296" cy="1498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6907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1374114"/>
              </p:ext>
            </p:extLst>
          </p:nvPr>
        </p:nvGraphicFramePr>
        <p:xfrm>
          <a:off x="971600" y="5085184"/>
          <a:ext cx="740886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1772"/>
                <a:gridCol w="1481772"/>
                <a:gridCol w="1481772"/>
                <a:gridCol w="1481772"/>
                <a:gridCol w="1481772"/>
              </a:tblGrid>
              <a:tr h="370840">
                <a:tc gridSpan="5">
                  <a:txBody>
                    <a:bodyPr/>
                    <a:lstStyle/>
                    <a:p>
                      <a:r>
                        <a:rPr lang="cs-CZ" dirty="0" smtClean="0"/>
                        <a:t>I </a:t>
                      </a:r>
                      <a:r>
                        <a:rPr lang="cs-CZ" dirty="0" err="1" smtClean="0"/>
                        <a:t>can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see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</a:t>
            </a:r>
            <a:endParaRPr lang="cs-CZ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743554"/>
            <a:ext cx="6240355" cy="4327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87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Ilustrace</a:t>
            </a:r>
            <a:r>
              <a:rPr lang="cs-CZ" dirty="0">
                <a:solidFill>
                  <a:srgbClr val="0070C0"/>
                </a:solidFill>
              </a:rPr>
              <a:t>: </a:t>
            </a:r>
            <a:r>
              <a:rPr lang="cs-CZ" dirty="0" smtClean="0">
                <a:solidFill>
                  <a:srgbClr val="0070C0"/>
                </a:solidFill>
              </a:rPr>
              <a:t>office.microsoft.com</a:t>
            </a:r>
          </a:p>
          <a:p>
            <a:r>
              <a:rPr lang="cs-CZ" dirty="0">
                <a:solidFill>
                  <a:srgbClr val="0070C0"/>
                </a:solidFill>
              </a:rPr>
              <a:t>http://www.maceckovam.estranky.cz/fotoalbum/detsky-pokoj/ringo-detsky-pokoj-kytky.html</a:t>
            </a:r>
            <a:endParaRPr lang="cs-CZ" dirty="0">
              <a:solidFill>
                <a:srgbClr val="0070C0"/>
              </a:solidFill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374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řížka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Mřížka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265</TotalTime>
  <Words>237</Words>
  <Application>Microsoft Office PowerPoint</Application>
  <PresentationFormat>Předvádění na obrazovce (4:3)</PresentationFormat>
  <Paragraphs>82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Mřížka</vt:lpstr>
      <vt:lpstr>Prezentace aplikace PowerPoint</vt:lpstr>
      <vt:lpstr>Anotace</vt:lpstr>
      <vt:lpstr>Vocabulary unit 5</vt:lpstr>
      <vt:lpstr>Vocabulary unit 5</vt:lpstr>
      <vt:lpstr>Vocabulary unit 5</vt:lpstr>
      <vt:lpstr>Vocabulary unit 5</vt:lpstr>
      <vt:lpstr>Vocabulary unit 5</vt:lpstr>
      <vt:lpstr>Vocabulary unit 5</vt:lpstr>
      <vt:lpstr>Vocabulary unit 5</vt:lpstr>
      <vt:lpstr>   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0MGM</dc:creator>
  <cp:lastModifiedBy>0MGM</cp:lastModifiedBy>
  <cp:revision>27</cp:revision>
  <dcterms:created xsi:type="dcterms:W3CDTF">2012-09-27T12:50:30Z</dcterms:created>
  <dcterms:modified xsi:type="dcterms:W3CDTF">2012-11-29T18:04:08Z</dcterms:modified>
</cp:coreProperties>
</file>