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172" r:id="rId1"/>
  </p:sldMasterIdLst>
  <p:notesMasterIdLst>
    <p:notesMasterId r:id="rId11"/>
  </p:notesMasterIdLst>
  <p:sldIdLst>
    <p:sldId id="257" r:id="rId2"/>
    <p:sldId id="265" r:id="rId3"/>
    <p:sldId id="258" r:id="rId4"/>
    <p:sldId id="276" r:id="rId5"/>
    <p:sldId id="287" r:id="rId6"/>
    <p:sldId id="288" r:id="rId7"/>
    <p:sldId id="284" r:id="rId8"/>
    <p:sldId id="290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F1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VY_32_INOVACE_16_ČESKÝ JAZYK 2.ROČNÍK_POŘÁDEK SLOV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Téma: Pořádek slov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5BB4B29-B9AB-47ED-A579-9059ADD9CF19}">
      <dgm:prSet custT="1"/>
      <dgm:spPr/>
      <dgm:t>
        <a:bodyPr/>
        <a:lstStyle/>
        <a:p>
          <a:r>
            <a:rPr lang="cs-CZ" sz="14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 custLinFactNeighborX="417" custLinFactNeighborY="-225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VY_32_INOVACE_16_ČESKÝ JAZYK 2.ROČNÍK_POŘÁDEK SLOV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28115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Pořádek slov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28115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73" r:id="rId1"/>
    <p:sldLayoutId id="2147485174" r:id="rId2"/>
    <p:sldLayoutId id="2147485175" r:id="rId3"/>
    <p:sldLayoutId id="2147485176" r:id="rId4"/>
    <p:sldLayoutId id="2147485177" r:id="rId5"/>
    <p:sldLayoutId id="2147485178" r:id="rId6"/>
    <p:sldLayoutId id="2147485179" r:id="rId7"/>
    <p:sldLayoutId id="2147485180" r:id="rId8"/>
    <p:sldLayoutId id="2147485181" r:id="rId9"/>
    <p:sldLayoutId id="2147485182" r:id="rId10"/>
    <p:sldLayoutId id="21474851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20185689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výkladu učiva.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významu slov.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6755" y="620688"/>
            <a:ext cx="7322533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DOPLŇ  ZNAMÉNKA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5378" y="2104981"/>
            <a:ext cx="37289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Ráno vstávám do školy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5378" y="3156127"/>
            <a:ext cx="19287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Cvičíš ráda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21255" y="5229200"/>
            <a:ext cx="3219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Ať už napadne sníh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86036" y="2100818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69831" y="3130348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87960" y="5229200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5378" y="4163023"/>
            <a:ext cx="2210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Běž nakoupit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16240" y="4152575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IBMIW9I8\MP9004075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3253" y="3239012"/>
            <a:ext cx="2964052" cy="2371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5540" y="764704"/>
            <a:ext cx="482536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POŘÁDEK  SLOV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89044"/>
            <a:ext cx="843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Alík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50057" y="9405664"/>
            <a:ext cx="1002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velký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3028891"/>
            <a:ext cx="702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Pes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17241" y="8469560"/>
            <a:ext cx="8851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kluk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36632" y="1996328"/>
            <a:ext cx="963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hlídá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94450" y="1960982"/>
            <a:ext cx="974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ům.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52268" y="1925636"/>
            <a:ext cx="702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Pes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59459" y="2998858"/>
            <a:ext cx="843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Alík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55516" y="2998858"/>
            <a:ext cx="963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hlídá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52266" y="2951947"/>
            <a:ext cx="974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ům.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C:\Users\Honza\AppData\Local\Microsoft\Windows\Temporary Internet Files\Content.IE5\NQN016I7\MC9001921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266" y="3475167"/>
            <a:ext cx="2523136" cy="2909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2125540" y="764704"/>
            <a:ext cx="482536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POŘÁDEK  SLOV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1989044"/>
            <a:ext cx="1301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domácí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1560" y="3028891"/>
            <a:ext cx="1002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Jirka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11666" y="1960982"/>
            <a:ext cx="782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píše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94946" y="1989044"/>
            <a:ext cx="954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kol.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74415" y="2013355"/>
            <a:ext cx="1002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Jirka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41418" y="3018060"/>
            <a:ext cx="782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píše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55516" y="2998858"/>
            <a:ext cx="1301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domácí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52266" y="3024243"/>
            <a:ext cx="954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úkol.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Honza\AppData\Local\Microsoft\Windows\Temporary Internet Files\Content.IE5\TH656BGI\MP9003994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0999" y="3717031"/>
            <a:ext cx="2370747" cy="2370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8840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2125540" y="764704"/>
            <a:ext cx="482536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POŘÁDEK  SLOV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1989044"/>
            <a:ext cx="1281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přijede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1560" y="3028891"/>
            <a:ext cx="922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Naše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11666" y="1960982"/>
            <a:ext cx="1563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sobotu.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56001" y="1993635"/>
            <a:ext cx="1402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abička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45349" y="2013355"/>
            <a:ext cx="922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Naše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41418" y="3018060"/>
            <a:ext cx="1402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babička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319040" y="3034938"/>
            <a:ext cx="1281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přijede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52266" y="3024243"/>
            <a:ext cx="17440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sobotu.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Users\Honza\AppData\Local\Microsoft\Windows\Temporary Internet Files\Content.IE5\NWD9CXS0\MC900390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1361" y="4365104"/>
            <a:ext cx="1456639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6997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36000" y="836712"/>
            <a:ext cx="364330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TVOŘ  VĚTY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18126" y="2328555"/>
            <a:ext cx="17027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ák - úkol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49169" y="3212976"/>
            <a:ext cx="26821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aminka - oběd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49169" y="4077655"/>
            <a:ext cx="285847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amarádi - hřiště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49169" y="4869160"/>
            <a:ext cx="21980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alíř - obraz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C:\Users\Honza\AppData\Local\Microsoft\Windows\Temporary Internet Files\Content.IE5\7WKOA846\MC9002310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202869"/>
            <a:ext cx="2394642" cy="279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2293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18175" y="908719"/>
            <a:ext cx="498085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ŘEKNI  SPRÁVNĚ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66847" y="1772816"/>
            <a:ext cx="43669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Micinku kamarádku Mám.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12344" y="2951366"/>
            <a:ext cx="30364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 kočička to milá.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9477" y="4293096"/>
            <a:ext cx="46297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ebkou srst Má mourovatou.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9977" y="2296036"/>
            <a:ext cx="43669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Mám kamarádku Micinku.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9477" y="3646911"/>
            <a:ext cx="30364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Je to milá kočička.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9477" y="4885560"/>
            <a:ext cx="46297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Má mourovatou hebkou srst.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9476" y="5456213"/>
            <a:ext cx="59628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roháníme společně Nejraději myšky.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9477" y="6186371"/>
            <a:ext cx="59436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Nejraději společně proháníme myšky.</a:t>
            </a:r>
            <a:endParaRPr lang="cs-CZ" sz="28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8" name="Picture 4" descr="C:\Users\Honza\AppData\Local\Microsoft\Windows\Temporary Internet Files\Content.IE5\IBMIW9I8\MP9004482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32094"/>
            <a:ext cx="2597625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2895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3200" dirty="0">
                <a:latin typeface="+mj-lt"/>
              </a:rPr>
              <a:t>Ve výukovém materiálu byly použity  kliparty z programu MS Word 2010 od firmy </a:t>
            </a:r>
            <a:r>
              <a:rPr lang="cs-CZ" sz="3200" u="sng" dirty="0">
                <a:latin typeface="+mj-lt"/>
                <a:hlinkClick r:id="rId2"/>
              </a:rPr>
              <a:t>www.microsoft.com</a:t>
            </a:r>
            <a:r>
              <a:rPr lang="cs-CZ" sz="3200" dirty="0">
                <a:latin typeface="+mj-lt"/>
              </a:rPr>
              <a:t>. Na tento software máme zakoupenou licenci.</a:t>
            </a:r>
          </a:p>
          <a:p>
            <a:r>
              <a:rPr lang="cs-CZ" sz="3200" dirty="0">
                <a:latin typeface="+mj-lt"/>
              </a:rPr>
              <a:t>MÜHLHAUSEROVÁ, PaedDr. Hana, Mgr. Zita JANÁČKOVÁ a PhDr. Olga PŘÍBORSKÁ. </a:t>
            </a:r>
            <a:r>
              <a:rPr lang="cs-CZ" sz="3200" i="1" dirty="0">
                <a:latin typeface="+mj-lt"/>
              </a:rPr>
              <a:t>Český jazyk 2: učebnice pro 2. ročník</a:t>
            </a:r>
            <a:r>
              <a:rPr lang="cs-CZ" sz="3200" dirty="0">
                <a:latin typeface="+mj-lt"/>
              </a:rPr>
              <a:t>. Brno: Nová škola, s.r.o., 2011. Reedice 2011. ISBN 978-80-7289-246-4. </a:t>
            </a:r>
            <a:endParaRPr lang="cs-CZ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0">
      <a:dk1>
        <a:sysClr val="windowText" lastClr="000000"/>
      </a:dk1>
      <a:lt1>
        <a:sysClr val="window" lastClr="FFFFFF"/>
      </a:lt1>
      <a:dk2>
        <a:srgbClr val="B13F9A"/>
      </a:dk2>
      <a:lt2>
        <a:srgbClr val="F0D7EB"/>
      </a:lt2>
      <a:accent1>
        <a:srgbClr val="FF0000"/>
      </a:accent1>
      <a:accent2>
        <a:srgbClr val="FF0000"/>
      </a:accent2>
      <a:accent3>
        <a:srgbClr val="FF0000"/>
      </a:accent3>
      <a:accent4>
        <a:srgbClr val="FF0000"/>
      </a:accent4>
      <a:accent5>
        <a:srgbClr val="FF0000"/>
      </a:accent5>
      <a:accent6>
        <a:srgbClr val="FF0000"/>
      </a:accent6>
      <a:hlink>
        <a:srgbClr val="FFDE66"/>
      </a:hlink>
      <a:folHlink>
        <a:srgbClr val="D490C5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Nekonečno</Template>
  <TotalTime>2299</TotalTime>
  <Words>226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DOPLŇ  ZNAMÉNKA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VY_32_INOVACE_16_ČESKÝ JAZYK 2. ROČNÍK_POŘÁDEK SLOV</dc:title>
  <dc:creator>Adéla</dc:creator>
  <cp:lastModifiedBy>Honza</cp:lastModifiedBy>
  <cp:revision>315</cp:revision>
  <dcterms:created xsi:type="dcterms:W3CDTF">2011-08-12T09:27:27Z</dcterms:created>
  <dcterms:modified xsi:type="dcterms:W3CDTF">2012-11-29T17:19:21Z</dcterms:modified>
  <cp:contentStatus/>
</cp:coreProperties>
</file>