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2" r:id="rId4"/>
    <p:sldId id="263" r:id="rId5"/>
    <p:sldId id="264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VY_32_INOVACE_11_Český jazyk pro 7. ročník_Přívlastek shodný a neshodný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Přívlastek shodný a neshodný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1ACEB8A2-FA96-4310-A49B-4AF1B44C59E7}">
      <dgm:prSet/>
      <dgm:spPr/>
      <dgm:t>
        <a:bodyPr/>
        <a:lstStyle/>
        <a:p>
          <a:r>
            <a:rPr lang="cs-CZ" smtClean="0"/>
            <a:t>Vytvořeno: červenec 2012</a:t>
          </a:r>
          <a:endParaRPr lang="cs-CZ" dirty="0"/>
        </a:p>
      </dgm:t>
    </dgm:pt>
    <dgm:pt modelId="{CFD2CB7F-27BD-4A34-80E6-37045E816BE5}" type="parTrans" cxnId="{956F3975-1746-4CEC-9718-10C7638640B1}">
      <dgm:prSet/>
      <dgm:spPr/>
      <dgm:t>
        <a:bodyPr/>
        <a:lstStyle/>
        <a:p>
          <a:endParaRPr lang="cs-CZ"/>
        </a:p>
      </dgm:t>
    </dgm:pt>
    <dgm:pt modelId="{5A5FB1AA-8E7C-475F-BECD-CF887BD3B610}" type="sibTrans" cxnId="{956F3975-1746-4CEC-9718-10C7638640B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3072F2E3-B5A5-40D7-97C8-000D7D0A6B71}" type="pres">
      <dgm:prSet presAssocID="{1ACEB8A2-FA96-4310-A49B-4AF1B44C59E7}" presName="vertSpace6" presStyleLbl="node1" presStyleIdx="4" presStyleCnt="6"/>
      <dgm:spPr/>
    </dgm:pt>
    <dgm:pt modelId="{69F84D5E-DF5D-44FE-9A24-CF37EFAE778E}" type="pres">
      <dgm:prSet presAssocID="{1ACEB8A2-FA96-4310-A49B-4AF1B44C59E7}" presName="circle6" presStyleLbl="node1" presStyleIdx="5" presStyleCnt="6"/>
      <dgm:spPr/>
    </dgm:pt>
    <dgm:pt modelId="{5E4741EF-2ED2-4F2E-A0FE-B2455965129E}" type="pres">
      <dgm:prSet presAssocID="{1ACEB8A2-FA96-4310-A49B-4AF1B44C59E7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EA6D28-4F62-468B-9406-8B467B3F1783}" type="pres">
      <dgm:prSet presAssocID="{1ACEB8A2-FA96-4310-A49B-4AF1B44C59E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6B92D18-0C0B-4351-9D16-2767A37541B7}" type="presOf" srcId="{1ACEB8A2-FA96-4310-A49B-4AF1B44C59E7}" destId="{5E4741EF-2ED2-4F2E-A0FE-B2455965129E}" srcOrd="0" destOrd="0" presId="urn:microsoft.com/office/officeart/2005/8/layout/target3"/>
    <dgm:cxn modelId="{75E16874-5728-48AB-8473-530682D33F5E}" type="presOf" srcId="{1ACEB8A2-FA96-4310-A49B-4AF1B44C59E7}" destId="{8AEA6D28-4F62-468B-9406-8B467B3F17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956F3975-1746-4CEC-9718-10C7638640B1}" srcId="{757F3AB3-0718-4624-B441-E567A8F0AB56}" destId="{1ACEB8A2-FA96-4310-A49B-4AF1B44C59E7}" srcOrd="5" destOrd="0" parTransId="{CFD2CB7F-27BD-4A34-80E6-37045E816BE5}" sibTransId="{5A5FB1AA-8E7C-475F-BECD-CF887BD3B610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E97A1BB2-D76A-44ED-9B3A-B9589E63C6C8}" type="presParOf" srcId="{333A1088-737F-45CB-B68E-254E46348037}" destId="{3072F2E3-B5A5-40D7-97C8-000D7D0A6B71}" srcOrd="15" destOrd="0" presId="urn:microsoft.com/office/officeart/2005/8/layout/target3"/>
    <dgm:cxn modelId="{FB356279-6224-4CCF-A172-CF3E3B3DA63A}" type="presParOf" srcId="{333A1088-737F-45CB-B68E-254E46348037}" destId="{69F84D5E-DF5D-44FE-9A24-CF37EFAE778E}" srcOrd="16" destOrd="0" presId="urn:microsoft.com/office/officeart/2005/8/layout/target3"/>
    <dgm:cxn modelId="{B8A2E820-88A7-478E-B7E9-ECC22DC7A10C}" type="presParOf" srcId="{333A1088-737F-45CB-B68E-254E46348037}" destId="{5E4741EF-2ED2-4F2E-A0FE-B2455965129E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19592B87-5531-4960-964D-3CF3BCCB3355}" type="presParOf" srcId="{333A1088-737F-45CB-B68E-254E46348037}" destId="{8AEA6D28-4F62-468B-9406-8B467B3F178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Eva Sixtová</a:t>
          </a:r>
          <a:endParaRPr lang="cs-CZ" sz="12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VY_32_INOVACE_11_Český jazyk pro 7. ročník_Přívlastek shodný a neshodný</a:t>
          </a:r>
          <a:endParaRPr lang="cs-CZ" sz="12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Téma: Přívlastek shodný a neshodný</a:t>
          </a:r>
          <a:endParaRPr lang="cs-CZ" sz="12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CZ.1.07/1.4.00/21.1921</a:t>
          </a:r>
          <a:endParaRPr lang="cs-CZ" sz="1200" kern="1200" dirty="0"/>
        </a:p>
      </dsp:txBody>
      <dsp:txXfrm>
        <a:off x="1371039" y="1371039"/>
        <a:ext cx="5253696" cy="342760"/>
      </dsp:txXfrm>
    </dsp:sp>
    <dsp:sp modelId="{69F84D5E-DF5D-44FE-9A24-CF37EFAE778E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E4741EF-2ED2-4F2E-A0FE-B2455965129E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Vytvořeno: červenec 2012</a:t>
          </a:r>
          <a:endParaRPr lang="cs-CZ" sz="12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87895851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Výukový materiál je určen pro žáky 7. ročníku. </a:t>
            </a:r>
          </a:p>
          <a:p>
            <a:pPr>
              <a:buNone/>
            </a:pPr>
            <a:r>
              <a:rPr lang="cs-CZ" dirty="0" smtClean="0"/>
              <a:t>	Vhodný pro využití interaktivní tabule.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Prezentace slouží k zopakování pojmů - přívlastek shodný a neshodný. Součástí jsou i jednotlivé příklady.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204864"/>
            <a:ext cx="7408333" cy="3921299"/>
          </a:xfrm>
        </p:spPr>
        <p:txBody>
          <a:bodyPr>
            <a:norm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atří mezi </a:t>
            </a:r>
            <a:r>
              <a:rPr lang="cs-CZ" sz="2800" b="1" dirty="0" smtClean="0">
                <a:solidFill>
                  <a:srgbClr val="C00000"/>
                </a:solidFill>
              </a:rPr>
              <a:t>rozvíjející větné členy</a:t>
            </a:r>
          </a:p>
          <a:p>
            <a:r>
              <a:rPr lang="cs-CZ" sz="2800" dirty="0"/>
              <a:t>j</a:t>
            </a:r>
            <a:r>
              <a:rPr lang="cs-CZ" sz="2800" dirty="0" smtClean="0"/>
              <a:t>e </a:t>
            </a:r>
            <a:r>
              <a:rPr lang="cs-CZ" sz="2800" b="1" dirty="0" smtClean="0">
                <a:solidFill>
                  <a:srgbClr val="C00000"/>
                </a:solidFill>
              </a:rPr>
              <a:t>závislý na podstatném jméně </a:t>
            </a:r>
            <a:r>
              <a:rPr lang="cs-CZ" sz="2800" dirty="0" smtClean="0"/>
              <a:t>(oproti </a:t>
            </a:r>
            <a:r>
              <a:rPr lang="cs-CZ" sz="2800" dirty="0" err="1" smtClean="0"/>
              <a:t>Pt</a:t>
            </a:r>
            <a:r>
              <a:rPr lang="cs-CZ" sz="2800" dirty="0" smtClean="0"/>
              <a:t>, </a:t>
            </a:r>
            <a:r>
              <a:rPr lang="cs-CZ" sz="2800" dirty="0" err="1" smtClean="0"/>
              <a:t>Pu</a:t>
            </a:r>
            <a:r>
              <a:rPr lang="cs-CZ" sz="2800" dirty="0" smtClean="0"/>
              <a:t>)</a:t>
            </a:r>
          </a:p>
          <a:p>
            <a:pPr lvl="1"/>
            <a:r>
              <a:rPr lang="cs-CZ" sz="2800" b="1" dirty="0" smtClean="0">
                <a:solidFill>
                  <a:srgbClr val="C00000"/>
                </a:solidFill>
              </a:rPr>
              <a:t>rozvíjí</a:t>
            </a:r>
            <a:r>
              <a:rPr lang="cs-CZ" sz="2800" dirty="0" smtClean="0"/>
              <a:t> – blíže určuje význam podstatného jména</a:t>
            </a:r>
          </a:p>
          <a:p>
            <a:r>
              <a:rPr lang="cs-CZ" sz="2800" dirty="0"/>
              <a:t>p</a:t>
            </a:r>
            <a:r>
              <a:rPr lang="cs-CZ" sz="2800" dirty="0" smtClean="0"/>
              <a:t>táme se na něho: </a:t>
            </a:r>
            <a:r>
              <a:rPr lang="cs-CZ" sz="2800" b="1" i="1" dirty="0" smtClean="0">
                <a:solidFill>
                  <a:srgbClr val="C00000"/>
                </a:solidFill>
              </a:rPr>
              <a:t>Jaký? Který? Čí?</a:t>
            </a:r>
          </a:p>
          <a:p>
            <a:r>
              <a:rPr lang="cs-CZ" sz="2800" dirty="0">
                <a:solidFill>
                  <a:schemeClr val="tx1"/>
                </a:solidFill>
              </a:rPr>
              <a:t>o</a:t>
            </a:r>
            <a:r>
              <a:rPr lang="cs-CZ" sz="2800" dirty="0" smtClean="0">
                <a:solidFill>
                  <a:schemeClr val="tx1"/>
                </a:solidFill>
              </a:rPr>
              <a:t>značujeme ho </a:t>
            </a:r>
            <a:r>
              <a:rPr lang="cs-CZ" sz="2800" b="1" dirty="0" err="1" smtClean="0">
                <a:solidFill>
                  <a:srgbClr val="C00000"/>
                </a:solidFill>
              </a:rPr>
              <a:t>Pk</a:t>
            </a:r>
            <a:endParaRPr lang="cs-CZ" sz="2800" b="1" dirty="0" smtClean="0">
              <a:solidFill>
                <a:srgbClr val="C00000"/>
              </a:solidFill>
            </a:endParaRPr>
          </a:p>
          <a:p>
            <a:endParaRPr lang="cs-CZ" sz="2800" b="1" i="1" dirty="0" smtClean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Přívlastek</a:t>
            </a:r>
            <a:endParaRPr lang="cs-CZ" dirty="0"/>
          </a:p>
        </p:txBody>
      </p:sp>
      <p:pic>
        <p:nvPicPr>
          <p:cNvPr id="3074" name="Picture 2" descr="C:\Users\Marcela\AppData\Local\Microsoft\Windows\Temporary Internet Files\Content.IE5\W9414FBF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37112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04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980728"/>
            <a:ext cx="7408333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Dělíme ho na: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lvl="1"/>
            <a:r>
              <a:rPr lang="cs-CZ" sz="3200" b="1" dirty="0" smtClean="0">
                <a:solidFill>
                  <a:srgbClr val="C00000"/>
                </a:solidFill>
              </a:rPr>
              <a:t>PŘÍVLASTEK SHODNÝ – </a:t>
            </a:r>
            <a:r>
              <a:rPr lang="cs-CZ" sz="3200" b="1" dirty="0" err="1" smtClean="0">
                <a:solidFill>
                  <a:srgbClr val="C00000"/>
                </a:solidFill>
              </a:rPr>
              <a:t>PkS</a:t>
            </a:r>
            <a:endParaRPr lang="cs-CZ" sz="3200" b="1" dirty="0" smtClean="0">
              <a:solidFill>
                <a:srgbClr val="C00000"/>
              </a:solidFill>
            </a:endParaRPr>
          </a:p>
          <a:p>
            <a:pPr lvl="2"/>
            <a:r>
              <a:rPr lang="cs-CZ" sz="2800" dirty="0"/>
              <a:t>s</a:t>
            </a:r>
            <a:r>
              <a:rPr lang="cs-CZ" sz="2800" dirty="0" smtClean="0"/>
              <a:t>e svým řídícím jménem se shoduje v rodě, čísle, pádě a životnosti</a:t>
            </a:r>
          </a:p>
          <a:p>
            <a:pPr lvl="2"/>
            <a:r>
              <a:rPr lang="cs-CZ" sz="2800" dirty="0"/>
              <a:t>s</a:t>
            </a:r>
            <a:r>
              <a:rPr lang="cs-CZ" sz="2800" dirty="0" smtClean="0"/>
              <a:t>tojí před jménem</a:t>
            </a:r>
          </a:p>
          <a:p>
            <a:pPr lvl="2"/>
            <a:r>
              <a:rPr lang="cs-CZ" sz="2800" dirty="0"/>
              <a:t>n</a:t>
            </a:r>
            <a:r>
              <a:rPr lang="cs-CZ" sz="2800" dirty="0" smtClean="0"/>
              <a:t>apř. </a:t>
            </a:r>
            <a:r>
              <a:rPr lang="cs-CZ" sz="2800" b="1" i="1" u="sng" dirty="0" smtClean="0">
                <a:solidFill>
                  <a:srgbClr val="C00000"/>
                </a:solidFill>
              </a:rPr>
              <a:t>malý</a:t>
            </a:r>
            <a:r>
              <a:rPr lang="cs-CZ" sz="2800" b="1" i="1" dirty="0" smtClean="0"/>
              <a:t> pes</a:t>
            </a:r>
            <a:endParaRPr lang="cs-CZ" sz="2800" b="1" i="1" dirty="0"/>
          </a:p>
          <a:p>
            <a:pPr lvl="1"/>
            <a:endParaRPr lang="cs-CZ" sz="2800" dirty="0" smtClean="0"/>
          </a:p>
          <a:p>
            <a:pPr lvl="1"/>
            <a:endParaRPr lang="cs-CZ" sz="2800" dirty="0"/>
          </a:p>
        </p:txBody>
      </p:sp>
      <p:pic>
        <p:nvPicPr>
          <p:cNvPr id="1026" name="Picture 2" descr="C:\Users\Marcela\AppData\Local\Microsoft\Windows\Temporary Internet Files\Content.IE5\NL4Y3GT5\MC9003971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149080"/>
            <a:ext cx="1385532" cy="143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22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1"/>
            <a:r>
              <a:rPr lang="cs-CZ" sz="3200" b="1" dirty="0">
                <a:solidFill>
                  <a:srgbClr val="C00000"/>
                </a:solidFill>
              </a:rPr>
              <a:t>PŘÍVLASTEK NESHODNÝ - </a:t>
            </a:r>
            <a:r>
              <a:rPr lang="cs-CZ" sz="3200" b="1" dirty="0" err="1">
                <a:solidFill>
                  <a:srgbClr val="C00000"/>
                </a:solidFill>
              </a:rPr>
              <a:t>PkN</a:t>
            </a:r>
            <a:endParaRPr lang="cs-CZ" sz="3200" b="1" dirty="0">
              <a:solidFill>
                <a:srgbClr val="C00000"/>
              </a:solidFill>
            </a:endParaRPr>
          </a:p>
          <a:p>
            <a:pPr lvl="1"/>
            <a:r>
              <a:rPr lang="cs-CZ" sz="2800" dirty="0"/>
              <a:t>n</a:t>
            </a:r>
            <a:r>
              <a:rPr lang="cs-CZ" sz="2800" dirty="0" smtClean="0"/>
              <a:t>eshoduje se v některé z mluvnických kategorií</a:t>
            </a:r>
          </a:p>
          <a:p>
            <a:pPr lvl="1"/>
            <a:r>
              <a:rPr lang="cs-CZ" sz="2800" dirty="0"/>
              <a:t>s</a:t>
            </a:r>
            <a:r>
              <a:rPr lang="cs-CZ" sz="2800" dirty="0" smtClean="0"/>
              <a:t>tojí za jménem</a:t>
            </a:r>
          </a:p>
          <a:p>
            <a:pPr lvl="1"/>
            <a:r>
              <a:rPr lang="cs-CZ" sz="2800" dirty="0"/>
              <a:t>n</a:t>
            </a:r>
            <a:r>
              <a:rPr lang="cs-CZ" sz="2800" dirty="0" smtClean="0"/>
              <a:t>apř. </a:t>
            </a:r>
            <a:r>
              <a:rPr lang="cs-CZ" sz="2800" b="1" i="1" dirty="0" smtClean="0"/>
              <a:t>člověk </a:t>
            </a:r>
            <a:r>
              <a:rPr lang="cs-CZ" sz="2800" b="1" i="1" u="sng" dirty="0" smtClean="0">
                <a:solidFill>
                  <a:srgbClr val="C00000"/>
                </a:solidFill>
              </a:rPr>
              <a:t>z města</a:t>
            </a:r>
            <a:endParaRPr lang="cs-CZ" sz="2800" b="1" i="1" u="sng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Marcela\AppData\Local\Microsoft\Windows\Temporary Internet Files\Content.IE5\AFZHS9L4\MP9003875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437112"/>
            <a:ext cx="1828800" cy="130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426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59" y="2675467"/>
            <a:ext cx="8064897" cy="34506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3200" dirty="0" smtClean="0"/>
              <a:t>Na stromě visela </a:t>
            </a:r>
            <a:r>
              <a:rPr lang="cs-CZ" sz="3200" u="sng" dirty="0" smtClean="0"/>
              <a:t>budka </a:t>
            </a:r>
            <a:r>
              <a:rPr lang="cs-CZ" sz="3200" b="1" u="sng" dirty="0" smtClean="0">
                <a:solidFill>
                  <a:srgbClr val="00B050"/>
                </a:solidFill>
              </a:rPr>
              <a:t>pro ptáky</a:t>
            </a:r>
            <a:r>
              <a:rPr lang="cs-CZ" sz="3200" dirty="0"/>
              <a:t> </a:t>
            </a:r>
            <a:r>
              <a:rPr lang="cs-CZ" sz="3200" dirty="0" smtClean="0"/>
              <a:t>(</a:t>
            </a:r>
            <a:r>
              <a:rPr lang="cs-CZ" sz="3200" dirty="0" err="1" smtClean="0"/>
              <a:t>PkN</a:t>
            </a:r>
            <a:r>
              <a:rPr lang="cs-CZ" sz="3200" dirty="0" smtClean="0"/>
              <a:t>).</a:t>
            </a:r>
          </a:p>
          <a:p>
            <a:pPr>
              <a:lnSpc>
                <a:spcPct val="150000"/>
              </a:lnSpc>
              <a:buNone/>
            </a:pPr>
            <a:r>
              <a:rPr lang="cs-CZ" sz="3200" dirty="0" smtClean="0"/>
              <a:t>Napsal jsem dopis </a:t>
            </a:r>
            <a:r>
              <a:rPr lang="cs-CZ" sz="3200" b="1" u="sng" dirty="0" smtClean="0">
                <a:solidFill>
                  <a:srgbClr val="00B050"/>
                </a:solidFill>
              </a:rPr>
              <a:t>nejlepšímu</a:t>
            </a:r>
            <a:r>
              <a:rPr lang="cs-CZ" sz="3200" dirty="0" smtClean="0"/>
              <a:t> (</a:t>
            </a:r>
            <a:r>
              <a:rPr lang="cs-CZ" sz="3200" dirty="0" err="1" smtClean="0"/>
              <a:t>PkS</a:t>
            </a:r>
            <a:r>
              <a:rPr lang="cs-CZ" sz="3200" dirty="0" smtClean="0"/>
              <a:t>) </a:t>
            </a:r>
            <a:r>
              <a:rPr lang="cs-CZ" sz="3200" u="sng" dirty="0" smtClean="0"/>
              <a:t>příteli</a:t>
            </a:r>
            <a:r>
              <a:rPr lang="cs-CZ" sz="3200" dirty="0" smtClean="0"/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cs-CZ" sz="3200" dirty="0" smtClean="0"/>
              <a:t>Okolo nás je </a:t>
            </a:r>
            <a:r>
              <a:rPr lang="cs-CZ" sz="3200" u="sng" dirty="0" smtClean="0"/>
              <a:t>krajina </a:t>
            </a:r>
            <a:r>
              <a:rPr lang="cs-CZ" sz="3200" b="1" u="sng" dirty="0" smtClean="0">
                <a:solidFill>
                  <a:srgbClr val="00B050"/>
                </a:solidFill>
              </a:rPr>
              <a:t>v rovině</a:t>
            </a:r>
            <a:r>
              <a:rPr lang="cs-CZ" sz="3200" b="1" dirty="0" smtClean="0">
                <a:solidFill>
                  <a:srgbClr val="00B050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(</a:t>
            </a:r>
            <a:r>
              <a:rPr lang="cs-CZ" sz="3200" dirty="0" err="1" smtClean="0">
                <a:solidFill>
                  <a:schemeClr val="tx1"/>
                </a:solidFill>
              </a:rPr>
              <a:t>PkN</a:t>
            </a:r>
            <a:r>
              <a:rPr lang="cs-CZ" sz="3200" dirty="0" smtClean="0">
                <a:solidFill>
                  <a:schemeClr val="tx1"/>
                </a:solidFill>
              </a:rPr>
              <a:t>).</a:t>
            </a:r>
          </a:p>
          <a:p>
            <a:pPr>
              <a:lnSpc>
                <a:spcPct val="150000"/>
              </a:lnSpc>
              <a:buNone/>
            </a:pPr>
            <a:r>
              <a:rPr lang="cs-CZ" sz="3200" dirty="0" smtClean="0"/>
              <a:t>Turisté navštívili </a:t>
            </a:r>
            <a:r>
              <a:rPr lang="cs-CZ" sz="3200" b="1" u="sng" dirty="0" smtClean="0">
                <a:solidFill>
                  <a:srgbClr val="00B050"/>
                </a:solidFill>
              </a:rPr>
              <a:t>historickou</a:t>
            </a:r>
            <a:r>
              <a:rPr lang="cs-CZ" sz="3200" dirty="0" smtClean="0"/>
              <a:t> (</a:t>
            </a:r>
            <a:r>
              <a:rPr lang="cs-CZ" sz="3200" dirty="0" err="1" smtClean="0"/>
              <a:t>PkS</a:t>
            </a:r>
            <a:r>
              <a:rPr lang="cs-CZ" sz="3200" dirty="0" smtClean="0"/>
              <a:t>) </a:t>
            </a:r>
            <a:r>
              <a:rPr lang="cs-CZ" sz="3200" u="sng" dirty="0" smtClean="0"/>
              <a:t>část města</a:t>
            </a:r>
            <a:r>
              <a:rPr lang="cs-CZ" sz="3200" dirty="0" smtClean="0"/>
              <a:t>. 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Příklady přívlastků ve větách.</a:t>
            </a:r>
            <a:endParaRPr lang="cs-CZ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	Ve výukovém materiálu byly použity kliparty </a:t>
            </a:r>
            <a:endParaRPr lang="cs-CZ" dirty="0" smtClean="0"/>
          </a:p>
          <a:p>
            <a:pPr>
              <a:buNone/>
            </a:pPr>
            <a:r>
              <a:rPr lang="cs-CZ"/>
              <a:t>	</a:t>
            </a:r>
            <a:r>
              <a:rPr lang="cs-CZ" smtClean="0"/>
              <a:t>z </a:t>
            </a:r>
            <a:r>
              <a:rPr lang="cs-CZ" dirty="0"/>
              <a:t>programu MS Word 2010 od firmy </a:t>
            </a:r>
            <a:r>
              <a:rPr lang="cs-CZ" dirty="0">
                <a:hlinkClick r:id="rId2"/>
              </a:rPr>
              <a:t>www.microsoft.com</a:t>
            </a:r>
            <a:r>
              <a:rPr lang="cs-CZ" dirty="0"/>
              <a:t> . </a:t>
            </a:r>
          </a:p>
          <a:p>
            <a:pPr>
              <a:buNone/>
            </a:pPr>
            <a:r>
              <a:rPr lang="cs-CZ" dirty="0"/>
              <a:t>	Na tento software máme zakoupenou licenci. </a:t>
            </a:r>
          </a:p>
          <a:p>
            <a:endParaRPr lang="cs-CZ" dirty="0"/>
          </a:p>
          <a:p>
            <a:endParaRPr lang="cs-CZ" dirty="0"/>
          </a:p>
          <a:p>
            <a:pPr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688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413</TotalTime>
  <Words>171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Prezentace aplikace PowerPoint</vt:lpstr>
      <vt:lpstr>Anotace</vt:lpstr>
      <vt:lpstr>Přívlastek</vt:lpstr>
      <vt:lpstr>Prezentace aplikace PowerPoint</vt:lpstr>
      <vt:lpstr>Prezentace aplikace PowerPoint</vt:lpstr>
      <vt:lpstr>Příklady přívlastků ve větách.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Marcela</cp:lastModifiedBy>
  <cp:revision>64</cp:revision>
  <dcterms:created xsi:type="dcterms:W3CDTF">2011-06-20T10:40:08Z</dcterms:created>
  <dcterms:modified xsi:type="dcterms:W3CDTF">2012-11-18T12:36:13Z</dcterms:modified>
</cp:coreProperties>
</file>