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1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>
        <p:scale>
          <a:sx n="114" d="100"/>
          <a:sy n="114" d="100"/>
        </p:scale>
        <p:origin x="-155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46D5A36-BA2A-44F3-8DEA-41F1CBDA4A30}" type="datetimeFigureOut">
              <a:rPr lang="cs-CZ"/>
              <a:pPr>
                <a:defRPr/>
              </a:pPr>
              <a:t>18.12.2011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3C702DD-EE26-4B09-9D4D-0480935012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29011-7FF3-4F73-A007-A34785E8A0CA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BAD413-6412-4B6C-8B51-1C953C8368F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A6ACCE-E912-40D5-8B73-D1A8A406A089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8FC9A-004C-48C7-9525-4D8939E64EB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1EDBD-7F5F-4A30-B3D2-28A4A491CE76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3A94A6-412B-4B66-8018-50DFD9F7F83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E93129-CA76-4D3F-8764-4BF2A0455D03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BF041C-6F8D-4DFF-88A3-574712ECF4F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CB8C57-5409-4E7A-8B5D-07A0F97F6416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6DC7E1-21A9-44E2-8125-5FBDB319E930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925E1B-491C-4459-B95D-53A3104540F9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4334AD-2ACC-4C86-BBB5-00E541ABDEC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5275CA-99FE-4CFE-84BD-7EA96C08D8CA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DE01F5-AB20-42BE-B689-6C542621B42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8FCB41-FE58-4D9B-8494-D3E909A2C476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5C4150-F918-40B1-B3CB-EC84CD7A54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D07691-C9BA-4779-AED1-D5FFD0ADA628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5468B8CA-10EB-4994-BB4B-01F932CC2D1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F3B023-87C5-4700-9314-D7DC4FC7DF87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100E1-54B7-419C-9AD8-9F2EB60C4D5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9B8E20-5C32-43C1-BF84-128F4606A88D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82278B-909B-4D32-AF6E-8B6FE8BBB8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25AFFF76-49DD-4AAB-9419-ECDE7FC80288}" type="datetime1">
              <a:rPr lang="cs-CZ" smtClean="0"/>
              <a:pPr>
                <a:defRPr/>
              </a:pPr>
              <a:t>18.12.2011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48FBD227-D653-4D65-A829-01F699DAF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9.xml"/><Relationship Id="rId3" Type="http://schemas.openxmlformats.org/officeDocument/2006/relationships/slide" Target="slide15.xml"/><Relationship Id="rId21" Type="http://schemas.openxmlformats.org/officeDocument/2006/relationships/slide" Target="slide24.xml"/><Relationship Id="rId7" Type="http://schemas.openxmlformats.org/officeDocument/2006/relationships/slide" Target="slide8.xml"/><Relationship Id="rId12" Type="http://schemas.openxmlformats.org/officeDocument/2006/relationships/slide" Target="slide22.xml"/><Relationship Id="rId17" Type="http://schemas.openxmlformats.org/officeDocument/2006/relationships/slide" Target="slide18.xml"/><Relationship Id="rId25" Type="http://schemas.openxmlformats.org/officeDocument/2006/relationships/slide" Target="slide28.xml"/><Relationship Id="rId2" Type="http://schemas.openxmlformats.org/officeDocument/2006/relationships/slide" Target="slide5.xml"/><Relationship Id="rId16" Type="http://schemas.openxmlformats.org/officeDocument/2006/relationships/slide" Target="slide11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21.xml"/><Relationship Id="rId24" Type="http://schemas.openxmlformats.org/officeDocument/2006/relationships/slide" Target="slide27.xml"/><Relationship Id="rId5" Type="http://schemas.openxmlformats.org/officeDocument/2006/relationships/slide" Target="slide10.xml"/><Relationship Id="rId15" Type="http://schemas.openxmlformats.org/officeDocument/2006/relationships/slide" Target="slide14.xml"/><Relationship Id="rId23" Type="http://schemas.openxmlformats.org/officeDocument/2006/relationships/slide" Target="slide26.xml"/><Relationship Id="rId10" Type="http://schemas.openxmlformats.org/officeDocument/2006/relationships/slide" Target="slide20.xml"/><Relationship Id="rId19" Type="http://schemas.openxmlformats.org/officeDocument/2006/relationships/slide" Target="slide17.xml"/><Relationship Id="rId4" Type="http://schemas.openxmlformats.org/officeDocument/2006/relationships/slide" Target="slide16.xml"/><Relationship Id="rId9" Type="http://schemas.openxmlformats.org/officeDocument/2006/relationships/slide" Target="slide6.xml"/><Relationship Id="rId14" Type="http://schemas.openxmlformats.org/officeDocument/2006/relationships/slide" Target="slide13.xml"/><Relationship Id="rId22" Type="http://schemas.openxmlformats.org/officeDocument/2006/relationships/slide" Target="slide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33400" y="2564904"/>
            <a:ext cx="7851648" cy="635496"/>
          </a:xfrm>
        </p:spPr>
        <p:txBody>
          <a:bodyPr/>
          <a:lstStyle/>
          <a:p>
            <a:pPr algn="ctr" hangingPunct="0"/>
            <a:r>
              <a:rPr lang="cs-CZ" sz="3200" dirty="0" smtClean="0"/>
              <a:t>VY_32_INOVACE_16/XI.SADA</a:t>
            </a:r>
            <a:endParaRPr lang="cs-CZ" sz="3200" dirty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323528" y="476672"/>
            <a:ext cx="85689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mtClean="0"/>
              <a:t>Název školy: ZŠ Varnsdorf, Edisonova 2821, okres Děčín, příspěvková organizace</a:t>
            </a:r>
            <a:endParaRPr lang="cs-CZ" dirty="0" smtClean="0"/>
          </a:p>
          <a:p>
            <a:endParaRPr lang="cs-CZ" b="1" dirty="0" smtClean="0"/>
          </a:p>
          <a:p>
            <a:r>
              <a:rPr lang="x-none" smtClean="0"/>
              <a:t>Jazyk a jazyková komunikace, Český jazyk, </a:t>
            </a:r>
            <a:r>
              <a:rPr lang="cs-CZ" dirty="0" smtClean="0"/>
              <a:t>Slovotvorné způsoby</a:t>
            </a:r>
            <a:endParaRPr lang="cs-CZ" b="1" dirty="0" smtClean="0"/>
          </a:p>
          <a:p>
            <a:endParaRPr lang="cs-CZ" b="1" dirty="0" smtClean="0"/>
          </a:p>
          <a:p>
            <a:r>
              <a:rPr lang="x-none" smtClean="0"/>
              <a:t>Autor: Mgr. Jana Koukalová</a:t>
            </a:r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3717032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x-none" b="1" smtClean="0"/>
              <a:t>Anotace:</a:t>
            </a:r>
            <a:r>
              <a:rPr lang="x-none" smtClean="0"/>
              <a:t> </a:t>
            </a:r>
            <a:r>
              <a:rPr lang="cs-CZ" dirty="0" smtClean="0"/>
              <a:t>Prezentace</a:t>
            </a:r>
            <a:r>
              <a:rPr lang="x-none" smtClean="0"/>
              <a:t> slouží </a:t>
            </a:r>
            <a:r>
              <a:rPr lang="cs-CZ" dirty="0" smtClean="0"/>
              <a:t>k procvičení učiva</a:t>
            </a:r>
            <a:r>
              <a:rPr lang="x-none" smtClean="0"/>
              <a:t> 7. ročníku </a:t>
            </a:r>
            <a:r>
              <a:rPr lang="cs-CZ" dirty="0" smtClean="0"/>
              <a:t>o slovotvorných způsobech.</a:t>
            </a:r>
            <a:r>
              <a:rPr lang="x-none" smtClean="0"/>
              <a:t> </a:t>
            </a:r>
            <a:r>
              <a:rPr lang="cs-CZ" dirty="0" smtClean="0"/>
              <a:t>J</a:t>
            </a:r>
            <a:r>
              <a:rPr lang="x-none" smtClean="0"/>
              <a:t>e určen</a:t>
            </a:r>
            <a:r>
              <a:rPr lang="cs-CZ" dirty="0" smtClean="0"/>
              <a:t>a</a:t>
            </a:r>
            <a:r>
              <a:rPr lang="x-none" smtClean="0"/>
              <a:t> pro práci na PC.</a:t>
            </a:r>
            <a:endParaRPr lang="cs-CZ" dirty="0" smtClean="0"/>
          </a:p>
          <a:p>
            <a:pPr hangingPunct="0"/>
            <a:endParaRPr lang="cs-CZ" b="1" dirty="0" smtClean="0"/>
          </a:p>
          <a:p>
            <a:pPr hangingPunct="0"/>
            <a:r>
              <a:rPr lang="x-none" smtClean="0"/>
              <a:t>Období: září–prosinec 2011</a:t>
            </a:r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Vyber číslo</a:t>
            </a:r>
            <a:endParaRPr lang="cs-CZ" dirty="0"/>
          </a:p>
        </p:txBody>
      </p:sp>
      <p:sp>
        <p:nvSpPr>
          <p:cNvPr id="12" name="Zaoblený obdélník 11">
            <a:hlinkClick r:id="rId2" action="ppaction://hlinksldjump"/>
          </p:cNvPr>
          <p:cNvSpPr/>
          <p:nvPr/>
        </p:nvSpPr>
        <p:spPr>
          <a:xfrm>
            <a:off x="539552" y="206084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Zaoblený obdélník 30">
            <a:hlinkClick r:id="rId3" action="ppaction://hlinksldjump"/>
          </p:cNvPr>
          <p:cNvSpPr/>
          <p:nvPr/>
        </p:nvSpPr>
        <p:spPr>
          <a:xfrm>
            <a:off x="6300192" y="278092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Zaoblený obdélník 31">
            <a:hlinkClick r:id="rId4" action="ppaction://hlinksldjump"/>
          </p:cNvPr>
          <p:cNvSpPr/>
          <p:nvPr/>
        </p:nvSpPr>
        <p:spPr>
          <a:xfrm>
            <a:off x="7740352" y="278092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Zaoblený obdélník 32">
            <a:hlinkClick r:id="rId5" action="ppaction://hlinksldjump"/>
          </p:cNvPr>
          <p:cNvSpPr/>
          <p:nvPr/>
        </p:nvSpPr>
        <p:spPr>
          <a:xfrm>
            <a:off x="7740352" y="206084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Zaoblený obdélník 33">
            <a:hlinkClick r:id="rId6" action="ppaction://hlinksldjump"/>
          </p:cNvPr>
          <p:cNvSpPr/>
          <p:nvPr/>
        </p:nvSpPr>
        <p:spPr>
          <a:xfrm>
            <a:off x="6300192" y="206084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Zaoblený obdélník 34">
            <a:hlinkClick r:id="rId7" action="ppaction://hlinksldjump"/>
          </p:cNvPr>
          <p:cNvSpPr/>
          <p:nvPr/>
        </p:nvSpPr>
        <p:spPr>
          <a:xfrm>
            <a:off x="4860032" y="206084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Zaoblený obdélník 35">
            <a:hlinkClick r:id="rId8" action="ppaction://hlinksldjump"/>
          </p:cNvPr>
          <p:cNvSpPr/>
          <p:nvPr/>
        </p:nvSpPr>
        <p:spPr>
          <a:xfrm>
            <a:off x="3419872" y="206084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Zaoblený obdélník 36">
            <a:hlinkClick r:id="rId9" action="ppaction://hlinksldjump"/>
          </p:cNvPr>
          <p:cNvSpPr/>
          <p:nvPr/>
        </p:nvSpPr>
        <p:spPr>
          <a:xfrm>
            <a:off x="1979712" y="206084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Zaoblený obdélník 37">
            <a:hlinkClick r:id="rId10" action="ppaction://hlinksldjump"/>
          </p:cNvPr>
          <p:cNvSpPr/>
          <p:nvPr/>
        </p:nvSpPr>
        <p:spPr>
          <a:xfrm>
            <a:off x="4860032" y="350100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Zaoblený obdélník 38">
            <a:hlinkClick r:id="rId11" action="ppaction://hlinksldjump"/>
          </p:cNvPr>
          <p:cNvSpPr/>
          <p:nvPr/>
        </p:nvSpPr>
        <p:spPr>
          <a:xfrm>
            <a:off x="6300192" y="350100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17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Zaoblený obdélník 39">
            <a:hlinkClick r:id="rId12" action="ppaction://hlinksldjump"/>
          </p:cNvPr>
          <p:cNvSpPr/>
          <p:nvPr/>
        </p:nvSpPr>
        <p:spPr>
          <a:xfrm>
            <a:off x="7740352" y="350100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18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Zaoblený obdélník 40">
            <a:hlinkClick r:id="rId13" action="ppaction://hlinksldjump"/>
          </p:cNvPr>
          <p:cNvSpPr/>
          <p:nvPr/>
        </p:nvSpPr>
        <p:spPr>
          <a:xfrm>
            <a:off x="1979712" y="278092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Zaoblený obdélník 41">
            <a:hlinkClick r:id="rId14" action="ppaction://hlinksldjump"/>
          </p:cNvPr>
          <p:cNvSpPr/>
          <p:nvPr/>
        </p:nvSpPr>
        <p:spPr>
          <a:xfrm>
            <a:off x="3419872" y="278092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Zaoblený obdélník 42">
            <a:hlinkClick r:id="rId15" action="ppaction://hlinksldjump"/>
          </p:cNvPr>
          <p:cNvSpPr/>
          <p:nvPr/>
        </p:nvSpPr>
        <p:spPr>
          <a:xfrm>
            <a:off x="4860032" y="278092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Zaoblený obdélník 43">
            <a:hlinkClick r:id="rId16" action="ppaction://hlinksldjump"/>
          </p:cNvPr>
          <p:cNvSpPr/>
          <p:nvPr/>
        </p:nvSpPr>
        <p:spPr>
          <a:xfrm>
            <a:off x="539552" y="278092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Zaoblený obdélník 44">
            <a:hlinkClick r:id="rId17" action="ppaction://hlinksldjump"/>
          </p:cNvPr>
          <p:cNvSpPr/>
          <p:nvPr/>
        </p:nvSpPr>
        <p:spPr>
          <a:xfrm>
            <a:off x="1979712" y="350100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Zaoblený obdélník 45">
            <a:hlinkClick r:id="rId18" action="ppaction://hlinksldjump"/>
          </p:cNvPr>
          <p:cNvSpPr/>
          <p:nvPr/>
        </p:nvSpPr>
        <p:spPr>
          <a:xfrm>
            <a:off x="3419872" y="350100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Zaoblený obdélník 46">
            <a:hlinkClick r:id="rId19" action="ppaction://hlinksldjump"/>
          </p:cNvPr>
          <p:cNvSpPr/>
          <p:nvPr/>
        </p:nvSpPr>
        <p:spPr>
          <a:xfrm>
            <a:off x="539552" y="350100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Zaoblený obdélník 47">
            <a:hlinkClick r:id="rId20" action="ppaction://hlinksldjump"/>
          </p:cNvPr>
          <p:cNvSpPr/>
          <p:nvPr/>
        </p:nvSpPr>
        <p:spPr>
          <a:xfrm>
            <a:off x="539552" y="422108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19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Zaoblený obdélník 48">
            <a:hlinkClick r:id="rId21" action="ppaction://hlinksldjump"/>
          </p:cNvPr>
          <p:cNvSpPr/>
          <p:nvPr/>
        </p:nvSpPr>
        <p:spPr>
          <a:xfrm>
            <a:off x="1979712" y="422108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Zaoblený obdélník 49">
            <a:hlinkClick r:id="rId22" action="ppaction://hlinksldjump"/>
          </p:cNvPr>
          <p:cNvSpPr/>
          <p:nvPr/>
        </p:nvSpPr>
        <p:spPr>
          <a:xfrm>
            <a:off x="3419872" y="422108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21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Zaoblený obdélník 50">
            <a:hlinkClick r:id="rId23" action="ppaction://hlinksldjump"/>
          </p:cNvPr>
          <p:cNvSpPr/>
          <p:nvPr/>
        </p:nvSpPr>
        <p:spPr>
          <a:xfrm>
            <a:off x="4860032" y="422108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22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Zaoblený obdélník 51">
            <a:hlinkClick r:id="rId24" action="ppaction://hlinksldjump"/>
          </p:cNvPr>
          <p:cNvSpPr/>
          <p:nvPr/>
        </p:nvSpPr>
        <p:spPr>
          <a:xfrm>
            <a:off x="6300192" y="422108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23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Zaoblený obdélník 52">
            <a:hlinkClick r:id="rId25" action="ppaction://hlinksldjump"/>
          </p:cNvPr>
          <p:cNvSpPr/>
          <p:nvPr/>
        </p:nvSpPr>
        <p:spPr>
          <a:xfrm>
            <a:off x="7740352" y="4221088"/>
            <a:ext cx="86409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24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Správně</a:t>
            </a:r>
            <a:endParaRPr lang="cs-CZ" dirty="0"/>
          </a:p>
        </p:txBody>
      </p:sp>
      <p:pic>
        <p:nvPicPr>
          <p:cNvPr id="1029" name="Picture 5" descr="C:\Users\Kvetinka\AppData\Local\Microsoft\Windows\Temporary Internet Files\Content.IE5\UVWG9PES\MC9004419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924944"/>
            <a:ext cx="3219769" cy="1763316"/>
          </a:xfrm>
          <a:prstGeom prst="rect">
            <a:avLst/>
          </a:prstGeom>
          <a:noFill/>
        </p:spPr>
      </p:pic>
      <p:pic>
        <p:nvPicPr>
          <p:cNvPr id="1031" name="Picture 7" descr="C:\Users\Kvetinka\AppData\Local\Microsoft\Windows\Temporary Internet Files\Content.IE5\VD939XEI\MC900442143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5589240"/>
            <a:ext cx="688355" cy="7162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Špatně</a:t>
            </a:r>
            <a:endParaRPr lang="cs-CZ" dirty="0"/>
          </a:p>
        </p:txBody>
      </p:sp>
      <p:pic>
        <p:nvPicPr>
          <p:cNvPr id="2052" name="Picture 4" descr="C:\Program Files (x86)\Microsoft Office\MEDIA\CAGCAT10\j028603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564904"/>
            <a:ext cx="2364655" cy="2278892"/>
          </a:xfrm>
          <a:prstGeom prst="rect">
            <a:avLst/>
          </a:prstGeom>
          <a:noFill/>
        </p:spPr>
      </p:pic>
      <p:pic>
        <p:nvPicPr>
          <p:cNvPr id="2053" name="Picture 5" descr="C:\Users\Kvetinka\AppData\Local\Microsoft\Windows\Temporary Internet Files\Content.IE5\VD939XEI\MC900442143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5589240"/>
            <a:ext cx="720393" cy="7495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 – slovo </a:t>
            </a:r>
            <a:r>
              <a:rPr lang="cs-CZ" b="1" dirty="0" smtClean="0"/>
              <a:t>lékařka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- odvozováním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- zkracováním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- skládáním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 – slovo </a:t>
            </a:r>
            <a:r>
              <a:rPr lang="cs-CZ" b="1" dirty="0" smtClean="0"/>
              <a:t>Martina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odvozováním pomocí koncovky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odvozováním pomocí předpony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odvozováním pomocí přípony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 – slovo </a:t>
            </a:r>
            <a:r>
              <a:rPr lang="cs-CZ" b="1" dirty="0" smtClean="0"/>
              <a:t>KRNAP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- skládáním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- zkracováním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- odvozováním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 – slovo </a:t>
            </a:r>
            <a:r>
              <a:rPr lang="cs-CZ" b="1" dirty="0" smtClean="0"/>
              <a:t>okamžik </a:t>
            </a:r>
            <a:r>
              <a:rPr lang="cs-CZ" dirty="0" smtClean="0"/>
              <a:t>vzniklo</a:t>
            </a:r>
            <a:endParaRPr lang="cs-CZ" b="1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odvozováním předponovým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- zkracováním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- skládáním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 – slovo </a:t>
            </a:r>
            <a:r>
              <a:rPr lang="cs-CZ" b="1" dirty="0" smtClean="0"/>
              <a:t>vyměnit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odvozováním smíšeným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odvozováním příponovým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odvozováním předponovým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 – slovo </a:t>
            </a:r>
            <a:r>
              <a:rPr lang="cs-CZ" b="1" dirty="0" smtClean="0"/>
              <a:t>podpatek </a:t>
            </a:r>
            <a:r>
              <a:rPr lang="cs-CZ" dirty="0" smtClean="0"/>
              <a:t>vzniklo</a:t>
            </a:r>
            <a:endParaRPr lang="cs-CZ" b="1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odvozováním předponovým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odvozováním </a:t>
            </a:r>
            <a:r>
              <a:rPr lang="cs-CZ" dirty="0" smtClean="0"/>
              <a:t>smíšeným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- skládáním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 – slovo </a:t>
            </a:r>
            <a:r>
              <a:rPr lang="cs-CZ" b="1" dirty="0" smtClean="0"/>
              <a:t>býložravec </a:t>
            </a:r>
            <a:r>
              <a:rPr lang="cs-CZ" dirty="0" smtClean="0"/>
              <a:t>je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odvozené 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složené nevlastní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složené vlastní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 – </a:t>
            </a:r>
            <a:r>
              <a:rPr lang="cs-CZ" b="1" dirty="0" smtClean="0"/>
              <a:t>Čedok</a:t>
            </a:r>
            <a:r>
              <a:rPr lang="cs-CZ" dirty="0" smtClean="0"/>
              <a:t> je slovo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složené vlastní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zkratkové 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složené nevlastní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 – slovo </a:t>
            </a:r>
            <a:r>
              <a:rPr lang="cs-CZ" b="1" dirty="0" smtClean="0"/>
              <a:t>pračlověk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odvozováním smíšeným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- skládáním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odvozováním předponovým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 – slovo </a:t>
            </a:r>
            <a:r>
              <a:rPr lang="cs-CZ" b="1" dirty="0" smtClean="0"/>
              <a:t>AMU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</a:t>
            </a:r>
            <a:r>
              <a:rPr lang="cs-CZ" dirty="0" smtClean="0"/>
              <a:t>skloňujeme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</a:t>
            </a:r>
            <a:r>
              <a:rPr lang="cs-CZ" dirty="0" smtClean="0"/>
              <a:t>neskloňujeme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skloňujeme nebo neskloňujeme dle věty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11 – slovo </a:t>
            </a:r>
            <a:r>
              <a:rPr lang="cs-CZ" b="1" dirty="0" smtClean="0"/>
              <a:t>babička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odvozováním příponovým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odvozováním koncovkovým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odvozováním předponovým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12 – slovo </a:t>
            </a:r>
            <a:r>
              <a:rPr lang="cs-CZ" b="1" dirty="0" smtClean="0"/>
              <a:t>chvályhodný</a:t>
            </a:r>
            <a:r>
              <a:rPr lang="cs-CZ" dirty="0" smtClean="0"/>
              <a:t> je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složenina vlastní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slovo odvozené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složenina nevlastní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13 – slovo </a:t>
            </a:r>
            <a:r>
              <a:rPr lang="cs-CZ" b="1" dirty="0" smtClean="0"/>
              <a:t>barevný</a:t>
            </a:r>
            <a:r>
              <a:rPr lang="cs-CZ" dirty="0" smtClean="0"/>
              <a:t> vzniklo</a:t>
            </a:r>
            <a:endParaRPr lang="cs-CZ" b="1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- skládáním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- zkracováním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- odvozováním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14 – slovo </a:t>
            </a:r>
            <a:r>
              <a:rPr lang="cs-CZ" b="1" dirty="0" err="1" smtClean="0"/>
              <a:t>slo</a:t>
            </a:r>
            <a:r>
              <a:rPr lang="cs-CZ" b="1" dirty="0" smtClean="0"/>
              <a:t>_í</a:t>
            </a:r>
            <a:r>
              <a:rPr lang="cs-CZ" dirty="0" smtClean="0"/>
              <a:t> píšeme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- </a:t>
            </a:r>
            <a:r>
              <a:rPr lang="cs-CZ" dirty="0" err="1" smtClean="0"/>
              <a:t>slonní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</a:t>
            </a:r>
            <a:r>
              <a:rPr lang="cs-CZ" dirty="0" err="1" smtClean="0"/>
              <a:t>slonní</a:t>
            </a:r>
            <a:r>
              <a:rPr lang="cs-CZ" dirty="0" smtClean="0"/>
              <a:t> i sloní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- sloní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15 – </a:t>
            </a:r>
            <a:r>
              <a:rPr lang="cs-CZ" b="1" dirty="0" smtClean="0"/>
              <a:t>„i“ </a:t>
            </a:r>
            <a:r>
              <a:rPr lang="cs-CZ" dirty="0" smtClean="0"/>
              <a:t>ve slově babička je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součást kořene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</a:t>
            </a:r>
            <a:r>
              <a:rPr lang="cs-CZ" dirty="0" smtClean="0"/>
              <a:t>– součást přípony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koncovka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16 – slovo </a:t>
            </a:r>
            <a:r>
              <a:rPr lang="cs-CZ" b="1" dirty="0" smtClean="0"/>
              <a:t>opasek</a:t>
            </a:r>
            <a:r>
              <a:rPr lang="cs-CZ" dirty="0" smtClean="0"/>
              <a:t> je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složenina vlastní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složenina nevlastní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slovo odvozené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17 – slovotvorný základ je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předpona, přípona, koncovka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společná část základového a odvozeného slova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slovotvorný prostředek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18 – slovo </a:t>
            </a:r>
            <a:r>
              <a:rPr lang="cs-CZ" b="1" dirty="0" smtClean="0"/>
              <a:t>učitel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ze slova učit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ze slova učený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ze slova učitelka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 – slovo </a:t>
            </a:r>
            <a:r>
              <a:rPr lang="cs-CZ" b="1" dirty="0" smtClean="0"/>
              <a:t>Pavlův</a:t>
            </a:r>
            <a:r>
              <a:rPr lang="cs-CZ" dirty="0" smtClean="0"/>
              <a:t> vzniklo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- skládáním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- zkracováním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odvozováním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20 – </a:t>
            </a:r>
            <a:r>
              <a:rPr lang="cs-CZ" b="1" dirty="0" smtClean="0"/>
              <a:t>ropovod</a:t>
            </a:r>
            <a:r>
              <a:rPr lang="cs-CZ" dirty="0" smtClean="0"/>
              <a:t> je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slovo odvozené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složenina vlastní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složenina nevlastní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21 – zkratka </a:t>
            </a:r>
            <a:r>
              <a:rPr lang="cs-CZ" b="1" dirty="0" smtClean="0"/>
              <a:t>OSN</a:t>
            </a:r>
            <a:r>
              <a:rPr lang="cs-CZ" dirty="0" smtClean="0"/>
              <a:t> znamená</a:t>
            </a:r>
            <a:endParaRPr lang="cs-CZ" b="1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Okresní nemocnice</a:t>
            </a:r>
            <a:endParaRPr lang="cs-CZ" dirty="0"/>
          </a:p>
        </p:txBody>
      </p:sp>
      <p:sp>
        <p:nvSpPr>
          <p:cNvPr id="8" name="Zaoblený obdélník 7">
            <a:hlinkClick r:id="rId2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Organizace státních národů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Organizace spojených národů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22 – za zkratkou </a:t>
            </a:r>
            <a:r>
              <a:rPr lang="cs-CZ" b="1" dirty="0" smtClean="0"/>
              <a:t>fa</a:t>
            </a:r>
            <a:r>
              <a:rPr lang="cs-CZ" dirty="0" smtClean="0"/>
              <a:t> tečku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- nepíšeme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můžeme i nemusíme tečku psát</a:t>
            </a:r>
            <a:endParaRPr lang="cs-CZ" dirty="0"/>
          </a:p>
        </p:txBody>
      </p:sp>
      <p:sp>
        <p:nvSpPr>
          <p:cNvPr id="9" name="Zaoblený obdélník 8">
            <a:hlinkClick r:id="rId3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píšeme vždy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23 – </a:t>
            </a:r>
            <a:r>
              <a:rPr lang="cs-CZ" b="1" dirty="0" smtClean="0"/>
              <a:t>slova složená</a:t>
            </a:r>
            <a:endParaRPr lang="cs-CZ" b="1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vznikají pomocí předpon a přípon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vznikají ze 2 a více slovotvorných základů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vznikají z 1 slovotvorného základu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24 – </a:t>
            </a:r>
            <a:r>
              <a:rPr lang="cs-CZ" b="1" dirty="0" err="1" smtClean="0"/>
              <a:t>slovotv</a:t>
            </a:r>
            <a:r>
              <a:rPr lang="cs-CZ" b="1" dirty="0" smtClean="0"/>
              <a:t>. základem </a:t>
            </a:r>
            <a:r>
              <a:rPr lang="cs-CZ" dirty="0" smtClean="0"/>
              <a:t>může být</a:t>
            </a:r>
            <a:endParaRPr lang="cs-CZ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971600" y="198884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– celé slovo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971600" y="486916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 – celé slovo nebo část slova</a:t>
            </a:r>
            <a:endParaRPr lang="cs-CZ" dirty="0"/>
          </a:p>
        </p:txBody>
      </p:sp>
      <p:sp>
        <p:nvSpPr>
          <p:cNvPr id="9" name="Zaoblený obdélník 8">
            <a:hlinkClick r:id="rId2" action="ppaction://hlinksldjump"/>
          </p:cNvPr>
          <p:cNvSpPr/>
          <p:nvPr/>
        </p:nvSpPr>
        <p:spPr>
          <a:xfrm>
            <a:off x="971600" y="3429000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 – část slova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988840"/>
            <a:ext cx="820891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 Vlastní tvorba autora. </a:t>
            </a:r>
          </a:p>
          <a:p>
            <a:pPr lvl="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 Obrázky použity z galerie klipart Office www.office.</a:t>
            </a:r>
            <a:r>
              <a:rPr lang="cs-CZ" dirty="0" err="1" smtClean="0"/>
              <a:t>microsoft.com</a:t>
            </a:r>
            <a:r>
              <a:rPr lang="cs-CZ" dirty="0" smtClean="0"/>
              <a:t>, citováno </a:t>
            </a:r>
            <a:r>
              <a:rPr lang="cs-CZ" dirty="0" smtClean="0"/>
              <a:t>20.11.2011.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95</TotalTime>
  <Words>529</Words>
  <Application>Microsoft Office PowerPoint</Application>
  <PresentationFormat>Předvádění na obrazovce (4:3)</PresentationFormat>
  <Paragraphs>135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Tok</vt:lpstr>
      <vt:lpstr>VY_32_INOVACE_16/XI.SADA</vt:lpstr>
      <vt:lpstr>Vyber číslo</vt:lpstr>
      <vt:lpstr>Správně</vt:lpstr>
      <vt:lpstr>Špatně</vt:lpstr>
      <vt:lpstr>1 – slovo lékařka vzniklo</vt:lpstr>
      <vt:lpstr>2 – slovo Martina vzniklo</vt:lpstr>
      <vt:lpstr>3 – slovo KRNAP vzniklo</vt:lpstr>
      <vt:lpstr>4 – slovo okamžik vzniklo</vt:lpstr>
      <vt:lpstr>5 – slovo vyměnit vzniklo</vt:lpstr>
      <vt:lpstr>6 – slovo podpatek vzniklo</vt:lpstr>
      <vt:lpstr>7 – slovo býložravec je</vt:lpstr>
      <vt:lpstr>8 – Čedok je slovo</vt:lpstr>
      <vt:lpstr>9 – slovo pračlověk vzniklo</vt:lpstr>
      <vt:lpstr>10 – slovo AMU </vt:lpstr>
      <vt:lpstr>11 – slovo babička vzniklo</vt:lpstr>
      <vt:lpstr>12 – slovo chvályhodný je</vt:lpstr>
      <vt:lpstr>13 – slovo barevný vzniklo</vt:lpstr>
      <vt:lpstr>14 – slovo slo_í píšeme</vt:lpstr>
      <vt:lpstr>15 – „i“ ve slově babička je</vt:lpstr>
      <vt:lpstr>16 – slovo opasek je</vt:lpstr>
      <vt:lpstr>17 – slovotvorný základ je</vt:lpstr>
      <vt:lpstr>18 – slovo učitel vzniklo</vt:lpstr>
      <vt:lpstr>19 – slovo Pavlův vzniklo</vt:lpstr>
      <vt:lpstr>20 – ropovod je</vt:lpstr>
      <vt:lpstr>21 – zkratka OSN znamená</vt:lpstr>
      <vt:lpstr>22 – za zkratkou fa tečku</vt:lpstr>
      <vt:lpstr>23 – slova složená</vt:lpstr>
      <vt:lpstr>24 – slovotv. základem může být</vt:lpstr>
      <vt:lpstr>Zdroj: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Kvetinka</cp:lastModifiedBy>
  <cp:revision>28</cp:revision>
  <dcterms:created xsi:type="dcterms:W3CDTF">2010-10-19T08:27:42Z</dcterms:created>
  <dcterms:modified xsi:type="dcterms:W3CDTF">2011-12-18T14:16:45Z</dcterms:modified>
</cp:coreProperties>
</file>