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62" r:id="rId5"/>
    <p:sldId id="264" r:id="rId6"/>
    <p:sldId id="257" r:id="rId7"/>
    <p:sldId id="259" r:id="rId8"/>
    <p:sldId id="260" r:id="rId9"/>
    <p:sldId id="261" r:id="rId10"/>
    <p:sldId id="26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EBC7-46D7-42E3-BEA9-05D5DCB4966F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F70A0-4DF7-4FBA-8ED5-DBD7004FD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EBC7-46D7-42E3-BEA9-05D5DCB4966F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F70A0-4DF7-4FBA-8ED5-DBD7004FD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EBC7-46D7-42E3-BEA9-05D5DCB4966F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F70A0-4DF7-4FBA-8ED5-DBD7004FD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EBC7-46D7-42E3-BEA9-05D5DCB4966F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F70A0-4DF7-4FBA-8ED5-DBD7004FD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EBC7-46D7-42E3-BEA9-05D5DCB4966F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F70A0-4DF7-4FBA-8ED5-DBD7004FD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EBC7-46D7-42E3-BEA9-05D5DCB4966F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F70A0-4DF7-4FBA-8ED5-DBD7004FD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EBC7-46D7-42E3-BEA9-05D5DCB4966F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F70A0-4DF7-4FBA-8ED5-DBD7004FD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EBC7-46D7-42E3-BEA9-05D5DCB4966F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F70A0-4DF7-4FBA-8ED5-DBD7004FD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EBC7-46D7-42E3-BEA9-05D5DCB4966F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F70A0-4DF7-4FBA-8ED5-DBD7004FD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EBC7-46D7-42E3-BEA9-05D5DCB4966F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F70A0-4DF7-4FBA-8ED5-DBD7004FD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EBC7-46D7-42E3-BEA9-05D5DCB4966F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F70A0-4DF7-4FBA-8ED5-DBD7004FD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6EEBC7-46D7-42E3-BEA9-05D5DCB4966F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1F70A0-4DF7-4FBA-8ED5-DBD7004FD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ater_droplet_blue_bg05.jpg" TargetMode="External"/><Relationship Id="rId2" Type="http://schemas.openxmlformats.org/officeDocument/2006/relationships/hyperlink" Target="http://cs.wikipedia.org/wiki/Soubor:Stilles_Mineralwasse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/>
              <a:t>VLASTNOSTI   LÁTEK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VY_32_INOVACE_03_B_8_Vlastnosti látek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Fyzika 6.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1484784"/>
          <a:ext cx="6477024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25.7.2012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18.9.2012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A</a:t>
                      </a: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a příroda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r>
                        <a:rPr lang="cs-CZ" baseline="0" dirty="0" smtClean="0"/>
                        <a:t> 6.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Vlastnosti</a:t>
                      </a:r>
                      <a:r>
                        <a:rPr lang="cs-CZ" baseline="0" dirty="0" smtClean="0"/>
                        <a:t> látek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Skupenství, pevné látky, kapaliny, plyny, libela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Vlastnosti látek</a:t>
            </a:r>
            <a:endParaRPr lang="cs-CZ" sz="6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Opakuj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147248" cy="475252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V jakých skupenstvích mohou být látky?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Vyjmenuj tři látky pevné, kapalné a plynné?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Vyjmenuj skupenství vody.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Které z těchto látek jsou pevné, kapalné, plynné</a:t>
            </a:r>
          </a:p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olej, dřevo, vzduch, porcelán, nafta, limonáda, hliník, mléko, propan-butan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Opakuj - 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Látky dělíme na pevné, kapalné, plynné.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Pevné látky: sklo, dřevo, hliník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Kapalné látky: voda, mléko, džus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Plynné látky: vzduch, kyslík, propan-butan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led - pevné, voda - kapalné, pára -plynné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Pevné látky: dřevo, porcelán, hliník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Kapalné látky: olej, nafta, limonáda, mléko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Plynné látky: vzduch, propan-butan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Vlastnosti pevných látek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6886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Nemění tvar ani objem.	</a:t>
            </a:r>
            <a:r>
              <a:rPr lang="cs-CZ" dirty="0" smtClean="0">
                <a:solidFill>
                  <a:srgbClr val="FF0000"/>
                </a:solidFill>
              </a:rPr>
              <a:t>Jsou dělitelné.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Mohou být: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pružné (guma, plast, proutek)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				</a:t>
            </a:r>
            <a:r>
              <a:rPr lang="cs-CZ" dirty="0" smtClean="0">
                <a:solidFill>
                  <a:srgbClr val="FF0000"/>
                </a:solidFill>
              </a:rPr>
              <a:t>tvárné (plastelína, hliník, papír)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křehké (křída, sklo)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dirty="0" smtClean="0">
                <a:solidFill>
                  <a:srgbClr val="FF0000"/>
                </a:solidFill>
              </a:rPr>
              <a:t>tvrdé (křemen, diamant, železo)</a:t>
            </a:r>
          </a:p>
          <a:p>
            <a:pPr>
              <a:buNone/>
            </a:pPr>
            <a:r>
              <a:rPr lang="cs-CZ" dirty="0" smtClean="0"/>
              <a:t>			</a:t>
            </a:r>
          </a:p>
        </p:txBody>
      </p:sp>
      <p:pic>
        <p:nvPicPr>
          <p:cNvPr id="4" name="Obrázek 3" descr="gum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1484784"/>
            <a:ext cx="1905000" cy="1428750"/>
          </a:xfrm>
          <a:prstGeom prst="rect">
            <a:avLst/>
          </a:prstGeom>
        </p:spPr>
      </p:pic>
      <p:pic>
        <p:nvPicPr>
          <p:cNvPr id="5" name="Obrázek 4" descr="proutek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08304" y="1556792"/>
            <a:ext cx="1697682" cy="1276657"/>
          </a:xfrm>
          <a:prstGeom prst="rect">
            <a:avLst/>
          </a:prstGeom>
        </p:spPr>
      </p:pic>
      <p:pic>
        <p:nvPicPr>
          <p:cNvPr id="6" name="Obrázek 5" descr="plastelín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2780928"/>
            <a:ext cx="1466851" cy="1138238"/>
          </a:xfrm>
          <a:prstGeom prst="rect">
            <a:avLst/>
          </a:prstGeom>
        </p:spPr>
      </p:pic>
      <p:pic>
        <p:nvPicPr>
          <p:cNvPr id="7" name="Obrázek 6" descr="hliník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547664" y="2636912"/>
            <a:ext cx="1428750" cy="1428750"/>
          </a:xfrm>
          <a:prstGeom prst="rect">
            <a:avLst/>
          </a:prstGeom>
        </p:spPr>
      </p:pic>
      <p:pic>
        <p:nvPicPr>
          <p:cNvPr id="8" name="Obrázek 7" descr="křída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07904" y="3645024"/>
            <a:ext cx="1872208" cy="1872208"/>
          </a:xfrm>
          <a:prstGeom prst="rect">
            <a:avLst/>
          </a:prstGeom>
        </p:spPr>
      </p:pic>
      <p:pic>
        <p:nvPicPr>
          <p:cNvPr id="9" name="Obrázek 8" descr="skl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652120" y="3717032"/>
            <a:ext cx="2148178" cy="1615430"/>
          </a:xfrm>
          <a:prstGeom prst="rect">
            <a:avLst/>
          </a:prstGeom>
        </p:spPr>
      </p:pic>
      <p:pic>
        <p:nvPicPr>
          <p:cNvPr id="10" name="Obrázek 9" descr="křemen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763688" y="5633864"/>
            <a:ext cx="1758816" cy="1224136"/>
          </a:xfrm>
          <a:prstGeom prst="rect">
            <a:avLst/>
          </a:prstGeom>
        </p:spPr>
      </p:pic>
      <p:pic>
        <p:nvPicPr>
          <p:cNvPr id="11" name="Obrázek 10" descr="zelezo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79512" y="4725144"/>
            <a:ext cx="1716783" cy="128758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Vlastnosti kapalných látek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5544616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tekuté (dají se přelévat)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klidu je hladina v nádobě vodorovná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mění snadno tvar (zaujímají tvar nádoby)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dělitelné (kapky vody)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nestlačitelné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objem je  stále stejný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 descr="lití_vod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404664"/>
            <a:ext cx="1905000" cy="1609725"/>
          </a:xfrm>
          <a:prstGeom prst="rect">
            <a:avLst/>
          </a:prstGeom>
        </p:spPr>
      </p:pic>
      <p:pic>
        <p:nvPicPr>
          <p:cNvPr id="5" name="Obrázek 4" descr="lití_vody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96336" y="2564904"/>
            <a:ext cx="1419225" cy="1924050"/>
          </a:xfrm>
          <a:prstGeom prst="rect">
            <a:avLst/>
          </a:prstGeom>
        </p:spPr>
      </p:pic>
      <p:pic>
        <p:nvPicPr>
          <p:cNvPr id="6" name="Obrázek 5" descr="kapk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99992" y="2852936"/>
            <a:ext cx="2479318" cy="1656184"/>
          </a:xfrm>
          <a:prstGeom prst="rect">
            <a:avLst/>
          </a:prstGeom>
        </p:spPr>
      </p:pic>
      <p:pic>
        <p:nvPicPr>
          <p:cNvPr id="7" name="Obrázek 6" descr="hladina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92080" y="4797152"/>
            <a:ext cx="2644501" cy="1584176"/>
          </a:xfrm>
          <a:prstGeom prst="rect">
            <a:avLst/>
          </a:prstGeom>
        </p:spPr>
      </p:pic>
      <p:pic>
        <p:nvPicPr>
          <p:cNvPr id="8" name="Obrázek 7" descr="nestlacitelnost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27584" y="4869160"/>
            <a:ext cx="3333750" cy="166687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Vlastnosti plynných látek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544616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tekuté (přelévání vzduchu ve sklenici)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nemají vlastní tvar a objem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objem a tvar je dán tvarem nádoby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stlačitelné (gumové matrace, duše kola)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rozpínavé (vyplňují celou nádobu)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dělitelné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prel_plynu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4653136"/>
            <a:ext cx="2800311" cy="1872208"/>
          </a:xfrm>
          <a:prstGeom prst="rect">
            <a:avLst/>
          </a:prstGeom>
        </p:spPr>
      </p:pic>
      <p:pic>
        <p:nvPicPr>
          <p:cNvPr id="5" name="Obrázek 4" descr="prel_plynu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4653136"/>
            <a:ext cx="2970003" cy="1872208"/>
          </a:xfrm>
          <a:prstGeom prst="rect">
            <a:avLst/>
          </a:prstGeom>
        </p:spPr>
      </p:pic>
      <p:pic>
        <p:nvPicPr>
          <p:cNvPr id="6" name="Obrázek 5" descr="stlacitelnost1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1340768"/>
            <a:ext cx="2717948" cy="1584176"/>
          </a:xfrm>
          <a:prstGeom prst="rect">
            <a:avLst/>
          </a:prstGeom>
        </p:spPr>
      </p:pic>
      <p:pic>
        <p:nvPicPr>
          <p:cNvPr id="7" name="Obrázek 6" descr="stlacitelnost2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00192" y="3284984"/>
            <a:ext cx="2664296" cy="1453944"/>
          </a:xfrm>
          <a:prstGeom prst="rect">
            <a:avLst/>
          </a:prstGeom>
        </p:spPr>
      </p:pic>
      <p:pic>
        <p:nvPicPr>
          <p:cNvPr id="8" name="Obrázek 7" descr="stlacitelnost3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444208" y="4869160"/>
            <a:ext cx="2542388" cy="165618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Otázky na závěr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400600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cs-CZ" sz="3600" dirty="0" smtClean="0">
                <a:solidFill>
                  <a:srgbClr val="00B050"/>
                </a:solidFill>
              </a:rPr>
              <a:t>Které látky mění tvar nejsnadněji?</a:t>
            </a:r>
          </a:p>
          <a:p>
            <a:pPr marL="514350" indent="-514350">
              <a:buAutoNum type="arabicPeriod"/>
            </a:pPr>
            <a:r>
              <a:rPr lang="cs-CZ" sz="3600" dirty="0" smtClean="0">
                <a:solidFill>
                  <a:srgbClr val="FF0000"/>
                </a:solidFill>
              </a:rPr>
              <a:t>Které látky udržují stále stejný tvar?</a:t>
            </a:r>
          </a:p>
          <a:p>
            <a:pPr marL="514350" indent="-514350">
              <a:buAutoNum type="arabicPeriod"/>
            </a:pPr>
            <a:r>
              <a:rPr lang="cs-CZ" sz="3600" dirty="0" smtClean="0">
                <a:solidFill>
                  <a:srgbClr val="00B050"/>
                </a:solidFill>
              </a:rPr>
              <a:t>Ze seznamu vyber křehké látky: </a:t>
            </a:r>
          </a:p>
          <a:p>
            <a:pPr marL="514350" indent="-51435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	špejle, křída, guma, sklo, sušenka, igelit, měděný drát</a:t>
            </a:r>
          </a:p>
          <a:p>
            <a:pPr marL="514350" indent="-51435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4.	Ze seznamu vyber  pružné látky:</a:t>
            </a:r>
          </a:p>
          <a:p>
            <a:pPr marL="514350" indent="-51435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	párátko, guma, modelína, keramická hlína, vrbový proutek</a:t>
            </a:r>
          </a:p>
          <a:p>
            <a:pPr marL="514350" indent="-51435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5. 	Vyjmenuj vlastnosti kapalin</a:t>
            </a:r>
          </a:p>
          <a:p>
            <a:pPr marL="514350" indent="-51435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6. 	Vyjmenuj vlastnosti plynů</a:t>
            </a:r>
          </a:p>
          <a:p>
            <a:pPr marL="514350" indent="-51435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7. 	Vyjmenuj společnou vlastnost kapalin a plynů</a:t>
            </a:r>
          </a:p>
          <a:p>
            <a:pPr marL="514350" indent="-51435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8. 	Do nádob dokresli hladinu vody: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Otázky na závěr - 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5114948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Kapalné a plynné látky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Pevné látky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Křída, sklo, sušenka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Guma, vrbový proutek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Tekuté, nestlačitelné, dělitelné, vodorovný povrch, tvar podle nádoby, stejný objem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Tekuté, dělitelné, stlačitelné, mění objem i tvar, rozpínavé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Tekuté, dělitelné,mění tvar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64371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u="sng" dirty="0" smtClean="0"/>
              <a:t>Anotace:</a:t>
            </a:r>
          </a:p>
          <a:p>
            <a:pPr marL="0" algn="just">
              <a:buNone/>
            </a:pPr>
            <a:r>
              <a:rPr lang="cs-CZ" sz="2400" dirty="0" smtClean="0"/>
              <a:t>Tato prezentace slouží k výkladu učiva vlastnosti látek. Na začátku prezentace si žáci zopakují skupenství látek a příklady. Opakování probíhá společně s učitelem. V průběhu prezentace žáci odvozují vlastnosti pevných látek, kapalin a plynů. Prezentace probíhá na interaktivní tabuli. Vlastnosti látek učitel demonstruje na pokusech.Otázky na závěr žáci vypracují do sešitu samostatně. Správné řešení je promítnuto na interaktivní tabuli.</a:t>
            </a:r>
          </a:p>
          <a:p>
            <a:pPr>
              <a:buNone/>
            </a:pPr>
            <a:r>
              <a:rPr lang="cs-CZ" sz="2400" b="1" u="sng" dirty="0" smtClean="0"/>
              <a:t>Použitá literatura:</a:t>
            </a:r>
          </a:p>
          <a:p>
            <a:pPr>
              <a:buNone/>
            </a:pPr>
            <a:r>
              <a:rPr lang="cs-CZ" sz="2400" dirty="0" smtClean="0"/>
              <a:t>Doc. RNDr. Růžena Kolářová, CSc. , PaedDr. Jiří </a:t>
            </a:r>
            <a:r>
              <a:rPr lang="cs-CZ" sz="2400" dirty="0" err="1" smtClean="0"/>
              <a:t>Bohuněk</a:t>
            </a:r>
            <a:r>
              <a:rPr lang="cs-CZ" sz="2400" dirty="0" smtClean="0"/>
              <a:t>: </a:t>
            </a:r>
          </a:p>
          <a:p>
            <a:pPr marL="0">
              <a:buNone/>
            </a:pPr>
            <a:r>
              <a:rPr lang="cs-CZ" sz="2400" dirty="0" smtClean="0"/>
              <a:t>Fyzika pro 6. ročník základní školy, 2. vydání 2003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, 159 stran, ISBN 80-7196-246-5</a:t>
            </a:r>
          </a:p>
          <a:p>
            <a:pPr>
              <a:buNone/>
            </a:pPr>
            <a:r>
              <a:rPr lang="cs-CZ" sz="2400" dirty="0" smtClean="0"/>
              <a:t>Foto: archiv </a:t>
            </a:r>
            <a:r>
              <a:rPr lang="cs-CZ" sz="2400" dirty="0" smtClean="0"/>
              <a:t>autora</a:t>
            </a:r>
          </a:p>
          <a:p>
            <a:pPr>
              <a:buNone/>
            </a:pPr>
            <a:r>
              <a:rPr lang="cs-CZ" sz="2400" dirty="0" smtClean="0"/>
              <a:t>Citace obrazového materiálu:</a:t>
            </a:r>
          </a:p>
          <a:p>
            <a:pPr>
              <a:buNone/>
            </a:pPr>
            <a:r>
              <a:rPr lang="cs-CZ" sz="2400" dirty="0" smtClean="0"/>
              <a:t>Dostupný pod licencí GNU Free </a:t>
            </a:r>
            <a:r>
              <a:rPr lang="cs-CZ" sz="2400" dirty="0" err="1" smtClean="0"/>
              <a:t>Documentation</a:t>
            </a:r>
            <a:r>
              <a:rPr lang="cs-CZ" sz="2400" dirty="0" smtClean="0"/>
              <a:t> </a:t>
            </a:r>
            <a:r>
              <a:rPr lang="cs-CZ" sz="2400" smtClean="0"/>
              <a:t>License</a:t>
            </a:r>
            <a:endParaRPr lang="cs-CZ" sz="2400" dirty="0" smtClean="0"/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http://cs.wikipedia.org/wiki/Soubor:Stilles_Mineralwasser.jpg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http://cs.wikipedia.org/wiki/Soubor:Water_droplet_blue_bg05.jpg</a:t>
            </a:r>
            <a:endParaRPr lang="cs-CZ" sz="1800" b="1" u="sng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629</TotalTime>
  <Words>475</Words>
  <Application>Microsoft Office PowerPoint</Application>
  <PresentationFormat>Předvádění na obrazovce (4:3)</PresentationFormat>
  <Paragraphs>102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VLASTNOSTI   LÁTEK</vt:lpstr>
      <vt:lpstr>Snímek 2</vt:lpstr>
      <vt:lpstr>Vlastnosti látek</vt:lpstr>
      <vt:lpstr>Opakuj</vt:lpstr>
      <vt:lpstr>Opakuj - řešení</vt:lpstr>
      <vt:lpstr>Vlastnosti pevných látek</vt:lpstr>
      <vt:lpstr>Vlastnosti kapalných látek</vt:lpstr>
      <vt:lpstr>Vlastnosti plynných látek</vt:lpstr>
      <vt:lpstr>Otázky na závěr</vt:lpstr>
      <vt:lpstr>Otázky na závěr - řešení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látek</dc:title>
  <dc:creator>Vaclav</dc:creator>
  <cp:lastModifiedBy>Vaclav</cp:lastModifiedBy>
  <cp:revision>41</cp:revision>
  <dcterms:created xsi:type="dcterms:W3CDTF">2012-07-23T07:15:01Z</dcterms:created>
  <dcterms:modified xsi:type="dcterms:W3CDTF">2012-10-28T13:40:49Z</dcterms:modified>
</cp:coreProperties>
</file>