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67" r:id="rId5"/>
    <p:sldId id="269" r:id="rId6"/>
    <p:sldId id="257" r:id="rId7"/>
    <p:sldId id="270" r:id="rId8"/>
    <p:sldId id="266" r:id="rId9"/>
    <p:sldId id="258" r:id="rId10"/>
    <p:sldId id="259" r:id="rId11"/>
    <p:sldId id="260" r:id="rId12"/>
    <p:sldId id="261" r:id="rId13"/>
    <p:sldId id="268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518B63-D75C-40B5-9959-DC1A3451C56B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D6320-6FE7-4E3E-8FAC-ACFCF99D3B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MĚŘENÍ  HMOTNOSTI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VY_32_INOVACE_03_B_13_Měření hmotnosti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648" y="1556792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25.7.2012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23.10.2012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Měření</a:t>
                      </a:r>
                      <a:r>
                        <a:rPr lang="cs-CZ" baseline="0" dirty="0" smtClean="0"/>
                        <a:t> hmotnosti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Hmotnost,</a:t>
                      </a:r>
                      <a:r>
                        <a:rPr lang="cs-CZ" baseline="0" dirty="0" smtClean="0"/>
                        <a:t> závaží, laboratorní váhy, aretace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20486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Měření hmotnosti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Opakuj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Jak označujeme veličinu hmotnost?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Které jednotky hmotnosti znáš?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Jakou máš nyní hmotnost? Jakou hmotnost jsi měl při narození? ( zapiš hmotnosti )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Který suchozemský savec dosahuje největší hmotnosti?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Jmenuj měřidla hmotnosti a užití?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Opakuj 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42928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Jak označujeme veličinu hmotnost?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Které jednotky hmotnosti znáš? 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t, q, kg, dkg, g, mg</a:t>
            </a:r>
          </a:p>
          <a:p>
            <a:pPr marL="514350" indent="-514350">
              <a:buNone/>
            </a:pPr>
            <a:r>
              <a:rPr lang="cs-CZ" dirty="0" smtClean="0"/>
              <a:t>3.  Jakou máš nyní hmotnost? Jakou hmotnost jsi měl při narození? ( zapiš hmotnosti )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	m= 50 kg		m = 3250 g</a:t>
            </a:r>
          </a:p>
          <a:p>
            <a:pPr marL="514350" indent="-514350">
              <a:buAutoNum type="arabicPeriod"/>
            </a:pPr>
            <a:r>
              <a:rPr lang="cs-CZ" dirty="0" smtClean="0"/>
              <a:t>Který suchozemský savec dosahuje největší hmotnosti?   </a:t>
            </a:r>
            <a:r>
              <a:rPr lang="cs-CZ" dirty="0" smtClean="0">
                <a:solidFill>
                  <a:srgbClr val="FF0000"/>
                </a:solidFill>
              </a:rPr>
              <a:t>slon</a:t>
            </a:r>
          </a:p>
          <a:p>
            <a:pPr marL="514350" indent="-514350">
              <a:buAutoNum type="arabicPeriod"/>
            </a:pPr>
            <a:r>
              <a:rPr lang="cs-CZ" dirty="0" smtClean="0"/>
              <a:t>Jmenuj měřidla hmotnosti a užití?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laboratorní váhy-v lékárnách, osobní váha,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	kuchyňské váhy, obchodní váhy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Laboratorní váhy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1247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vahadlo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0608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závěs misky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852936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jazýček (ukazatel)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39330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stupnice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73325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stavěcí šrouby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653136"/>
            <a:ext cx="1475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ovládání aretace vah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40352" y="39330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olovnice</a:t>
            </a:r>
            <a:endParaRPr lang="cs-CZ" dirty="0"/>
          </a:p>
        </p:txBody>
      </p:sp>
      <p:pic>
        <p:nvPicPr>
          <p:cNvPr id="12" name="Obrázek 11" descr="lab_vahy kopi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00125" y="1047750"/>
            <a:ext cx="7143750" cy="47625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740352" y="28529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sloupek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7596336" y="98072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střední břit vahadla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403648" y="1268760"/>
            <a:ext cx="1728192" cy="14401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475656" y="4149080"/>
            <a:ext cx="3096344" cy="14401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1475656" y="3212976"/>
            <a:ext cx="3240360" cy="28803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1619672" y="1916832"/>
            <a:ext cx="1152128" cy="28803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4860032" y="1340768"/>
            <a:ext cx="2664296" cy="28803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14" idx="1"/>
          </p:cNvCxnSpPr>
          <p:nvPr/>
        </p:nvCxnSpPr>
        <p:spPr>
          <a:xfrm flipH="1">
            <a:off x="4788024" y="3037602"/>
            <a:ext cx="2952328" cy="17537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5004048" y="3717032"/>
            <a:ext cx="2736304" cy="36004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1403648" y="5013176"/>
            <a:ext cx="2952328" cy="50405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1403648" y="5589240"/>
            <a:ext cx="432048" cy="50405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1403648" y="5517232"/>
            <a:ext cx="5976664" cy="57606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Sada závaží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382930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Prohlédni si, jaká závaží v sadě jsou.</a:t>
            </a:r>
          </a:p>
          <a:p>
            <a:pPr marL="0">
              <a:buNone/>
            </a:pPr>
            <a:r>
              <a:rPr lang="cs-CZ" dirty="0" smtClean="0">
                <a:solidFill>
                  <a:srgbClr val="0070C0"/>
                </a:solidFill>
              </a:rPr>
              <a:t>Jakou největší hmotnost z těchto závaží můžeš sestavit? </a:t>
            </a:r>
            <a:r>
              <a:rPr lang="cs-CZ" dirty="0" smtClean="0">
                <a:solidFill>
                  <a:srgbClr val="FF0000"/>
                </a:solidFill>
              </a:rPr>
              <a:t>( 1000 g )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Jakou nejmenší hmotnost? </a:t>
            </a:r>
            <a:r>
              <a:rPr lang="cs-CZ" dirty="0" smtClean="0">
                <a:solidFill>
                  <a:srgbClr val="FF0000"/>
                </a:solidFill>
              </a:rPr>
              <a:t>( 10 mg )</a:t>
            </a:r>
          </a:p>
          <a:p>
            <a:pPr mar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>
              <a:buNone/>
            </a:pPr>
            <a:r>
              <a:rPr lang="cs-CZ" dirty="0" smtClean="0">
                <a:solidFill>
                  <a:srgbClr val="0070C0"/>
                </a:solidFill>
                <a:latin typeface="Calibri" pitchFamily="34" charset="0"/>
                <a:cs typeface="Calibri" pitchFamily="34" charset="0"/>
              </a:rPr>
              <a:t>Malá závaží přenášíme ze sady na misku a zpět pinzetou, ne rukou.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sada_zavazi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3140968"/>
            <a:ext cx="4000500" cy="160972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Postup při měření na laboratorních vahách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5143536"/>
          </a:xfrm>
        </p:spPr>
        <p:txBody>
          <a:bodyPr>
            <a:normAutofit fontScale="92500" lnSpcReduction="20000"/>
          </a:bodyPr>
          <a:lstStyle/>
          <a:p>
            <a:pPr algn="ctr">
              <a:spcBef>
                <a:spcPct val="50000"/>
              </a:spcBef>
              <a:buNone/>
            </a:pPr>
            <a:r>
              <a:rPr lang="cs-CZ" dirty="0" smtClean="0">
                <a:solidFill>
                  <a:srgbClr val="00B050"/>
                </a:solidFill>
              </a:rPr>
              <a:t>Porovnáváme neznámou hmotnost tělesa se známou hmotností závaží.</a:t>
            </a:r>
          </a:p>
          <a:p>
            <a:pPr>
              <a:spcBef>
                <a:spcPct val="5000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Před měřením:</a:t>
            </a:r>
          </a:p>
          <a:p>
            <a:pPr marL="742950" indent="-742950">
              <a:spcBef>
                <a:spcPct val="50000"/>
              </a:spcBef>
              <a:buAutoNum type="arabicParenR"/>
            </a:pPr>
            <a:r>
              <a:rPr lang="cs-CZ" dirty="0" smtClean="0">
                <a:solidFill>
                  <a:srgbClr val="00B050"/>
                </a:solidFill>
              </a:rPr>
              <a:t>Zkontrolovat váhy</a:t>
            </a:r>
          </a:p>
          <a:p>
            <a:pPr marL="742950" indent="-742950">
              <a:spcBef>
                <a:spcPct val="50000"/>
              </a:spcBef>
              <a:buAutoNum type="arabicParenR"/>
            </a:pPr>
            <a:r>
              <a:rPr lang="cs-CZ" dirty="0" smtClean="0">
                <a:solidFill>
                  <a:srgbClr val="FF0000"/>
                </a:solidFill>
              </a:rPr>
              <a:t>Dát váhy do vodorovné roviny</a:t>
            </a:r>
          </a:p>
          <a:p>
            <a:pPr marL="742950" indent="-742950">
              <a:spcBef>
                <a:spcPct val="50000"/>
              </a:spcBef>
              <a:buAutoNum type="arabicParenR"/>
            </a:pPr>
            <a:r>
              <a:rPr lang="cs-CZ" dirty="0" smtClean="0">
                <a:solidFill>
                  <a:srgbClr val="00B050"/>
                </a:solidFill>
              </a:rPr>
              <a:t>Vyvážit misky</a:t>
            </a:r>
          </a:p>
          <a:p>
            <a:pPr marL="742950" indent="-742950">
              <a:spcBef>
                <a:spcPct val="5000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Při měření:</a:t>
            </a:r>
          </a:p>
          <a:p>
            <a:pPr marL="0" indent="-742950">
              <a:spcBef>
                <a:spcPct val="50000"/>
              </a:spcBef>
              <a:buNone/>
            </a:pPr>
            <a:r>
              <a:rPr lang="cs-CZ" dirty="0" smtClean="0">
                <a:solidFill>
                  <a:srgbClr val="00B050"/>
                </a:solidFill>
              </a:rPr>
              <a:t>Předmět dáme na levou misku vah	závaží dáváme na pravou misku</a:t>
            </a:r>
          </a:p>
          <a:p>
            <a:pPr marL="742950" indent="-742950">
              <a:spcBef>
                <a:spcPct val="50000"/>
              </a:spcBef>
              <a:buAutoNum type="arabicParenR"/>
            </a:pPr>
            <a:endParaRPr lang="cs-CZ" sz="3800" dirty="0" smtClean="0"/>
          </a:p>
          <a:p>
            <a:pPr>
              <a:spcBef>
                <a:spcPct val="50000"/>
              </a:spcBef>
            </a:pPr>
            <a:endParaRPr lang="cs-CZ" i="1" dirty="0" smtClean="0">
              <a:latin typeface="+mj-lt"/>
            </a:endParaRPr>
          </a:p>
          <a:p>
            <a:pPr>
              <a:spcBef>
                <a:spcPct val="50000"/>
              </a:spcBef>
            </a:pPr>
            <a:endParaRPr lang="cs-CZ" i="1" dirty="0" smtClean="0">
              <a:latin typeface="+mj-lt"/>
            </a:endParaRPr>
          </a:p>
          <a:p>
            <a:pPr>
              <a:spcBef>
                <a:spcPct val="50000"/>
              </a:spcBef>
            </a:pPr>
            <a:endParaRPr lang="cs-CZ" i="1" dirty="0" smtClean="0">
              <a:latin typeface="+mj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Jak vážíme kapalinu?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640960" cy="452596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Kapalinu nemůžeme nalít přímo na misku vah,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proto ji musíme vážit i s nádobou.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Jak postupujeme?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Zvážíme prázdnou nádobu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Zvážíme nádobu s kapalinou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Vypočítáme hmotnost kapaliny – od hmotnosti nádoby s kapalinou odečteme hmotnost prázdné nádoby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Příklad: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853136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Prázdná nádoba váží 186 g , nádoba s kapalinou váží 323 g. Kolik váží kapalina?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Zápis: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prázdná nádoba m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=186 g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	nádoba s kapalinou m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=323 g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	hmotnost kapaliny m = ?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Výpočet:</a:t>
            </a:r>
            <a:endParaRPr lang="cs-CZ" baseline="-250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baseline="-25000" dirty="0" smtClean="0"/>
              <a:t>			</a:t>
            </a:r>
            <a:r>
              <a:rPr lang="cs-CZ" dirty="0" smtClean="0">
                <a:solidFill>
                  <a:srgbClr val="FF0000"/>
                </a:solidFill>
              </a:rPr>
              <a:t>m = m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– m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 = 323 – 186 = 137 g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Kapalina má hmotnost 137 g.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Co je čistá hmotnost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71546"/>
            <a:ext cx="8784976" cy="5165766"/>
          </a:xfrm>
        </p:spPr>
        <p:txBody>
          <a:bodyPr>
            <a:normAutofit fontScale="92500" lnSpcReduction="20000"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0070C0"/>
                </a:solidFill>
              </a:rPr>
              <a:t>Netto: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čistá hmotnost – </a:t>
            </a:r>
            <a:r>
              <a:rPr lang="cs-CZ" dirty="0" err="1" smtClean="0">
                <a:solidFill>
                  <a:srgbClr val="00B050"/>
                </a:solidFill>
              </a:rPr>
              <a:t>hmotnost</a:t>
            </a:r>
            <a:r>
              <a:rPr lang="cs-CZ" dirty="0" smtClean="0">
                <a:solidFill>
                  <a:srgbClr val="00B050"/>
                </a:solidFill>
              </a:rPr>
              <a:t> látky bez obalu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>
                <a:solidFill>
                  <a:srgbClr val="0070C0"/>
                </a:solidFill>
              </a:rPr>
              <a:t>Brutto: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hrubá hmotnost – </a:t>
            </a:r>
            <a:r>
              <a:rPr lang="cs-CZ" dirty="0" err="1" smtClean="0">
                <a:solidFill>
                  <a:srgbClr val="FF0000"/>
                </a:solidFill>
              </a:rPr>
              <a:t>hmotnost</a:t>
            </a:r>
            <a:r>
              <a:rPr lang="cs-CZ" dirty="0" smtClean="0">
                <a:solidFill>
                  <a:srgbClr val="FF0000"/>
                </a:solidFill>
              </a:rPr>
              <a:t> látky s obalem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>
                <a:solidFill>
                  <a:srgbClr val="0070C0"/>
                </a:solidFill>
              </a:rPr>
              <a:t>Příklad:</a:t>
            </a:r>
            <a:r>
              <a:rPr lang="cs-CZ" dirty="0" smtClean="0"/>
              <a:t> 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Na účtence s uhlím  jsou dva údaje - brutto 9500 kg , netto 5500 kg. Jaká je hmotnost náklaďáku?</a:t>
            </a:r>
          </a:p>
          <a:p>
            <a:pPr marL="0">
              <a:buNone/>
            </a:pPr>
            <a:r>
              <a:rPr lang="cs-CZ" dirty="0" smtClean="0">
                <a:solidFill>
                  <a:srgbClr val="0070C0"/>
                </a:solidFill>
              </a:rPr>
              <a:t>Výpočet:</a:t>
            </a:r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Od hrubé hmotnosti odečteme hmotnost uhlí </a:t>
            </a:r>
          </a:p>
          <a:p>
            <a:pPr marL="0">
              <a:buNone/>
            </a:pPr>
            <a:r>
              <a:rPr lang="cs-CZ" dirty="0" smtClean="0">
                <a:solidFill>
                  <a:srgbClr val="FF0000"/>
                </a:solidFill>
              </a:rPr>
              <a:t>9500 – 5500 = 4000 kg</a:t>
            </a:r>
          </a:p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Hmotnost náklaďáku ( tára ) je 4 </a:t>
            </a:r>
            <a:r>
              <a:rPr lang="cs-CZ" dirty="0" err="1" smtClean="0">
                <a:solidFill>
                  <a:srgbClr val="00B050"/>
                </a:solidFill>
              </a:rPr>
              <a:t>t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5904656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1. 	Hmotnost knihy byla určena souborem závaží: 200 g, 20 g, 10 g, 2 g, 500 mg, 10 mg.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	Zapiš hmotnost knihy v gramech.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2. 	Popiš laboratorní váhy: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3.	Hmotnost kompotu s plechovkou je </a:t>
            </a:r>
            <a:r>
              <a:rPr lang="cs-CZ" dirty="0" smtClean="0">
                <a:solidFill>
                  <a:srgbClr val="00B050"/>
                </a:solidFill>
              </a:rPr>
              <a:t>78</a:t>
            </a:r>
            <a:r>
              <a:rPr lang="cs-CZ" dirty="0" smtClean="0">
                <a:solidFill>
                  <a:srgbClr val="00B050"/>
                </a:solidFill>
              </a:rPr>
              <a:t>0 </a:t>
            </a:r>
            <a:r>
              <a:rPr lang="cs-CZ" dirty="0" smtClean="0">
                <a:solidFill>
                  <a:srgbClr val="00B050"/>
                </a:solidFill>
              </a:rPr>
              <a:t>g, hmotnost plechovky je </a:t>
            </a:r>
            <a:r>
              <a:rPr lang="cs-CZ" dirty="0" smtClean="0">
                <a:solidFill>
                  <a:srgbClr val="00B050"/>
                </a:solidFill>
              </a:rPr>
              <a:t>110 </a:t>
            </a:r>
            <a:r>
              <a:rPr lang="cs-CZ" dirty="0" smtClean="0">
                <a:solidFill>
                  <a:srgbClr val="00B050"/>
                </a:solidFill>
              </a:rPr>
              <a:t>g. Přiřaď správně hodnoty hmotnosti netto, brutto, tára.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Obrázek 3" descr="lab_vahy kopi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1700808"/>
            <a:ext cx="6480720" cy="432048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 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6165304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m = 232,51 g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Laboratorní váhy: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brutto:	m</a:t>
            </a:r>
            <a:r>
              <a:rPr lang="cs-CZ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>
                <a:solidFill>
                  <a:srgbClr val="00B050"/>
                </a:solidFill>
              </a:rPr>
              <a:t>=780 g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	netto:	</a:t>
            </a:r>
            <a:r>
              <a:rPr lang="cs-CZ" dirty="0" smtClean="0">
                <a:solidFill>
                  <a:srgbClr val="00B050"/>
                </a:solidFill>
              </a:rPr>
              <a:t>m</a:t>
            </a:r>
            <a:r>
              <a:rPr lang="cs-CZ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=670 </a:t>
            </a:r>
            <a:r>
              <a:rPr lang="cs-CZ" dirty="0" smtClean="0">
                <a:solidFill>
                  <a:srgbClr val="00B050"/>
                </a:solidFill>
              </a:rPr>
              <a:t>g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00B050"/>
                </a:solidFill>
              </a:rPr>
              <a:t>	tára:	m = </a:t>
            </a:r>
            <a:r>
              <a:rPr lang="cs-CZ" dirty="0" smtClean="0">
                <a:solidFill>
                  <a:srgbClr val="00B050"/>
                </a:solidFill>
              </a:rPr>
              <a:t>110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g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55679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vahadlo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5048" y="199382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závěs misky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5048" y="2785914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jazýček (ukazatel)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5048" y="386603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stupnice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92280" y="5877272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stavěcí šrouby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1032" y="4586114"/>
            <a:ext cx="1475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ovládání aretace vah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19864" y="386603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olovnice</a:t>
            </a:r>
            <a:endParaRPr lang="cs-CZ" dirty="0"/>
          </a:p>
        </p:txBody>
      </p:sp>
      <p:pic>
        <p:nvPicPr>
          <p:cNvPr id="11" name="Obrázek 10" descr="lab_vahy kopi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1052736"/>
            <a:ext cx="6768752" cy="451250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7919864" y="278591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sloupek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775848" y="91370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střední břit vahadla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1547664" y="1484784"/>
            <a:ext cx="1800200" cy="14401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655168" y="4082058"/>
            <a:ext cx="3096344" cy="14401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655168" y="3145954"/>
            <a:ext cx="3060848" cy="28304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1799184" y="1849810"/>
            <a:ext cx="1152128" cy="28803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4788024" y="1273746"/>
            <a:ext cx="2915816" cy="35505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12" idx="1"/>
          </p:cNvCxnSpPr>
          <p:nvPr/>
        </p:nvCxnSpPr>
        <p:spPr>
          <a:xfrm flipH="1">
            <a:off x="4788024" y="2970580"/>
            <a:ext cx="3131840" cy="1703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 flipV="1">
            <a:off x="4932040" y="3645024"/>
            <a:ext cx="2987824" cy="36502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1583160" y="4946154"/>
            <a:ext cx="2844824" cy="42706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8" idx="0"/>
          </p:cNvCxnSpPr>
          <p:nvPr/>
        </p:nvCxnSpPr>
        <p:spPr>
          <a:xfrm flipH="1" flipV="1">
            <a:off x="2195736" y="5373216"/>
            <a:ext cx="5436604" cy="50405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8" idx="0"/>
          </p:cNvCxnSpPr>
          <p:nvPr/>
        </p:nvCxnSpPr>
        <p:spPr>
          <a:xfrm flipH="1" flipV="1">
            <a:off x="7380312" y="5301208"/>
            <a:ext cx="252028" cy="57606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003232" cy="591187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V této prezentaci se žáci seznámí s měřením hmotnosti. Na začátku společně opakujeme  znalosti o hmotnosti. Žáci se seznámí s laboratorními vahami a naučí se pomocí těchto vah určovat hmotnosti různých těles. Učitel na konkrétních laboratorních váhách demonstruje měření hmotnosti. Na začátku popíše laboratorní váhy. Každému žákovi rozdá sadu závaží.</a:t>
            </a:r>
          </a:p>
          <a:p>
            <a:pPr marL="0">
              <a:buNone/>
            </a:pPr>
            <a:r>
              <a:rPr lang="cs-CZ" sz="2400" dirty="0" smtClean="0"/>
              <a:t>V závěru prezentace se naučí změřit hmotnost kapalin.</a:t>
            </a:r>
          </a:p>
          <a:p>
            <a:pPr marL="0" algn="just">
              <a:buNone/>
            </a:pPr>
            <a:r>
              <a:rPr lang="cs-CZ" sz="2400" dirty="0" smtClean="0"/>
              <a:t>Vysvětlí si pojem čistá hmotnost. Otázky na závěr vypracují žáci jako samostatnou práci nebo za domácí úkol. Celá prezentace probíhá na interaktivní tabuli. Obrázek laboratorních vah učitel žákům nakopíruje a žáci si ho nalepí do sešitu.</a:t>
            </a:r>
          </a:p>
          <a:p>
            <a:pPr marL="0">
              <a:buNone/>
            </a:pPr>
            <a:r>
              <a:rPr lang="cs-CZ" sz="2400" dirty="0" smtClean="0"/>
              <a:t>	</a:t>
            </a:r>
          </a:p>
          <a:p>
            <a:pPr marL="0">
              <a:buNone/>
            </a:pPr>
            <a:r>
              <a:rPr lang="cs-CZ" sz="2400" b="1" u="sng" dirty="0" smtClean="0"/>
              <a:t>Použitá literatura:</a:t>
            </a:r>
          </a:p>
          <a:p>
            <a:pPr marL="0">
              <a:buNone/>
            </a:pPr>
            <a:r>
              <a:rPr lang="cs-CZ" sz="2400" dirty="0" smtClean="0"/>
              <a:t>Doc. RNDr. Růžena Kolářová, </a:t>
            </a:r>
            <a:r>
              <a:rPr lang="cs-CZ" sz="2400" dirty="0" err="1" smtClean="0"/>
              <a:t>Csc</a:t>
            </a:r>
            <a:r>
              <a:rPr lang="cs-CZ" sz="2400" dirty="0" smtClean="0"/>
              <a:t>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80-7196-246-5</a:t>
            </a:r>
          </a:p>
          <a:p>
            <a:pPr marL="0">
              <a:buNone/>
            </a:pPr>
            <a:r>
              <a:rPr lang="cs-CZ" sz="2400" dirty="0" smtClean="0"/>
              <a:t>Foto: archiv autora</a:t>
            </a:r>
          </a:p>
          <a:p>
            <a:pPr>
              <a:buNone/>
            </a:pPr>
            <a:endParaRPr lang="cs-CZ" sz="2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507</Words>
  <Application>Microsoft Office PowerPoint</Application>
  <PresentationFormat>Předvádění na obrazovce (4:3)</PresentationFormat>
  <Paragraphs>159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MĚŘENÍ  HMOTNOSTI</vt:lpstr>
      <vt:lpstr>Snímek 2</vt:lpstr>
      <vt:lpstr>Měření hmotnosti</vt:lpstr>
      <vt:lpstr>Opakuj</vt:lpstr>
      <vt:lpstr>Opakuj - řešení</vt:lpstr>
      <vt:lpstr>Laboratorní váhy </vt:lpstr>
      <vt:lpstr>Sada závaží</vt:lpstr>
      <vt:lpstr>Postup při měření na laboratorních vahách</vt:lpstr>
      <vt:lpstr>Jak vážíme kapalinu?</vt:lpstr>
      <vt:lpstr>Příklad:</vt:lpstr>
      <vt:lpstr>Co je čistá hmotnost</vt:lpstr>
      <vt:lpstr>Otázky na závěr</vt:lpstr>
      <vt:lpstr>Otázky na závěr - řešení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hmotnosti</dc:title>
  <dc:creator>Vaclav</dc:creator>
  <cp:lastModifiedBy>Vaclav</cp:lastModifiedBy>
  <cp:revision>55</cp:revision>
  <dcterms:created xsi:type="dcterms:W3CDTF">2012-07-27T07:37:08Z</dcterms:created>
  <dcterms:modified xsi:type="dcterms:W3CDTF">2012-10-27T10:45:41Z</dcterms:modified>
</cp:coreProperties>
</file>