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8" r:id="rId2"/>
    <p:sldId id="262" r:id="rId3"/>
    <p:sldId id="261" r:id="rId4"/>
    <p:sldId id="263" r:id="rId5"/>
    <p:sldId id="260" r:id="rId6"/>
    <p:sldId id="270" r:id="rId7"/>
    <p:sldId id="265" r:id="rId8"/>
    <p:sldId id="266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0033CC"/>
    <a:srgbClr val="800080"/>
    <a:srgbClr val="FF9900"/>
    <a:srgbClr val="003300"/>
    <a:srgbClr val="008000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894" autoAdjust="0"/>
    <p:restoredTop sz="94660"/>
  </p:normalViewPr>
  <p:slideViewPr>
    <p:cSldViewPr>
      <p:cViewPr varScale="1">
        <p:scale>
          <a:sx n="66" d="100"/>
          <a:sy n="66" d="100"/>
        </p:scale>
        <p:origin x="-80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32B7E-F2FC-4B55-9A61-45D954AFB735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D82244D-3BBE-4918-A853-AF9F302AC9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32B7E-F2FC-4B55-9A61-45D954AFB735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D82244D-3BBE-4918-A853-AF9F302AC9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32B7E-F2FC-4B55-9A61-45D954AFB735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2244D-3BBE-4918-A853-AF9F302AC93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32B7E-F2FC-4B55-9A61-45D954AFB735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2244D-3BBE-4918-A853-AF9F302AC9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32B7E-F2FC-4B55-9A61-45D954AFB735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D82244D-3BBE-4918-A853-AF9F302AC93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32B7E-F2FC-4B55-9A61-45D954AFB735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2244D-3BBE-4918-A853-AF9F302AC9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32B7E-F2FC-4B55-9A61-45D954AFB735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2244D-3BBE-4918-A853-AF9F302AC9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32B7E-F2FC-4B55-9A61-45D954AFB735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2244D-3BBE-4918-A853-AF9F302AC9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32B7E-F2FC-4B55-9A61-45D954AFB735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2244D-3BBE-4918-A853-AF9F302AC93F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32B7E-F2FC-4B55-9A61-45D954AFB735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2244D-3BBE-4918-A853-AF9F302AC9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F32B7E-F2FC-4B55-9A61-45D954AFB735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2244D-3BBE-4918-A853-AF9F302AC9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FF32B7E-F2FC-4B55-9A61-45D954AFB735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D82244D-3BBE-4918-A853-AF9F302AC93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7.jpeg"/><Relationship Id="rId7" Type="http://schemas.openxmlformats.org/officeDocument/2006/relationships/image" Target="../media/image11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11" Type="http://schemas.openxmlformats.org/officeDocument/2006/relationships/image" Target="../media/image15.wmf"/><Relationship Id="rId5" Type="http://schemas.openxmlformats.org/officeDocument/2006/relationships/image" Target="../media/image9.jpeg"/><Relationship Id="rId10" Type="http://schemas.openxmlformats.org/officeDocument/2006/relationships/image" Target="../media/image14.wmf"/><Relationship Id="rId4" Type="http://schemas.openxmlformats.org/officeDocument/2006/relationships/image" Target="../media/image8.wmf"/><Relationship Id="rId9" Type="http://schemas.openxmlformats.org/officeDocument/2006/relationships/image" Target="../media/image1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7" Type="http://schemas.openxmlformats.org/officeDocument/2006/relationships/image" Target="../media/image21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wmf"/><Relationship Id="rId5" Type="http://schemas.openxmlformats.org/officeDocument/2006/relationships/image" Target="../media/image19.wmf"/><Relationship Id="rId4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wmf"/><Relationship Id="rId3" Type="http://schemas.openxmlformats.org/officeDocument/2006/relationships/image" Target="../media/image23.wmf"/><Relationship Id="rId7" Type="http://schemas.openxmlformats.org/officeDocument/2006/relationships/image" Target="../media/image27.jpeg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4" Type="http://schemas.openxmlformats.org/officeDocument/2006/relationships/image" Target="../media/image24.wmf"/><Relationship Id="rId9" Type="http://schemas.openxmlformats.org/officeDocument/2006/relationships/image" Target="../media/image29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9414322"/>
              </p:ext>
            </p:extLst>
          </p:nvPr>
        </p:nvGraphicFramePr>
        <p:xfrm>
          <a:off x="755576" y="1196750"/>
          <a:ext cx="7488832" cy="320979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96144"/>
                <a:gridCol w="6192688"/>
              </a:tblGrid>
              <a:tr h="404215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404215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Vlasta </a:t>
                      </a:r>
                      <a:r>
                        <a:rPr lang="cs-CZ" dirty="0" err="1" smtClean="0"/>
                        <a:t>Fitzová</a:t>
                      </a:r>
                      <a:r>
                        <a:rPr lang="cs-CZ" dirty="0" smtClean="0"/>
                        <a:t>  </a:t>
                      </a:r>
                      <a:r>
                        <a:rPr lang="cs-CZ" dirty="0" err="1" smtClean="0"/>
                        <a:t>Mgr</a:t>
                      </a:r>
                      <a:endParaRPr lang="cs-CZ" dirty="0"/>
                    </a:p>
                  </a:txBody>
                  <a:tcPr anchor="ctr"/>
                </a:tc>
              </a:tr>
              <a:tr h="404215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VY_32_Inovace_2.2.5  Zvířata na podzim</a:t>
                      </a:r>
                      <a:endParaRPr lang="cs-CZ" dirty="0"/>
                    </a:p>
                  </a:txBody>
                  <a:tcPr anchor="ctr"/>
                </a:tc>
              </a:tr>
              <a:tr h="404215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  <a:endParaRPr lang="cs-CZ" sz="1200" b="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Člověk a</a:t>
                      </a:r>
                      <a:r>
                        <a:rPr lang="cs-CZ" baseline="0" dirty="0" smtClean="0"/>
                        <a:t> jeho svět</a:t>
                      </a:r>
                      <a:endParaRPr lang="cs-CZ" dirty="0"/>
                    </a:p>
                  </a:txBody>
                  <a:tcPr anchor="ctr"/>
                </a:tc>
              </a:tr>
              <a:tr h="404215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404215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Materiál je určen pro žáky 2.ročníku jako upevňování učiva o životě zvířat v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lese na podzim .</a:t>
                      </a:r>
                    </a:p>
                    <a:p>
                      <a:pPr algn="l"/>
                      <a:r>
                        <a:rPr lang="cs-CZ" dirty="0" smtClean="0"/>
                        <a:t>Lze  ho využít při práci s interaktivní</a:t>
                      </a:r>
                      <a:r>
                        <a:rPr lang="cs-CZ" baseline="0" dirty="0" smtClean="0"/>
                        <a:t> tabulí. Žáci plní úkoly také samostatně.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1196752"/>
            <a:ext cx="1043608" cy="144032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1972860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08720"/>
            <a:ext cx="792088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C00000"/>
                </a:solidFill>
              </a:rPr>
              <a:t>Lez, veverko, lez,</a:t>
            </a:r>
            <a:br>
              <a:rPr lang="cs-CZ" sz="5400" b="1" dirty="0" smtClean="0">
                <a:solidFill>
                  <a:srgbClr val="C00000"/>
                </a:solidFill>
              </a:rPr>
            </a:br>
            <a:r>
              <a:rPr lang="cs-CZ" sz="5400" b="1" dirty="0" smtClean="0">
                <a:solidFill>
                  <a:srgbClr val="C00000"/>
                </a:solidFill>
              </a:rPr>
              <a:t>zná  tě celý les,</a:t>
            </a:r>
            <a:br>
              <a:rPr lang="cs-CZ" sz="5400" b="1" dirty="0" smtClean="0">
                <a:solidFill>
                  <a:srgbClr val="C00000"/>
                </a:solidFill>
              </a:rPr>
            </a:br>
            <a:r>
              <a:rPr lang="cs-CZ" sz="5400" b="1" dirty="0" smtClean="0">
                <a:solidFill>
                  <a:srgbClr val="C00000"/>
                </a:solidFill>
              </a:rPr>
              <a:t>zná tě modřín, zná tě jedle</a:t>
            </a:r>
          </a:p>
          <a:p>
            <a:r>
              <a:rPr lang="cs-CZ" sz="5400" b="1" dirty="0" smtClean="0">
                <a:solidFill>
                  <a:srgbClr val="C00000"/>
                </a:solidFill>
              </a:rPr>
              <a:t>i ta borovice vedle,</a:t>
            </a:r>
          </a:p>
          <a:p>
            <a:r>
              <a:rPr lang="cs-CZ" sz="5400" b="1" dirty="0" smtClean="0">
                <a:solidFill>
                  <a:srgbClr val="C00000"/>
                </a:solidFill>
              </a:rPr>
              <a:t>zná tě smrk a zná  tě dub</a:t>
            </a:r>
          </a:p>
          <a:p>
            <a:r>
              <a:rPr lang="cs-CZ" sz="5400" b="1" dirty="0" smtClean="0">
                <a:solidFill>
                  <a:srgbClr val="C00000"/>
                </a:solidFill>
              </a:rPr>
              <a:t>i ti chlapci, co jdou z hub.</a:t>
            </a:r>
            <a:endParaRPr lang="cs-CZ" sz="5400" b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03848" y="5987033"/>
            <a:ext cx="5616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Veverka      František  Hrubín    </a:t>
            </a:r>
            <a:r>
              <a:rPr lang="cs-CZ" dirty="0" smtClean="0">
                <a:solidFill>
                  <a:srgbClr val="C00000"/>
                </a:solidFill>
              </a:rPr>
              <a:t>(časopis Mateřídouška)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3159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908720"/>
            <a:ext cx="756084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  </a:t>
            </a:r>
            <a:r>
              <a:rPr lang="cs-CZ" sz="4800" b="1" dirty="0" smtClean="0">
                <a:solidFill>
                  <a:srgbClr val="008000"/>
                </a:solidFill>
              </a:rPr>
              <a:t>Podzim</a:t>
            </a:r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6000" b="1" dirty="0" smtClean="0">
                <a:solidFill>
                  <a:srgbClr val="008000"/>
                </a:solidFill>
              </a:rPr>
              <a:t>začíná </a:t>
            </a:r>
            <a:r>
              <a:rPr lang="cs-CZ" sz="6600" b="1" dirty="0" smtClean="0">
                <a:solidFill>
                  <a:srgbClr val="008000"/>
                </a:solidFill>
              </a:rPr>
              <a:t>23</a:t>
            </a:r>
            <a:r>
              <a:rPr lang="cs-CZ" sz="6000" b="1" dirty="0" smtClean="0">
                <a:solidFill>
                  <a:srgbClr val="008000"/>
                </a:solidFill>
              </a:rPr>
              <a:t>. září</a:t>
            </a:r>
            <a:endParaRPr lang="cs-CZ" sz="6000" b="1" dirty="0">
              <a:solidFill>
                <a:srgbClr val="008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2204864"/>
            <a:ext cx="783336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je to den podzimní rovnodennosti </a:t>
            </a:r>
          </a:p>
          <a:p>
            <a:r>
              <a:rPr lang="cs-CZ" sz="4000" dirty="0" smtClean="0"/>
              <a:t>  (den i noc jsou stejně dlouhé)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79711" y="4005064"/>
            <a:ext cx="523898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9900"/>
                </a:solidFill>
              </a:rPr>
              <a:t>Podzimní měsíce:</a:t>
            </a:r>
            <a:endParaRPr lang="cs-CZ" sz="4400" dirty="0">
              <a:solidFill>
                <a:srgbClr val="FF99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59632" y="5197151"/>
            <a:ext cx="12241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800080"/>
                </a:solidFill>
              </a:rPr>
              <a:t>ZÁŘÍ</a:t>
            </a:r>
            <a:r>
              <a:rPr lang="cs-CZ" sz="4000" dirty="0" smtClean="0"/>
              <a:t> 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347864" y="5169490"/>
            <a:ext cx="15841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33CC"/>
                </a:solidFill>
              </a:rPr>
              <a:t>ŘÍJEN</a:t>
            </a:r>
            <a:endParaRPr lang="cs-CZ" sz="4000" b="1" dirty="0">
              <a:solidFill>
                <a:srgbClr val="0033CC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652120" y="5169490"/>
            <a:ext cx="234026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66"/>
                </a:solidFill>
              </a:rPr>
              <a:t>LISTOPAD</a:t>
            </a:r>
            <a:endParaRPr lang="cs-CZ" sz="4000" b="1" dirty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6862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556792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Začínají zrát jahody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355976" y="1666499"/>
            <a:ext cx="45758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</a:rPr>
              <a:t>L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istí na stromech mění barvu a opadává. 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02735" y="2572018"/>
            <a:ext cx="19802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Zrají šípky.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148064" y="3896762"/>
            <a:ext cx="34347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Zvířatům houstne srst.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69622" y="4750986"/>
            <a:ext cx="35283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66"/>
                </a:solidFill>
              </a:rPr>
              <a:t>Stromy kvetou.</a:t>
            </a:r>
            <a:endParaRPr lang="cs-CZ" sz="2800" dirty="0">
              <a:solidFill>
                <a:srgbClr val="FF0066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355976" y="4797153"/>
            <a:ext cx="42268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Bývá </a:t>
            </a:r>
            <a:r>
              <a:rPr lang="cs-CZ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mlha a </a:t>
            </a:r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mrholí.</a:t>
            </a:r>
            <a:endParaRPr lang="cs-CZ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907704" y="3258736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8000"/>
                </a:solidFill>
              </a:rPr>
              <a:t>Rodí se mláďata.</a:t>
            </a:r>
            <a:endParaRPr lang="cs-CZ" sz="2800" dirty="0">
              <a:solidFill>
                <a:srgbClr val="008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1560" y="5656560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3300"/>
                </a:solidFill>
              </a:rPr>
              <a:t>Rostou houby.</a:t>
            </a:r>
            <a:endParaRPr lang="cs-CZ" sz="2800" dirty="0">
              <a:solidFill>
                <a:srgbClr val="FF33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79912" y="5670540"/>
            <a:ext cx="46805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33CC"/>
                </a:solidFill>
              </a:rPr>
              <a:t>Stromy  jsou pod sněhem.</a:t>
            </a:r>
            <a:endParaRPr lang="cs-CZ" sz="2800" dirty="0">
              <a:solidFill>
                <a:srgbClr val="0033CC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878096" y="2833628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Sbíráme houby.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11560" y="3781956"/>
            <a:ext cx="3096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Přilétají čápi.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169622" y="791126"/>
            <a:ext cx="64807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chemeClr val="accent2">
                    <a:lumMod val="50000"/>
                  </a:schemeClr>
                </a:solidFill>
              </a:rPr>
              <a:t>Přečti a rozhodni, co je správně</a:t>
            </a:r>
            <a:r>
              <a:rPr lang="cs-CZ" sz="2800" u="sng" dirty="0" smtClean="0">
                <a:solidFill>
                  <a:schemeClr val="accent2">
                    <a:lumMod val="50000"/>
                  </a:schemeClr>
                </a:solidFill>
              </a:rPr>
              <a:t>:</a:t>
            </a:r>
            <a:endParaRPr lang="cs-CZ" sz="2800" u="sng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39552" y="188640"/>
            <a:ext cx="7704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CO  SE  DĚJE  NA  PODZIM  V LESE?</a:t>
            </a:r>
            <a:endParaRPr lang="cs-CZ" sz="36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9248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2"/>
          <p:cNvSpPr txBox="1">
            <a:spLocks/>
          </p:cNvSpPr>
          <p:nvPr/>
        </p:nvSpPr>
        <p:spPr>
          <a:xfrm>
            <a:off x="466107" y="188640"/>
            <a:ext cx="8136904" cy="1287385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JAKÁ  ZVÍŘATA  MŮŽEME  VIDĚT  V  LESE?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       POJMENUJ  JE:</a:t>
            </a:r>
          </a:p>
          <a:p>
            <a:pPr marL="0" indent="0">
              <a:buNone/>
            </a:pP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3" name="Picture 2" descr="C:\Users\fitzova\AppData\Local\Microsoft\Windows\Temporary Internet Files\Content.IE5\PSBFHVVI\MC9001108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2384" y="1916832"/>
            <a:ext cx="1733702" cy="1292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Users\fitzova\AppData\Local\Microsoft\Windows\Temporary Internet Files\Content.IE5\PSBFHVVI\MP9004064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2244" y="3400281"/>
            <a:ext cx="2194807" cy="1462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C:\Users\fitzova\AppData\Local\Microsoft\Windows\Temporary Internet Files\Content.IE5\9S3725G8\MC90044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209" y="1243025"/>
            <a:ext cx="1806575" cy="1774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7" descr="C:\Users\fitzova\AppData\Local\Microsoft\Windows\Temporary Internet Files\Content.IE5\O4PZIY3K\MP90042270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568" y="3345926"/>
            <a:ext cx="1441450" cy="2212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C:\Users\fitzova\AppData\Local\Microsoft\Windows\Temporary Internet Files\Content.IE5\PSBFHVVI\MP90044232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823512"/>
            <a:ext cx="2843286" cy="1895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9" descr="C:\Users\fitzova\AppData\Local\Microsoft\Windows\Temporary Internet Files\Content.IE5\O4PZIY3K\MC90011138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4838" y="4862386"/>
            <a:ext cx="1288384" cy="1864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0" descr="C:\Users\fitzova\AppData\Local\Microsoft\Windows\Temporary Internet Files\Content.IE5\O4PZIY3K\MC90008406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6951" y="548680"/>
            <a:ext cx="2731258" cy="2198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1" descr="C:\Users\fitzova\AppData\Local\Microsoft\Windows\Temporary Internet Files\Content.IE5\PSBFHVVI\MC90033239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1092" y="1216038"/>
            <a:ext cx="14859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6437352" y="4306198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  také</a:t>
            </a:r>
            <a:endParaRPr lang="cs-CZ" sz="2800" dirty="0"/>
          </a:p>
        </p:txBody>
      </p:sp>
      <p:pic>
        <p:nvPicPr>
          <p:cNvPr id="3074" name="Picture 2" descr="C:\Users\fitzova\AppData\Local\Microsoft\Windows\Temporary Internet Files\Content.IE5\C4GESJ0Z\MC90019227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2874" y="2757839"/>
            <a:ext cx="2038892" cy="1421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fitzova\AppData\Local\Microsoft\Windows\Temporary Internet Files\Content.IE5\T3WL8JNB\MC900057222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7662" y="4624253"/>
            <a:ext cx="1270102" cy="1808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614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724128" y="1412776"/>
            <a:ext cx="648072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3041068" y="2062681"/>
            <a:ext cx="648072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709574" y="2062681"/>
            <a:ext cx="648072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377245" y="2080719"/>
            <a:ext cx="648072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372200" y="1412776"/>
            <a:ext cx="648072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389911" y="2689049"/>
            <a:ext cx="648072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041068" y="2689049"/>
            <a:ext cx="648072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719918" y="2689049"/>
            <a:ext cx="648072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037983" y="3318702"/>
            <a:ext cx="648072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689140" y="3318702"/>
            <a:ext cx="648072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366864" y="3945070"/>
            <a:ext cx="648072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041068" y="3945070"/>
            <a:ext cx="648072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739843" y="3945070"/>
            <a:ext cx="648072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753454" y="3315417"/>
            <a:ext cx="648072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054352" y="2062681"/>
            <a:ext cx="648072" cy="62636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054352" y="2689049"/>
            <a:ext cx="648072" cy="62636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076056" y="3315417"/>
            <a:ext cx="648072" cy="62636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070394" y="3945070"/>
            <a:ext cx="648072" cy="62636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387915" y="3945070"/>
            <a:ext cx="648072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4367990" y="3315417"/>
            <a:ext cx="648072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4357646" y="2689049"/>
            <a:ext cx="648072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727576" y="2062681"/>
            <a:ext cx="648072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054352" y="1412776"/>
            <a:ext cx="648072" cy="62636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7668344" y="1412776"/>
            <a:ext cx="648072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7020272" y="1412776"/>
            <a:ext cx="648072" cy="6263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5138483" y="1269703"/>
            <a:ext cx="4320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J</a:t>
            </a:r>
            <a:endParaRPr lang="cs-CZ" sz="4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835588" y="1919606"/>
            <a:ext cx="4320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/>
              <a:t>L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5114347" y="1919607"/>
            <a:ext cx="4320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/>
              <a:t>E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4476002" y="1919608"/>
            <a:ext cx="4320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/>
              <a:t>T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3766302" y="1937645"/>
            <a:ext cx="4320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Y</a:t>
            </a:r>
            <a:endParaRPr lang="cs-CZ" sz="44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3111479" y="1937646"/>
            <a:ext cx="4320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/>
              <a:t>P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6480212" y="1293239"/>
            <a:ext cx="4320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T</a:t>
            </a:r>
            <a:endParaRPr lang="cs-CZ" sz="44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7128284" y="1265693"/>
            <a:ext cx="4320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/>
              <a:t>E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7776356" y="1293240"/>
            <a:ext cx="4320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/>
              <a:t>L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2497923" y="2538190"/>
            <a:ext cx="4320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M</a:t>
            </a:r>
            <a:endParaRPr lang="cs-CZ" sz="44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3111479" y="2546631"/>
            <a:ext cx="4320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/>
              <a:t>O</a:t>
            </a:r>
          </a:p>
        </p:txBody>
      </p:sp>
      <p:sp>
        <p:nvSpPr>
          <p:cNvPr id="38" name="TextovéPole 37"/>
          <p:cNvSpPr txBox="1"/>
          <p:nvPr/>
        </p:nvSpPr>
        <p:spPr>
          <a:xfrm>
            <a:off x="3797152" y="2538191"/>
            <a:ext cx="4320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/>
              <a:t>T</a:t>
            </a:r>
          </a:p>
        </p:txBody>
      </p:sp>
      <p:sp>
        <p:nvSpPr>
          <p:cNvPr id="39" name="TextovéPole 38"/>
          <p:cNvSpPr txBox="1"/>
          <p:nvPr/>
        </p:nvSpPr>
        <p:spPr>
          <a:xfrm>
            <a:off x="4465658" y="2538189"/>
            <a:ext cx="4320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Ý</a:t>
            </a:r>
            <a:endParaRPr lang="cs-CZ" sz="44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5152093" y="2538754"/>
            <a:ext cx="4320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/>
              <a:t>L</a:t>
            </a:r>
          </a:p>
        </p:txBody>
      </p:sp>
      <p:sp>
        <p:nvSpPr>
          <p:cNvPr id="41" name="TextovéPole 40"/>
          <p:cNvSpPr txBox="1"/>
          <p:nvPr/>
        </p:nvSpPr>
        <p:spPr>
          <a:xfrm>
            <a:off x="3101607" y="3174921"/>
            <a:ext cx="4320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/>
              <a:t>S</a:t>
            </a:r>
          </a:p>
        </p:txBody>
      </p:sp>
      <p:sp>
        <p:nvSpPr>
          <p:cNvPr id="42" name="TextovéPole 41"/>
          <p:cNvSpPr txBox="1"/>
          <p:nvPr/>
        </p:nvSpPr>
        <p:spPr>
          <a:xfrm>
            <a:off x="3797152" y="3166683"/>
            <a:ext cx="4320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Y</a:t>
            </a:r>
            <a:endParaRPr lang="cs-CZ" sz="44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4465658" y="3148462"/>
            <a:ext cx="4320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S</a:t>
            </a:r>
            <a:endParaRPr lang="cs-CZ" sz="44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5170022" y="3172344"/>
            <a:ext cx="4320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E</a:t>
            </a:r>
            <a:endParaRPr lang="cs-CZ" sz="44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5844988" y="3192851"/>
            <a:ext cx="4320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/>
              <a:t>L</a:t>
            </a:r>
          </a:p>
        </p:txBody>
      </p:sp>
      <p:sp>
        <p:nvSpPr>
          <p:cNvPr id="46" name="TextovéPole 45"/>
          <p:cNvSpPr txBox="1"/>
          <p:nvPr/>
        </p:nvSpPr>
        <p:spPr>
          <a:xfrm>
            <a:off x="5187516" y="3811415"/>
            <a:ext cx="4320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N</a:t>
            </a:r>
            <a:endParaRPr lang="cs-CZ" sz="44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4465658" y="3801996"/>
            <a:ext cx="4320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E</a:t>
            </a:r>
            <a:endParaRPr lang="cs-CZ" sz="44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3827930" y="3809892"/>
            <a:ext cx="4320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P</a:t>
            </a:r>
            <a:endParaRPr lang="cs-CZ" sz="44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3145995" y="3801997"/>
            <a:ext cx="4320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U</a:t>
            </a:r>
            <a:endParaRPr lang="cs-CZ" sz="44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2474876" y="3845424"/>
            <a:ext cx="4320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L</a:t>
            </a:r>
            <a:endParaRPr lang="cs-CZ" sz="44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5814066" y="1293238"/>
            <a:ext cx="4320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E</a:t>
            </a:r>
            <a:endParaRPr lang="cs-CZ" sz="4400" dirty="0"/>
          </a:p>
        </p:txBody>
      </p:sp>
      <p:pic>
        <p:nvPicPr>
          <p:cNvPr id="52" name="Picture 5" descr="C:\Users\fitzova\AppData\Local\Microsoft\Windows\Temporary Internet Files\Content.IE5\50RHYVP1\MC9001497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8920" y="590830"/>
            <a:ext cx="1371350" cy="159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6" descr="C:\Users\fitzova\AppData\Local\Microsoft\Windows\Temporary Internet Files\Content.IE5\50RHYVP1\MC9003521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9842" y="2348880"/>
            <a:ext cx="1128156" cy="1399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7" descr="C:\Users\fitzova\AppData\Local\Microsoft\Windows\Temporary Internet Files\Content.IE5\O4PZIY3K\MP90044486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857" y="4077072"/>
            <a:ext cx="1530979" cy="1182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8" descr="C:\Users\fitzova\AppData\Local\Microsoft\Windows\Temporary Internet Files\Content.IE5\O4PZIY3K\MC90005721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0496" y="4967433"/>
            <a:ext cx="1394344" cy="1231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9" descr="C:\Users\fitzova\AppData\Local\Microsoft\Windows\Temporary Internet Files\Content.IE5\50RHYVP1\MC90044185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5104110"/>
            <a:ext cx="1228868" cy="1128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2" descr="C:\Users\fitzova\AppData\Local\Microsoft\Windows\Temporary Internet Files\Content.IE5\9S3725G8\MC90035615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419850"/>
            <a:ext cx="1659636" cy="1813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9" name="Obdélník 58"/>
          <p:cNvSpPr/>
          <p:nvPr/>
        </p:nvSpPr>
        <p:spPr>
          <a:xfrm>
            <a:off x="2475173" y="406164"/>
            <a:ext cx="470244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solidFill>
                  <a:schemeClr val="accent6">
                    <a:lumMod val="50000"/>
                  </a:schemeClr>
                </a:solidFill>
              </a:rPr>
              <a:t>NĚKDY  JE  TAM  TAKÉ :</a:t>
            </a:r>
          </a:p>
        </p:txBody>
      </p:sp>
    </p:spTree>
    <p:extLst>
      <p:ext uri="{BB962C8B-B14F-4D97-AF65-F5344CB8AC3E}">
        <p14:creationId xmlns:p14="http://schemas.microsoft.com/office/powerpoint/2010/main" val="695032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25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25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25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0" dur="125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2" dur="43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3" dur="136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498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498" tmFilter="0, 0; 0.125,0.2665; 0.25,0.4; 0.375,0.465; 0.5,0.5;  0.625,0.535; 0.75,0.6; 0.875,0.7335; 1,1">
                                          <p:stCondLst>
                                            <p:cond delay="49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249" tmFilter="0, 0; 0.125,0.2665; 0.25,0.4; 0.375,0.465; 0.5,0.5;  0.625,0.535; 0.75,0.6; 0.875,0.7335; 1,1">
                                          <p:stCondLst>
                                            <p:cond delay="993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23" tmFilter="0, 0; 0.125,0.2665; 0.25,0.4; 0.375,0.465; 0.5,0.5;  0.625,0.535; 0.75,0.6; 0.875,0.7335; 1,1">
                                          <p:stCondLst>
                                            <p:cond delay="1242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8" dur="20">
                                          <p:stCondLst>
                                            <p:cond delay="487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9" dur="124" decel="50000">
                                          <p:stCondLst>
                                            <p:cond delay="507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" dur="20">
                                          <p:stCondLst>
                                            <p:cond delay="98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1" dur="124" decel="50000">
                                          <p:stCondLst>
                                            <p:cond delay="100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2" dur="20">
                                          <p:stCondLst>
                                            <p:cond delay="1231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3" dur="124" decel="50000">
                                          <p:stCondLst>
                                            <p:cond delay="1251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4" dur="20">
                                          <p:stCondLst>
                                            <p:cond delay="1356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5" dur="124" decel="50000">
                                          <p:stCondLst>
                                            <p:cond delay="1376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0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4" fill="hold">
                      <p:stCondLst>
                        <p:cond delay="indefinite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8" dur="125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25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25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1" dur="125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476672"/>
            <a:ext cx="54052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JAK SE PŘIPRAVUJE LES NA ZIMU?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94910" y="1268760"/>
            <a:ext cx="10441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ZVÍŘATA</a:t>
            </a:r>
            <a:endParaRPr lang="cs-CZ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8918" y="2983166"/>
            <a:ext cx="10441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PTÁCI</a:t>
            </a:r>
            <a:endParaRPr lang="cs-CZ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4910" y="5127714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STROMY</a:t>
            </a:r>
            <a:endParaRPr lang="cs-CZ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79438" y="1151125"/>
            <a:ext cx="52565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3300"/>
                </a:solidFill>
              </a:rPr>
              <a:t>HOUSTNE  JIM  SRST.  SHROMAŽĎUJÍ  SI  POTRAVU. NĚKTEŘÍ SE PŘIPRAVUJÍ K ZIMNÍMU SPÁNKU.   </a:t>
            </a:r>
            <a:r>
              <a:rPr lang="cs-CZ" sz="1400" dirty="0" smtClean="0">
                <a:solidFill>
                  <a:srgbClr val="003300"/>
                </a:solidFill>
              </a:rPr>
              <a:t>(2)</a:t>
            </a:r>
            <a:endParaRPr lang="cs-CZ" b="1" dirty="0">
              <a:solidFill>
                <a:srgbClr val="0033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25848" y="2935588"/>
            <a:ext cx="5040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NĚKTEŘÍ ODLÉTAJÍ DO TEPLÝCH KRAJIN,  </a:t>
            </a:r>
            <a:r>
              <a:rPr lang="cs-CZ" sz="1200" dirty="0" smtClean="0">
                <a:solidFill>
                  <a:srgbClr val="002060"/>
                </a:solidFill>
              </a:rPr>
              <a:t>(3)</a:t>
            </a:r>
            <a:endParaRPr lang="cs-CZ" sz="1200" b="1" dirty="0" smtClean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364620" y="5085184"/>
            <a:ext cx="5544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LISTY  ŽLOUTNOU, OPADÁVAJÍ.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 STROMY ODPOČÍVAJÍ.   </a:t>
            </a:r>
            <a:r>
              <a:rPr lang="cs-CZ" sz="1200" dirty="0" smtClean="0">
                <a:solidFill>
                  <a:srgbClr val="C00000"/>
                </a:solidFill>
              </a:rPr>
              <a:t>(1)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5122" name="Picture 2" descr="C:\Users\fitzova\AppData\Local\Microsoft\Windows\Temporary Internet Files\Content.IE5\9S3725G8\MC9003469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7596" y="455484"/>
            <a:ext cx="1526265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fitzova\AppData\Local\Microsoft\Windows\Temporary Internet Files\Content.IE5\50RHYVP1\MC9004414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6022" y="1268760"/>
            <a:ext cx="1053863" cy="947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fitzova\AppData\Local\Microsoft\Windows\Temporary Internet Files\Content.IE5\O4PZIY3K\MC9003295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7247" y="3381541"/>
            <a:ext cx="1077822" cy="1067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fitzova\AppData\Local\Microsoft\Windows\Temporary Internet Files\Content.IE5\9S3725G8\MP90018051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0728" y="2457418"/>
            <a:ext cx="950248" cy="1504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fitzova\AppData\Local\Microsoft\Windows\Temporary Internet Files\Content.IE5\PSBFHVVI\MP90017774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2953" y="2704054"/>
            <a:ext cx="988843" cy="1483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Users\fitzova\AppData\Local\Microsoft\Windows\Temporary Internet Files\Content.IE5\C4GESJ0Z\MP90040670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6972" y="2478465"/>
            <a:ext cx="1040892" cy="156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11" descr="C:\Users\fitzova\AppData\Local\Microsoft\Windows\Temporary Internet Files\Content.IE5\C4GESJ0Z\MC90010922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7998" y="3339502"/>
            <a:ext cx="1160746" cy="1399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7" name="Picture 17" descr="C:\Users\fitzova\AppData\Local\Microsoft\Windows\Temporary Internet Files\Content.IE5\R08YUPTO\MP900406900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5069" y="5013845"/>
            <a:ext cx="3456384" cy="1986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333034" y="3445686"/>
            <a:ext cx="25642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JINÍ TADY ZŮSTÁVAJÍ. </a:t>
            </a:r>
            <a:r>
              <a:rPr lang="cs-CZ" sz="1200" dirty="0" smtClean="0">
                <a:solidFill>
                  <a:srgbClr val="002060"/>
                </a:solidFill>
              </a:rPr>
              <a:t> (2)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7817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1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10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10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500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500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500"/>
                                        <p:tgtEl>
                                          <p:spTgt spid="5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750"/>
                                        <p:tgtEl>
                                          <p:spTgt spid="51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750" fill="hold"/>
                                        <p:tgtEl>
                                          <p:spTgt spid="51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750" fill="hold"/>
                                        <p:tgtEl>
                                          <p:spTgt spid="5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335359"/>
            <a:ext cx="52565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  <a:latin typeface="Baskerville Old Face" pitchFamily="18" charset="0"/>
              </a:rPr>
              <a:t>Je pro nás les  důležitý?</a:t>
            </a:r>
            <a:endParaRPr lang="cs-CZ" sz="3200" dirty="0">
              <a:solidFill>
                <a:srgbClr val="C00000"/>
              </a:solidFill>
              <a:latin typeface="Baskerville Old Face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196752"/>
            <a:ext cx="80648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haroni" pitchFamily="2" charset="-79"/>
                <a:cs typeface="Aharoni" pitchFamily="2" charset="-79"/>
              </a:rPr>
              <a:t>Lesy nám dávají kyslík, který potřebujeme k dýchání.</a:t>
            </a:r>
            <a:endParaRPr lang="cs-CZ" sz="2400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2013506"/>
            <a:ext cx="720080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Rounded MT Bold" pitchFamily="34" charset="0"/>
              </a:rPr>
              <a:t>Lesy zadržují vodu – jsou zásobárnou vody.</a:t>
            </a:r>
          </a:p>
          <a:p>
            <a:r>
              <a:rPr lang="cs-CZ" dirty="0">
                <a:latin typeface="Arial Rounded MT Bold" pitchFamily="34" charset="0"/>
              </a:rPr>
              <a:t> </a:t>
            </a:r>
            <a:r>
              <a:rPr lang="cs-CZ" dirty="0" smtClean="0">
                <a:latin typeface="Arial Rounded MT Bold" pitchFamily="34" charset="0"/>
              </a:rPr>
              <a:t>                                              </a:t>
            </a:r>
            <a:r>
              <a:rPr lang="cs-CZ" dirty="0" smtClean="0">
                <a:solidFill>
                  <a:srgbClr val="FF0000"/>
                </a:solidFill>
                <a:latin typeface="Arial Rounded MT Bold" pitchFamily="34" charset="0"/>
              </a:rPr>
              <a:t>Pozor na kácení  lesů!</a:t>
            </a:r>
            <a:r>
              <a:rPr lang="cs-CZ" dirty="0" smtClean="0">
                <a:latin typeface="Arial Rounded MT Bold" pitchFamily="34" charset="0"/>
              </a:rPr>
              <a:t> 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1114" y="3017111"/>
            <a:ext cx="56166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Berlin Sans FB" pitchFamily="34" charset="0"/>
              </a:rPr>
              <a:t>Les je domovem mnoha zvířat a rostlin</a:t>
            </a:r>
            <a:r>
              <a:rPr lang="cs-CZ" dirty="0" smtClean="0">
                <a:latin typeface="Berlin Sans FB" pitchFamily="34" charset="0"/>
              </a:rPr>
              <a:t>.</a:t>
            </a:r>
            <a:endParaRPr lang="cs-CZ" dirty="0">
              <a:latin typeface="Berlin Sans FB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58808" y="3778250"/>
            <a:ext cx="81616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Ze dřeva člověk vyrábí například nábytek, prolézačky, papír,….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4653136"/>
            <a:ext cx="7848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Do lesa chodíme na procházky. Je tam klid, čistý vzduch,…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560" y="5733256"/>
            <a:ext cx="74888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 Rounded MT Bold" pitchFamily="34" charset="0"/>
              </a:rPr>
              <a:t>V</a:t>
            </a:r>
            <a:r>
              <a:rPr lang="cs-CZ" sz="2400" dirty="0" smtClean="0">
                <a:latin typeface="Arial Rounded MT Bold" pitchFamily="34" charset="0"/>
              </a:rPr>
              <a:t> lese sbíráme houby, borůvky, maliny,…</a:t>
            </a:r>
            <a:endParaRPr lang="cs-CZ" sz="2400" dirty="0">
              <a:latin typeface="Arial Rounded MT Bold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3916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1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65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50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747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747" tmFilter="0, 0; 0.125,0.2665; 0.25,0.4; 0.375,0.465; 0.5,0.5;  0.625,0.535; 0.75,0.6; 0.875,0.7335; 1,1">
                                          <p:stCondLst>
                                            <p:cond delay="747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373" tmFilter="0, 0; 0.125,0.2665; 0.25,0.4; 0.375,0.465; 0.5,0.5;  0.625,0.535; 0.75,0.6; 0.875,0.7335; 1,1">
                                          <p:stCondLst>
                                            <p:cond delay="149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85" tmFilter="0, 0; 0.125,0.2665; 0.25,0.4; 0.375,0.465; 0.5,0.5;  0.625,0.535; 0.75,0.6; 0.875,0.7335; 1,1">
                                          <p:stCondLst>
                                            <p:cond delay="1863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4" dur="29">
                                          <p:stCondLst>
                                            <p:cond delay="731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5" dur="187" decel="50000">
                                          <p:stCondLst>
                                            <p:cond delay="761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9">
                                          <p:stCondLst>
                                            <p:cond delay="14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7" dur="187" decel="50000">
                                          <p:stCondLst>
                                            <p:cond delay="150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9">
                                          <p:stCondLst>
                                            <p:cond delay="1847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9" dur="187" decel="50000">
                                          <p:stCondLst>
                                            <p:cond delay="18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9">
                                          <p:stCondLst>
                                            <p:cond delay="20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1" dur="187" decel="50000">
                                          <p:stCondLst>
                                            <p:cond delay="2063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29825" y="1124744"/>
            <a:ext cx="5904656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POUŽITÉ ZDROJE:</a:t>
            </a:r>
          </a:p>
          <a:p>
            <a:r>
              <a:rPr lang="cs-CZ" sz="2800" dirty="0"/>
              <a:t>Obrázky z galerie Klipart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8515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638</TotalTime>
  <Words>340</Words>
  <Application>Microsoft Office PowerPoint</Application>
  <PresentationFormat>Předvádění na obrazovce (4:3)</PresentationFormat>
  <Paragraphs>86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Zvířata na podzim</dc:title>
  <dc:creator>Vlasta Fitzová</dc:creator>
  <cp:lastModifiedBy>Vlasta Fitzová</cp:lastModifiedBy>
  <cp:revision>30</cp:revision>
  <dcterms:created xsi:type="dcterms:W3CDTF">2012-11-02T17:07:05Z</dcterms:created>
  <dcterms:modified xsi:type="dcterms:W3CDTF">2012-11-20T19:26:06Z</dcterms:modified>
</cp:coreProperties>
</file>