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2" r:id="rId3"/>
    <p:sldId id="261" r:id="rId4"/>
    <p:sldId id="263" r:id="rId5"/>
    <p:sldId id="264" r:id="rId6"/>
    <p:sldId id="266" r:id="rId7"/>
    <p:sldId id="265" r:id="rId8"/>
    <p:sldId id="267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008000"/>
    <a:srgbClr val="CC33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547CCAE-F363-4D5F-B0E2-C179E75F986E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2A75CA-91A0-454D-B0EF-BBAC3275C42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image" Target="../media/image21.jpeg"/><Relationship Id="rId9" Type="http://schemas.openxmlformats.org/officeDocument/2006/relationships/image" Target="../media/image2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661091"/>
              </p:ext>
            </p:extLst>
          </p:nvPr>
        </p:nvGraphicFramePr>
        <p:xfrm>
          <a:off x="467544" y="1196750"/>
          <a:ext cx="6624736" cy="34603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13719"/>
                <a:gridCol w="5011017"/>
              </a:tblGrid>
              <a:tr h="56406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64063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Vlasta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Fitzová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baseline="0" dirty="0" err="1" smtClean="0"/>
                        <a:t>Mgr</a:t>
                      </a:r>
                      <a:endParaRPr lang="cs-CZ" dirty="0"/>
                    </a:p>
                  </a:txBody>
                  <a:tcPr anchor="ctr"/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VY_32_Inovace_2.2.6 </a:t>
                      </a:r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Ovoce</a:t>
                      </a:r>
                      <a:endParaRPr lang="cs-CZ" dirty="0"/>
                    </a:p>
                  </a:txBody>
                  <a:tcPr anchor="ctr"/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 2.ročník</a:t>
                      </a:r>
                      <a:endParaRPr lang="cs-CZ" dirty="0"/>
                    </a:p>
                  </a:txBody>
                  <a:tcPr anchor="ctr"/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pro práci dětí ve 2. ročníku jako úvodní učivo. Pracujeme s interaktivní tabulí.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9728609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83529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Foukej, foukej, větříčku, </a:t>
            </a:r>
          </a:p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shoď mi jednu hruštičku.</a:t>
            </a:r>
          </a:p>
          <a:p>
            <a:r>
              <a:rPr lang="cs-CZ" sz="5400" dirty="0" smtClean="0">
                <a:solidFill>
                  <a:srgbClr val="008000"/>
                </a:solidFill>
              </a:rPr>
              <a:t>Shoď mi jednu nebo dvě,</a:t>
            </a:r>
          </a:p>
          <a:p>
            <a:r>
              <a:rPr lang="cs-CZ" sz="5400" dirty="0" smtClean="0">
                <a:solidFill>
                  <a:srgbClr val="C00000"/>
                </a:solidFill>
              </a:rPr>
              <a:t>budou dobré obě dvě.</a:t>
            </a:r>
            <a:endParaRPr lang="cs-CZ" sz="5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14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4066614"/>
            <a:ext cx="6078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Čím víc toho sníš, tím víc z toho zbývá..</a:t>
            </a:r>
          </a:p>
        </p:txBody>
      </p:sp>
      <p:pic>
        <p:nvPicPr>
          <p:cNvPr id="1029" name="Picture 5" descr="C:\Users\fitzova\AppData\Local\Microsoft\Windows\Temporary Internet Files\Content.IE5\R08YUPTO\MP9003137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89834"/>
            <a:ext cx="2476872" cy="163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5480" y="908720"/>
            <a:ext cx="7374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rgbClr val="008000"/>
                </a:solidFill>
              </a:rPr>
              <a:t>Co se nečeše hřebenem</a:t>
            </a:r>
            <a:r>
              <a:rPr lang="pt-BR" sz="2800" b="1" dirty="0" smtClean="0">
                <a:solidFill>
                  <a:srgbClr val="008000"/>
                </a:solidFill>
              </a:rPr>
              <a:t>,</a:t>
            </a:r>
            <a:r>
              <a:rPr lang="cs-CZ" sz="2800" b="1" dirty="0" smtClean="0">
                <a:solidFill>
                  <a:srgbClr val="008000"/>
                </a:solidFill>
              </a:rPr>
              <a:t> </a:t>
            </a:r>
            <a:r>
              <a:rPr lang="pt-BR" sz="2800" b="1" dirty="0" smtClean="0">
                <a:solidFill>
                  <a:srgbClr val="008000"/>
                </a:solidFill>
              </a:rPr>
              <a:t>ale </a:t>
            </a:r>
            <a:r>
              <a:rPr lang="pt-BR" sz="2800" b="1" dirty="0">
                <a:solidFill>
                  <a:srgbClr val="008000"/>
                </a:solidFill>
              </a:rPr>
              <a:t>rukou</a:t>
            </a:r>
            <a:r>
              <a:rPr lang="pt-BR" sz="2800" b="1" dirty="0" smtClean="0">
                <a:solidFill>
                  <a:srgbClr val="008000"/>
                </a:solidFill>
              </a:rPr>
              <a:t>?.........</a:t>
            </a:r>
            <a:r>
              <a:rPr lang="pt-B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  <a:endParaRPr lang="pt-BR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pt-BR" dirty="0"/>
              <a:t/>
            </a:r>
            <a:br>
              <a:rPr lang="pt-BR" dirty="0"/>
            </a:br>
            <a:endParaRPr lang="cs-CZ" dirty="0"/>
          </a:p>
        </p:txBody>
      </p:sp>
      <p:pic>
        <p:nvPicPr>
          <p:cNvPr id="1033" name="Picture 9" descr="C:\Users\fitzova\AppData\Local\Microsoft\Windows\Temporary Internet Files\Content.IE5\C4GESJ0Z\MP9004392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114" y="1697906"/>
            <a:ext cx="2768352" cy="1853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7372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75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4725" y="228159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POJMENUJ  NÁS: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fitzova\AppData\Local\Microsoft\Windows\Temporary Internet Files\Content.IE5\YD3IGR1L\MP9004005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493" y="747768"/>
            <a:ext cx="1830093" cy="1852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fitzova\AppData\Local\Microsoft\Windows\Temporary Internet Files\Content.IE5\R08YUPTO\MP9002277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675" y="2968810"/>
            <a:ext cx="2442253" cy="161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fitzova\AppData\Local\Microsoft\Windows\Temporary Internet Files\Content.IE5\T3WL8JNB\MP9004117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23" y="2402027"/>
            <a:ext cx="1314747" cy="1971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fitzova\AppData\Local\Microsoft\Windows\Temporary Internet Files\Content.IE5\R08YUPTO\MP9004229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651" y="404664"/>
            <a:ext cx="1457430" cy="2116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fitzova\AppData\Local\Microsoft\Windows\Temporary Internet Files\Content.IE5\T3WL8JNB\MP9004052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852" y="721234"/>
            <a:ext cx="2708559" cy="1934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fitzova\AppData\Local\Microsoft\Windows\Temporary Internet Files\Content.IE5\C4GESJ0Z\MP9002017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96" y="4373185"/>
            <a:ext cx="1538616" cy="233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fitzova\AppData\Local\Microsoft\Windows\Temporary Internet Files\Content.IE5\R08YUPTO\MP90018266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595" y="4762439"/>
            <a:ext cx="1277171" cy="1930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fitzova\AppData\Local\Microsoft\Windows\Temporary Internet Files\Content.IE5\T3WL8JNB\MP90018266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267" y="2792812"/>
            <a:ext cx="2371420" cy="1588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fitzova\AppData\Local\Microsoft\Windows\Temporary Internet Files\Content.IE5\R08YUPTO\MP90040061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09192"/>
            <a:ext cx="1625747" cy="2032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fitzova\AppData\Local\Microsoft\Windows\Temporary Internet Files\Content.IE5\T3WL8JNB\MP90040059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397" y="628246"/>
            <a:ext cx="1783611" cy="2230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fitzova\AppData\Local\Microsoft\Windows\Temporary Internet Files\Content.IE5\YD3IGR1L\MC90033126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814" y="4739462"/>
            <a:ext cx="1812202" cy="167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445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5" descr="C:\Users\fitzova\AppData\Local\Microsoft\Windows\Temporary Internet Files\Content.IE5\R08YUPTO\MC900423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178" y="2384838"/>
            <a:ext cx="1451978" cy="218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0" descr="C:\Users\fitzova\AppData\Local\Microsoft\Windows\Temporary Internet Files\Content.IE5\T3WL8JNB\MP9004005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77072"/>
            <a:ext cx="1996148" cy="249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8" descr="C:\Users\fitzova\AppData\Local\Microsoft\Windows\Temporary Internet Files\Content.IE5\R08YUPTO\MP9004229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89675"/>
            <a:ext cx="1822267" cy="264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9" descr="C:\Users\fitzova\AppData\Local\Microsoft\Windows\Temporary Internet Files\Content.IE5\YD3IGR1L\MP9004032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7186" y="168902"/>
            <a:ext cx="1552739" cy="2331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4" descr="C:\Users\fitzova\AppData\Local\Microsoft\Windows\Temporary Internet Files\Content.IE5\R08YUPTO\MC9001935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19" y="404664"/>
            <a:ext cx="179546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C:\Users\fitzova\AppData\Local\Microsoft\Windows\Temporary Internet Files\Content.IE5\YD3IGR1L\MP90014447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315" y="4543456"/>
            <a:ext cx="3074863" cy="2029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0" name="Picture 28" descr="C:\Users\fitzova\AppData\Local\Microsoft\Windows\Temporary Internet Files\Content.IE5\T3WL8JNB\MC9004238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939" y="295564"/>
            <a:ext cx="2281391" cy="2089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1" name="Picture 29" descr="C:\Users\fitzova\AppData\Local\Microsoft\Windows\Temporary Internet Files\Content.IE5\T3WL8JNB\MC9001125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663" y="2406104"/>
            <a:ext cx="2243456" cy="167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0359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75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5623" y="2234480"/>
            <a:ext cx="1220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HRUŠKA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83079" y="1368241"/>
            <a:ext cx="16741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JABLKO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41929" y="2210000"/>
            <a:ext cx="2097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MERUŇKA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371703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BROSKEV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4746" y="3131406"/>
            <a:ext cx="1548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ANANAS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9612" y="5517232"/>
            <a:ext cx="2052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BANÁN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20172" y="2003648"/>
            <a:ext cx="2052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POMERANČ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5904" y="4556462"/>
            <a:ext cx="16130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MELOUN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82779" y="1529209"/>
            <a:ext cx="18812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ANGREŠT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5517232"/>
            <a:ext cx="16831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RYBÍZ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13938" y="3842048"/>
            <a:ext cx="2574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HROZNOVÉ  VÍNO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04622" y="2823972"/>
            <a:ext cx="1980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KIVI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9517" y="1487814"/>
            <a:ext cx="1890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CITRON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9829" y="4678814"/>
            <a:ext cx="1870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00"/>
                </a:solidFill>
              </a:rPr>
              <a:t>TŘEŠNĚ</a:t>
            </a:r>
            <a:endParaRPr lang="cs-CZ" sz="2400" dirty="0">
              <a:solidFill>
                <a:srgbClr val="8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305480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ŠVESTKA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668213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KTERÉ OVOCE  PĚSTUJEME  U NÁS?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20172" y="5772165"/>
            <a:ext cx="2052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AVOKÁDO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990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75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75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9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2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25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fitzova\AppData\Local\Microsoft\Windows\Temporary Internet Files\Content.IE5\R08YUPTO\MP9004309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731" y="1196752"/>
            <a:ext cx="302716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itzova\AppData\Local\Microsoft\Windows\Temporary Internet Files\Content.IE5\YD3IGR1L\MC9002461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22" y="2348880"/>
            <a:ext cx="2911858" cy="1523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fitzova\AppData\Local\Microsoft\Windows\Temporary Internet Files\Content.IE5\R08YUPTO\MC900423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911" y="2188365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91192" y="989439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latin typeface="Batang" pitchFamily="18" charset="-127"/>
                <a:ea typeface="Batang" pitchFamily="18" charset="-127"/>
              </a:rPr>
              <a:t>V rozkrojeném  ovoci   je</a:t>
            </a:r>
            <a:endParaRPr lang="cs-CZ" sz="3200" b="1" dirty="0">
              <a:solidFill>
                <a:schemeClr val="tx2">
                  <a:lumMod val="5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4327648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PECKA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4081427"/>
            <a:ext cx="27363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  JADÝRKA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V  JÁDŘINCI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4373815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SEMÍNKA</a:t>
            </a:r>
            <a:endParaRPr lang="cs-CZ" sz="32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152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cover/>
      </p:transition>
    </mc:Choice>
    <mc:Fallback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Ovoce                     zdravé.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692696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je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692695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-  není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628800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Obsahuje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2275131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vitamíny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3068960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uhlí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4077072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vodu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4400237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sůl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00993" y="501393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bacily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5445224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cukr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74383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9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1" grpId="0"/>
      <p:bldP spid="11" grpId="1"/>
      <p:bldP spid="12" grpId="0"/>
      <p:bldP spid="1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908720"/>
            <a:ext cx="48245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Obrázky z galerie Klipart</a:t>
            </a:r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82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232</TotalTime>
  <Words>147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 Fitzová</dc:creator>
  <cp:lastModifiedBy>Vlasta Fitzová</cp:lastModifiedBy>
  <cp:revision>28</cp:revision>
  <dcterms:created xsi:type="dcterms:W3CDTF">2012-11-02T21:05:04Z</dcterms:created>
  <dcterms:modified xsi:type="dcterms:W3CDTF">2012-11-06T15:44:30Z</dcterms:modified>
</cp:coreProperties>
</file>